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458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11395-2E1C-47A0-AF1F-D02C3C1827C1}" type="datetimeFigureOut">
              <a:rPr lang="en-US"/>
              <a:t>10/2/2015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26666-EB62-434D-8DBE-6AED9B6D212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2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70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18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2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291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832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61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93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517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27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437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9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19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5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46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8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51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2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67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9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47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2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56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4C58-E4CC-8F45-AE87-548BE48A89B5}" type="datetimeFigureOut">
              <a:rPr lang="de-DE" smtClean="0"/>
              <a:t>02.10.2015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3C516-6F9A-544C-9D7C-28832779BE1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/>
          <a:stretch/>
        </p:blipFill>
        <p:spPr>
          <a:xfrm>
            <a:off x="0" y="773022"/>
            <a:ext cx="6858000" cy="837097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78581" y="159148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200" dirty="0" smtClean="0">
                <a:solidFill>
                  <a:schemeClr val="bg1">
                    <a:lumMod val="75000"/>
                  </a:schemeClr>
                </a:solidFill>
                <a:latin typeface="AG Book Stencil"/>
                <a:cs typeface="AG Book Stencil"/>
              </a:rPr>
              <a:t>PODJETNIK</a:t>
            </a:r>
            <a:endParaRPr lang="de-DE" sz="1200" dirty="0">
              <a:solidFill>
                <a:schemeClr val="bg1">
                  <a:lumMod val="75000"/>
                </a:schemeClr>
              </a:solidFill>
              <a:latin typeface="AG Book Stencil"/>
              <a:cs typeface="AG Book Stencil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49968" y="649899"/>
            <a:ext cx="549470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8000" b="1" dirty="0" smtClean="0"/>
              <a:t>SLEDENJE</a:t>
            </a:r>
            <a:endParaRPr lang="de-DE" sz="8000" b="1" dirty="0" smtClean="0"/>
          </a:p>
          <a:p>
            <a:r>
              <a:rPr lang="sl-SI" sz="8000" dirty="0" smtClean="0"/>
              <a:t>20-im evrom</a:t>
            </a:r>
            <a:endParaRPr lang="de-DE" sz="8000" dirty="0"/>
          </a:p>
        </p:txBody>
      </p:sp>
      <p:pic>
        <p:nvPicPr>
          <p:cNvPr id="3" name="Bild 2" descr="logo_YouthStart_EC__nobac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52" y="-18036"/>
            <a:ext cx="1977226" cy="7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270571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4710067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14317" y="289206"/>
            <a:ext cx="290217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“</a:t>
            </a:r>
            <a:r>
              <a:rPr lang="sl-SI" sz="1400" b="1" dirty="0" smtClean="0"/>
              <a:t>Tako sem vesela, da sem lahko sledila svojemu 20-evrskemu bankovcu</a:t>
            </a:r>
            <a:r>
              <a:rPr lang="en-GB" sz="1400" b="1" dirty="0" smtClean="0"/>
              <a:t>!”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Bankovec je preživel teden dni dogodivščin</a:t>
            </a:r>
            <a:r>
              <a:rPr lang="en-GB" sz="1400" b="1" dirty="0" smtClean="0"/>
              <a:t>. </a:t>
            </a:r>
            <a:r>
              <a:rPr lang="sl-SI" sz="1400" b="1" dirty="0" smtClean="0"/>
              <a:t>Kaj pa bo prinesla prihodnost</a:t>
            </a:r>
            <a:r>
              <a:rPr lang="en-GB" sz="1400" b="1" dirty="0" smtClean="0"/>
              <a:t>?</a:t>
            </a:r>
          </a:p>
        </p:txBody>
      </p:sp>
      <p:sp>
        <p:nvSpPr>
          <p:cNvPr id="5" name="Rechteck 4"/>
          <p:cNvSpPr/>
          <p:nvPr/>
        </p:nvSpPr>
        <p:spPr>
          <a:xfrm>
            <a:off x="525475" y="4788721"/>
            <a:ext cx="1770362" cy="342657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Odlično, da je Lojzi ves čas budno pazil na bankovec</a:t>
            </a:r>
            <a:r>
              <a:rPr lang="en-GB" sz="1400" b="1" dirty="0" smtClean="0"/>
              <a:t>. </a:t>
            </a:r>
            <a:r>
              <a:rPr lang="sl-SI" sz="1400" b="1" dirty="0" smtClean="0"/>
              <a:t>Narisal je celo skice, kako je 20-evrski bankovec krožil med posamezniki</a:t>
            </a:r>
            <a:r>
              <a:rPr lang="en-GB" sz="1400" b="1" dirty="0" smtClean="0"/>
              <a:t>.  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Tako lahko vidim</a:t>
            </a:r>
            <a:r>
              <a:rPr lang="en-GB" sz="1400" b="1" dirty="0" smtClean="0"/>
              <a:t>o</a:t>
            </a:r>
            <a:r>
              <a:rPr lang="sl-SI" sz="1400" b="1" dirty="0" smtClean="0"/>
              <a:t>, kako je denar mogoče vedno znova zamenjati za različne predmete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110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Wirtschaftskreislauf_ohne Tex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168200" y="1436624"/>
            <a:ext cx="9059298" cy="635545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6200000">
            <a:off x="-2161924" y="4156126"/>
            <a:ext cx="5443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T</a:t>
            </a:r>
            <a:r>
              <a:rPr lang="sl-SI" sz="3200" b="1" dirty="0" smtClean="0"/>
              <a:t>ako </a:t>
            </a:r>
            <a:r>
              <a:rPr lang="sl-SI" sz="3200" b="1" smtClean="0"/>
              <a:t>deluje gospodarski </a:t>
            </a:r>
            <a:r>
              <a:rPr lang="sl-SI" sz="3200" b="1" dirty="0" smtClean="0"/>
              <a:t>sistem</a:t>
            </a:r>
            <a:endParaRPr lang="en-GB" sz="3200" b="1" dirty="0"/>
          </a:p>
        </p:txBody>
      </p:sp>
      <p:sp>
        <p:nvSpPr>
          <p:cNvPr id="5" name="Textfeld 4"/>
          <p:cNvSpPr txBox="1"/>
          <p:nvPr/>
        </p:nvSpPr>
        <p:spPr>
          <a:xfrm rot="16200000">
            <a:off x="726771" y="7283714"/>
            <a:ext cx="2004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400" b="1" dirty="0" smtClean="0"/>
              <a:t>Gospodinjstva</a:t>
            </a:r>
            <a:endParaRPr lang="en-GB" sz="2400" b="1" dirty="0"/>
          </a:p>
        </p:txBody>
      </p:sp>
      <p:sp>
        <p:nvSpPr>
          <p:cNvPr id="6" name="Textfeld 5"/>
          <p:cNvSpPr txBox="1"/>
          <p:nvPr/>
        </p:nvSpPr>
        <p:spPr>
          <a:xfrm rot="16200000">
            <a:off x="1028601" y="1495794"/>
            <a:ext cx="1243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400" b="1" dirty="0" smtClean="0"/>
              <a:t>Podjetja</a:t>
            </a:r>
            <a:endParaRPr lang="en-GB" sz="2400" b="1" dirty="0"/>
          </a:p>
        </p:txBody>
      </p:sp>
      <p:sp>
        <p:nvSpPr>
          <p:cNvPr id="7" name="Textfeld 6"/>
          <p:cNvSpPr txBox="1"/>
          <p:nvPr/>
        </p:nvSpPr>
        <p:spPr>
          <a:xfrm rot="16200000">
            <a:off x="566917" y="4444254"/>
            <a:ext cx="1437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Delovna sila</a:t>
            </a:r>
            <a:endParaRPr lang="en-GB" sz="2000" dirty="0"/>
          </a:p>
        </p:txBody>
      </p:sp>
      <p:sp>
        <p:nvSpPr>
          <p:cNvPr id="8" name="Textfeld 7"/>
          <p:cNvSpPr txBox="1"/>
          <p:nvPr/>
        </p:nvSpPr>
        <p:spPr>
          <a:xfrm rot="16200000">
            <a:off x="1952593" y="4381284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Denar</a:t>
            </a:r>
            <a:endParaRPr lang="en-GB" sz="2000" dirty="0"/>
          </a:p>
        </p:txBody>
      </p:sp>
      <p:sp>
        <p:nvSpPr>
          <p:cNvPr id="9" name="Textfeld 8"/>
          <p:cNvSpPr txBox="1"/>
          <p:nvPr/>
        </p:nvSpPr>
        <p:spPr>
          <a:xfrm rot="16200000">
            <a:off x="4214689" y="4407744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Denar</a:t>
            </a:r>
            <a:endParaRPr lang="en-GB" sz="2000" dirty="0"/>
          </a:p>
        </p:txBody>
      </p:sp>
      <p:sp>
        <p:nvSpPr>
          <p:cNvPr id="10" name="Textfeld 9"/>
          <p:cNvSpPr txBox="1"/>
          <p:nvPr/>
        </p:nvSpPr>
        <p:spPr>
          <a:xfrm rot="16200000">
            <a:off x="4680387" y="4295330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Blago in storitve</a:t>
            </a:r>
            <a:endParaRPr lang="en-GB" sz="2000" dirty="0"/>
          </a:p>
        </p:txBody>
      </p:sp>
      <p:sp>
        <p:nvSpPr>
          <p:cNvPr id="2" name="Rechteck 1"/>
          <p:cNvSpPr/>
          <p:nvPr/>
        </p:nvSpPr>
        <p:spPr>
          <a:xfrm>
            <a:off x="6126091" y="4967688"/>
            <a:ext cx="413086" cy="7937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Bild 10" descr="Logo_KP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36942" y="5093840"/>
            <a:ext cx="472012" cy="43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1643672" y="1264108"/>
            <a:ext cx="1883075" cy="2164656"/>
          </a:xfrm>
          <a:prstGeom prst="rect">
            <a:avLst/>
          </a:prstGeom>
        </p:spPr>
      </p:pic>
      <p:pic>
        <p:nvPicPr>
          <p:cNvPr id="6" name="Bild 1" descr="Seite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5"/>
          <a:stretch>
            <a:fillRect/>
          </a:stretch>
        </p:blipFill>
        <p:spPr bwMode="auto">
          <a:xfrm>
            <a:off x="3663198" y="1264108"/>
            <a:ext cx="2048141" cy="233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219346" y="259752"/>
            <a:ext cx="3095078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Spoznajte Julijo</a:t>
            </a:r>
            <a:r>
              <a:rPr lang="en-GB" sz="1400" b="1" dirty="0" smtClean="0"/>
              <a:t>. S</a:t>
            </a:r>
            <a:r>
              <a:rPr lang="sl-SI" sz="1400" b="1" dirty="0" smtClean="0"/>
              <a:t>tara je osem let</a:t>
            </a:r>
            <a:r>
              <a:rPr lang="en-GB" sz="1400" b="1" dirty="0" smtClean="0"/>
              <a:t>.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Živi s svojimi starši in starejšim bratom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Maksom. Njen najboljši prijatelj je 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plišasta</a:t>
            </a:r>
            <a:r>
              <a:rPr lang="en-GB" sz="1400" b="1" dirty="0" smtClean="0"/>
              <a:t> </a:t>
            </a:r>
            <a:r>
              <a:rPr lang="sl-SI" sz="1400" b="1" dirty="0" smtClean="0"/>
              <a:t>živalca po imenu mišek Lojzi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r>
              <a:rPr lang="en-GB" sz="1400" b="1" dirty="0" smtClean="0"/>
              <a:t>  </a:t>
            </a:r>
            <a:endParaRPr lang="en-GB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3776770" y="329700"/>
            <a:ext cx="303198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Juli</a:t>
            </a:r>
            <a:r>
              <a:rPr lang="sl-SI" sz="1400" b="1" dirty="0" smtClean="0"/>
              <a:t>ja in Lojzi imata veliko skrivnost: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Lahko se pogovarjata drug z drugim, 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brez</a:t>
            </a:r>
            <a:r>
              <a:rPr lang="en-GB" sz="1400" b="1" dirty="0" smtClean="0"/>
              <a:t> </a:t>
            </a:r>
            <a:r>
              <a:rPr lang="sl-SI" sz="1400" b="1" dirty="0" smtClean="0"/>
              <a:t>da bi kdo sploh vedel za to!</a:t>
            </a:r>
            <a:endParaRPr lang="en-GB" sz="1400" b="1" dirty="0"/>
          </a:p>
        </p:txBody>
      </p:sp>
      <p:sp>
        <p:nvSpPr>
          <p:cNvPr id="10" name="Rechteck 9"/>
          <p:cNvSpPr/>
          <p:nvPr/>
        </p:nvSpPr>
        <p:spPr>
          <a:xfrm>
            <a:off x="181382" y="259752"/>
            <a:ext cx="334536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hteck 10"/>
          <p:cNvSpPr/>
          <p:nvPr/>
        </p:nvSpPr>
        <p:spPr>
          <a:xfrm>
            <a:off x="3663198" y="259752"/>
            <a:ext cx="296563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Bild 2" descr="Auf der Spur 0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82" y="3996700"/>
            <a:ext cx="6402444" cy="4609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feld 11"/>
          <p:cNvSpPr txBox="1"/>
          <p:nvPr/>
        </p:nvSpPr>
        <p:spPr>
          <a:xfrm>
            <a:off x="219346" y="4000840"/>
            <a:ext cx="3076355" cy="2913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Danes Julija praznuje osmi rojstni dan</a:t>
            </a:r>
            <a:r>
              <a:rPr lang="en-GB" sz="1400" b="1" dirty="0" smtClean="0"/>
              <a:t>.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Prišlo je veliko prijateljev</a:t>
            </a:r>
            <a:r>
              <a:rPr lang="en-GB" sz="1400" b="1" dirty="0" smtClean="0"/>
              <a:t>. </a:t>
            </a:r>
            <a:r>
              <a:rPr lang="sl-SI" sz="1400" b="1" dirty="0"/>
              <a:t> </a:t>
            </a:r>
            <a:r>
              <a:rPr lang="sl-SI" sz="1400" b="1" dirty="0" smtClean="0"/>
              <a:t>Lojzi je 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seveda</a:t>
            </a:r>
            <a:r>
              <a:rPr lang="en-GB" sz="1400" b="1" dirty="0" smtClean="0"/>
              <a:t> </a:t>
            </a:r>
            <a:r>
              <a:rPr lang="sl-SI" sz="1400" b="1" dirty="0" smtClean="0"/>
              <a:t>tudi tukaj.</a:t>
            </a:r>
            <a:endParaRPr lang="en-GB" sz="1400" dirty="0" smtClean="0"/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Kakor hitro babica zaključi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z delom</a:t>
            </a:r>
            <a:r>
              <a:rPr lang="en-GB" sz="1400" b="1" dirty="0" smtClean="0"/>
              <a:t> </a:t>
            </a:r>
            <a:r>
              <a:rPr lang="sl-SI" sz="1400" b="1" dirty="0" smtClean="0"/>
              <a:t>v</a:t>
            </a:r>
            <a:r>
              <a:rPr lang="en-GB" sz="1400" b="1" dirty="0" smtClean="0"/>
              <a:t> </a:t>
            </a:r>
            <a:r>
              <a:rPr lang="sl-SI" sz="1400" b="1" dirty="0" smtClean="0"/>
              <a:t>cvetličarni, odhiti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na Julijino</a:t>
            </a:r>
            <a:r>
              <a:rPr lang="en-GB" sz="1400" b="1" dirty="0" smtClean="0"/>
              <a:t> </a:t>
            </a:r>
            <a:r>
              <a:rPr lang="sl-SI" sz="1400" b="1" dirty="0" smtClean="0"/>
              <a:t>rojstnodnevno</a:t>
            </a:r>
            <a:r>
              <a:rPr lang="en-GB" sz="1400" b="1" dirty="0" smtClean="0"/>
              <a:t> </a:t>
            </a:r>
            <a:endParaRPr lang="sl-SI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zabavo</a:t>
            </a:r>
            <a:r>
              <a:rPr lang="en-GB" sz="1400" b="1" dirty="0" smtClean="0"/>
              <a:t>.</a:t>
            </a:r>
            <a:r>
              <a:rPr lang="sl-SI" sz="1400" b="1" dirty="0" smtClean="0"/>
              <a:t> </a:t>
            </a:r>
            <a:r>
              <a:rPr lang="en-GB" sz="1400" b="1" dirty="0" err="1" smtClean="0"/>
              <a:t>Juli</a:t>
            </a:r>
            <a:r>
              <a:rPr lang="sl-SI" sz="1400" b="1" dirty="0" smtClean="0"/>
              <a:t>ja je dobil</a:t>
            </a:r>
            <a:r>
              <a:rPr lang="en-GB" sz="1400" b="1" dirty="0" smtClean="0"/>
              <a:t>a </a:t>
            </a:r>
            <a:r>
              <a:rPr lang="sl-SI" sz="1400" b="1" dirty="0" smtClean="0"/>
              <a:t>veliko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daril</a:t>
            </a:r>
            <a:r>
              <a:rPr lang="en-GB" sz="1400" b="1" dirty="0" smtClean="0"/>
              <a:t>.</a:t>
            </a:r>
            <a:r>
              <a:rPr lang="sl-SI" sz="1400" b="1" dirty="0" smtClean="0"/>
              <a:t> Babica ji je podarila nekaj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/>
              <a:t>p</a:t>
            </a:r>
            <a:r>
              <a:rPr lang="sl-SI" sz="1400" b="1" dirty="0" smtClean="0"/>
              <a:t>osebnega, bankovec v vrednosti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en-GB" sz="1400" b="1" dirty="0" smtClean="0"/>
              <a:t>20 </a:t>
            </a:r>
            <a:r>
              <a:rPr lang="sl-SI" sz="1400" b="1" dirty="0" smtClean="0"/>
              <a:t>evrov.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32167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7971"/>
            <a:ext cx="6858000" cy="493738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04127" y="243535"/>
            <a:ext cx="665387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Juli</a:t>
            </a:r>
            <a:r>
              <a:rPr lang="sl-SI" sz="1400" b="1" dirty="0" smtClean="0"/>
              <a:t>ja se lahko povsem sama odloči kaj narediti z bankovcem za 20 </a:t>
            </a:r>
            <a:r>
              <a:rPr lang="sl-SI" sz="1400" b="1" dirty="0" smtClean="0"/>
              <a:t>evrov</a:t>
            </a:r>
            <a:r>
              <a:rPr lang="en-GB" sz="1400" b="1" dirty="0" smtClean="0"/>
              <a:t>. </a:t>
            </a:r>
            <a:r>
              <a:rPr lang="sl-SI" sz="1400" b="1" dirty="0" smtClean="0"/>
              <a:t>O tem temeljito </a:t>
            </a:r>
            <a:r>
              <a:rPr lang="sl-SI" sz="1400" b="1" dirty="0" smtClean="0"/>
              <a:t> in </a:t>
            </a:r>
            <a:r>
              <a:rPr lang="sl-SI" sz="1400" b="1" dirty="0" smtClean="0"/>
              <a:t>skrbno premisli. </a:t>
            </a:r>
            <a:endParaRPr lang="en-GB" sz="1400" b="1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2203118" y="7926484"/>
            <a:ext cx="3900940" cy="5885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P</a:t>
            </a:r>
            <a:r>
              <a:rPr lang="sl-SI" sz="1400" b="1" dirty="0" smtClean="0"/>
              <a:t>rosim pomagajte ji</a:t>
            </a:r>
            <a:r>
              <a:rPr lang="en-GB" sz="1400" b="1" dirty="0" smtClean="0"/>
              <a:t>, </a:t>
            </a:r>
            <a:r>
              <a:rPr lang="sl-SI" sz="1400" b="1" dirty="0" smtClean="0"/>
              <a:t>podajte predloge in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nekatere od njih narišite</a:t>
            </a:r>
            <a:r>
              <a:rPr lang="en-GB" sz="1400" b="1" dirty="0" smtClean="0"/>
              <a:t>.</a:t>
            </a:r>
            <a:r>
              <a:rPr lang="sl-SI" sz="1400" b="1" dirty="0" smtClean="0"/>
              <a:t> Kaj bi VI storili z </a:t>
            </a:r>
            <a:r>
              <a:rPr lang="en-GB" sz="1400" b="1" dirty="0" smtClean="0"/>
              <a:t>20 </a:t>
            </a:r>
            <a:r>
              <a:rPr lang="sl-SI" sz="1400" b="1" dirty="0" smtClean="0"/>
              <a:t>evri</a:t>
            </a:r>
            <a:r>
              <a:rPr lang="en-GB" sz="1400" b="1" dirty="0" smtClean="0"/>
              <a:t>?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2651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/>
          <a:stretch/>
        </p:blipFill>
        <p:spPr>
          <a:xfrm>
            <a:off x="325384" y="409310"/>
            <a:ext cx="6120000" cy="394427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0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2" r="7558" b="6885"/>
          <a:stretch/>
        </p:blipFill>
        <p:spPr>
          <a:xfrm>
            <a:off x="402466" y="5489023"/>
            <a:ext cx="4812116" cy="310659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chteck 3"/>
          <p:cNvSpPr/>
          <p:nvPr/>
        </p:nvSpPr>
        <p:spPr>
          <a:xfrm>
            <a:off x="325384" y="445612"/>
            <a:ext cx="3429000" cy="21441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Juli</a:t>
            </a:r>
            <a:r>
              <a:rPr lang="sl-SI" sz="1400" b="1" dirty="0" smtClean="0"/>
              <a:t>ja</a:t>
            </a:r>
            <a:r>
              <a:rPr lang="en-GB" sz="1400" b="1" dirty="0" smtClean="0"/>
              <a:t> </a:t>
            </a:r>
            <a:r>
              <a:rPr lang="sl-SI" sz="1400" b="1" dirty="0" smtClean="0"/>
              <a:t>ne želi porabiti denarja takoj</a:t>
            </a:r>
            <a:r>
              <a:rPr lang="en-GB" sz="1400" b="1" dirty="0" smtClean="0"/>
              <a:t>. </a:t>
            </a:r>
            <a:r>
              <a:rPr lang="sl-SI" sz="1400" b="1" dirty="0" smtClean="0"/>
              <a:t>Bankovec zato pospravi v hranilnik</a:t>
            </a:r>
            <a:r>
              <a:rPr lang="en-GB" sz="1400" b="1" dirty="0" smtClean="0"/>
              <a:t>.</a:t>
            </a:r>
            <a:endParaRPr lang="en-GB" sz="1400" dirty="0" smtClean="0"/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n-GB" sz="1400" b="1" dirty="0" smtClean="0"/>
              <a:t>Juli</a:t>
            </a:r>
            <a:r>
              <a:rPr lang="sl-SI" sz="1400" b="1" dirty="0" smtClean="0"/>
              <a:t>ja se vpraša</a:t>
            </a:r>
            <a:r>
              <a:rPr lang="en-GB" sz="1400" b="1" dirty="0" smtClean="0"/>
              <a:t>:</a:t>
            </a:r>
            <a:r>
              <a:rPr lang="sl-SI" sz="1400" b="1" dirty="0" smtClean="0"/>
              <a:t> </a:t>
            </a:r>
            <a:r>
              <a:rPr lang="en-GB" sz="1400" b="1" dirty="0" smtClean="0"/>
              <a:t>“</a:t>
            </a:r>
            <a:r>
              <a:rPr lang="sl-SI" sz="1400" b="1" dirty="0" smtClean="0"/>
              <a:t>Kaj se bo zgodilo z 20-evrskim bankovcem, ko ga porabim</a:t>
            </a:r>
            <a:r>
              <a:rPr lang="en-GB" sz="1400" b="1" dirty="0" smtClean="0"/>
              <a:t>?”</a:t>
            </a:r>
            <a:endParaRPr lang="en-GB" sz="1400" dirty="0" smtClean="0"/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Sledimo 20-evrskemu bankovcu skupaj z Julijo in Lojzijem</a:t>
            </a:r>
            <a:r>
              <a:rPr lang="en-GB" sz="1400" b="1" dirty="0" smtClean="0"/>
              <a:t>.</a:t>
            </a:r>
            <a:endParaRPr lang="en-GB" sz="1400" dirty="0"/>
          </a:p>
        </p:txBody>
      </p:sp>
      <p:sp>
        <p:nvSpPr>
          <p:cNvPr id="5" name="Rechteck 4"/>
          <p:cNvSpPr/>
          <p:nvPr/>
        </p:nvSpPr>
        <p:spPr>
          <a:xfrm>
            <a:off x="402466" y="4652157"/>
            <a:ext cx="3429000" cy="2657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Zdaj J</a:t>
            </a:r>
            <a:r>
              <a:rPr lang="en-GB" sz="1400" b="1" dirty="0" err="1" smtClean="0"/>
              <a:t>uli</a:t>
            </a:r>
            <a:r>
              <a:rPr lang="sl-SI" sz="1400" b="1" dirty="0" smtClean="0"/>
              <a:t>j</a:t>
            </a:r>
            <a:r>
              <a:rPr lang="en-GB" sz="1400" b="1" dirty="0" smtClean="0"/>
              <a:t>a</a:t>
            </a:r>
            <a:r>
              <a:rPr lang="sl-SI" sz="1400" b="1" dirty="0" smtClean="0"/>
              <a:t> ve, kaj hoče narediti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z 20-evrskim bankovcem</a:t>
            </a:r>
            <a:r>
              <a:rPr lang="en-GB" sz="1400" b="1" dirty="0" smtClean="0"/>
              <a:t>. 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n-GB" sz="1400" b="1" dirty="0" smtClean="0"/>
              <a:t>S</a:t>
            </a:r>
            <a:r>
              <a:rPr lang="sl-SI" sz="1400" b="1" dirty="0" err="1" smtClean="0"/>
              <a:t>voja</a:t>
            </a:r>
            <a:r>
              <a:rPr lang="sl-SI" sz="1400" b="1" dirty="0" smtClean="0"/>
              <a:t> dva prijatelja povabi v živalski vrt, saj vsi radi opazujejo opice in žirafe pri igranju. Pridruži se jim</a:t>
            </a:r>
            <a:r>
              <a:rPr lang="en-GB" sz="1400" b="1" dirty="0" smtClean="0"/>
              <a:t>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tudi</a:t>
            </a:r>
            <a:r>
              <a:rPr lang="en-GB" sz="1400" b="1" dirty="0" smtClean="0"/>
              <a:t> </a:t>
            </a:r>
            <a:r>
              <a:rPr lang="sl-SI" sz="1400" b="1" dirty="0" smtClean="0"/>
              <a:t>njena babica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Seveda gre zraven </a:t>
            </a:r>
          </a:p>
          <a:p>
            <a:pPr>
              <a:lnSpc>
                <a:spcPts val="2000"/>
              </a:lnSpc>
            </a:pPr>
            <a:r>
              <a:rPr lang="sl-SI" sz="1400" b="1" dirty="0" smtClean="0"/>
              <a:t>tudi Lojzi.</a:t>
            </a: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3698640" y="4820077"/>
            <a:ext cx="2672594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L</a:t>
            </a:r>
            <a:r>
              <a:rPr lang="sl-SI" sz="1400" b="1" dirty="0" err="1" smtClean="0"/>
              <a:t>ojzi</a:t>
            </a:r>
            <a:r>
              <a:rPr lang="sl-SI" sz="1400" b="1" dirty="0" smtClean="0"/>
              <a:t> zašepeta Juliji v uho</a:t>
            </a:r>
            <a:r>
              <a:rPr lang="en-GB" sz="1400" b="1" dirty="0" smtClean="0"/>
              <a:t>, “</a:t>
            </a:r>
            <a:r>
              <a:rPr lang="sl-SI" sz="1400" b="1" dirty="0" smtClean="0"/>
              <a:t>Preden kupiš karte, si zapiši serijsko številko 20-evrskega bankovca</a:t>
            </a:r>
            <a:r>
              <a:rPr lang="en-GB" sz="1400" b="1" dirty="0" smtClean="0"/>
              <a:t>. </a:t>
            </a:r>
            <a:r>
              <a:rPr lang="sl-SI" sz="1400" b="1" dirty="0" smtClean="0"/>
              <a:t>To je edini način, da ne izgubimo sledi za njim</a:t>
            </a:r>
            <a:r>
              <a:rPr lang="en-GB" sz="1400" b="1" dirty="0" smtClean="0"/>
              <a:t>.”</a:t>
            </a:r>
            <a:endParaRPr lang="en-GB" sz="1400" b="1" dirty="0"/>
          </a:p>
        </p:txBody>
      </p:sp>
      <p:sp>
        <p:nvSpPr>
          <p:cNvPr id="8" name="Rechteck 7"/>
          <p:cNvSpPr/>
          <p:nvPr/>
        </p:nvSpPr>
        <p:spPr>
          <a:xfrm>
            <a:off x="325384" y="4652157"/>
            <a:ext cx="612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97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230529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0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4636597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8" y="212659"/>
            <a:ext cx="22947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Nato Julijin 20-evrski bankovec konča v blagajni živalskega vrta</a:t>
            </a:r>
            <a:r>
              <a:rPr lang="en-GB" sz="1400" b="1" dirty="0" smtClean="0"/>
              <a:t>.   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059867" y="233072"/>
            <a:ext cx="3287917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Nekaj minut kasneje k blagajniku pristopi družina</a:t>
            </a:r>
            <a:r>
              <a:rPr lang="en-GB" sz="1400" b="1" dirty="0" smtClean="0"/>
              <a:t>. </a:t>
            </a:r>
            <a:r>
              <a:rPr lang="sl-SI" sz="1400" b="1" dirty="0" smtClean="0"/>
              <a:t>Kupijo vstopnice s 50-evrskim bankovcem</a:t>
            </a:r>
            <a:r>
              <a:rPr lang="en-GB" sz="1400" b="1" dirty="0" smtClean="0"/>
              <a:t>. </a:t>
            </a:r>
            <a:r>
              <a:rPr lang="sl-SI" sz="1400" b="1" dirty="0" smtClean="0"/>
              <a:t>In kaj vidi Julija</a:t>
            </a:r>
            <a:r>
              <a:rPr lang="en-GB" sz="1400" b="1" dirty="0" smtClean="0"/>
              <a:t>?</a:t>
            </a:r>
            <a:endParaRPr lang="en-GB" sz="1400" b="1" dirty="0"/>
          </a:p>
        </p:txBody>
      </p:sp>
      <p:sp>
        <p:nvSpPr>
          <p:cNvPr id="6" name="Rechteck 5"/>
          <p:cNvSpPr/>
          <p:nvPr/>
        </p:nvSpPr>
        <p:spPr>
          <a:xfrm>
            <a:off x="4083054" y="1179403"/>
            <a:ext cx="20572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Družina prejme NJEN 20-evrski bankovec kot vračilo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602242" y="4584159"/>
            <a:ext cx="292450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Gremo</a:t>
            </a:r>
            <a:r>
              <a:rPr lang="en-GB" sz="1400" b="1" dirty="0" smtClean="0"/>
              <a:t>! </a:t>
            </a:r>
            <a:r>
              <a:rPr lang="sl-SI" sz="1400" b="1" dirty="0" smtClean="0"/>
              <a:t>Ne izgubimo sledi za našim 20-evrskim bankovcem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208556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302055"/>
            <a:ext cx="5760000" cy="41468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4679848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8" y="335797"/>
            <a:ext cx="252774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Vsi člani družine, ki so prejeli Julijin 20-evrski bankovec kot vračilo, so lačni.</a:t>
            </a:r>
            <a:r>
              <a:rPr lang="en-GB" sz="1400" b="1" dirty="0" smtClean="0"/>
              <a:t> </a:t>
            </a:r>
            <a:r>
              <a:rPr lang="sl-SI" sz="1400" b="1" dirty="0" smtClean="0"/>
              <a:t>Odločijo sesti, da bi v bližnji restavraciji naročili klobase in pijačo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925848" y="335797"/>
            <a:ext cx="252774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Prosijo za račun</a:t>
            </a:r>
            <a:r>
              <a:rPr lang="en-GB" sz="1400" b="1" dirty="0" smtClean="0"/>
              <a:t>. </a:t>
            </a:r>
            <a:r>
              <a:rPr lang="sl-SI" sz="1400" b="1" dirty="0" smtClean="0"/>
              <a:t>Lastnik restavracije vzame 20-evrski bankovec in to je seveda Julijin bankovec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  <p:sp>
        <p:nvSpPr>
          <p:cNvPr id="6" name="Rechteck 5"/>
          <p:cNvSpPr/>
          <p:nvPr/>
        </p:nvSpPr>
        <p:spPr>
          <a:xfrm>
            <a:off x="627850" y="4658992"/>
            <a:ext cx="2527742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M</a:t>
            </a:r>
            <a:r>
              <a:rPr lang="sl-SI" sz="1400" b="1" dirty="0" err="1" smtClean="0"/>
              <a:t>edtem</a:t>
            </a:r>
            <a:r>
              <a:rPr lang="sl-SI" sz="1400" b="1" dirty="0" smtClean="0"/>
              <a:t> v restavracijo dostavijo zelenjavo in Julija nenadoma zagleda svojega starejšega brata Maksa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Honorarno je zaposlen pri trgovcu, ki dostavlja zelenjavo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3632060" y="4658992"/>
            <a:ext cx="2527742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Lastnik vzame bankovce iz svoje velike denarnice in jih da trgovcu</a:t>
            </a:r>
            <a:r>
              <a:rPr lang="en-GB" sz="1400" b="1" dirty="0" smtClean="0"/>
              <a:t>.</a:t>
            </a:r>
            <a:endParaRPr lang="en-GB" sz="1400" b="1" dirty="0"/>
          </a:p>
        </p:txBody>
      </p:sp>
      <p:sp>
        <p:nvSpPr>
          <p:cNvPr id="8" name="Rechteck 7"/>
          <p:cNvSpPr/>
          <p:nvPr/>
        </p:nvSpPr>
        <p:spPr>
          <a:xfrm>
            <a:off x="4060058" y="5759105"/>
            <a:ext cx="20997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sl-SI" sz="1400" b="1" dirty="0" smtClean="0"/>
              <a:t>In kaj vidi Julija</a:t>
            </a:r>
            <a:r>
              <a:rPr lang="en-GB" sz="1400" b="1" dirty="0" smtClean="0"/>
              <a:t>? </a:t>
            </a:r>
            <a:r>
              <a:rPr lang="sl-SI" sz="1400" b="1" dirty="0" smtClean="0"/>
              <a:t>Njen </a:t>
            </a:r>
            <a:r>
              <a:rPr lang="en-GB" sz="1400" b="1" dirty="0" smtClean="0"/>
              <a:t>20</a:t>
            </a:r>
            <a:r>
              <a:rPr lang="sl-SI" sz="1400" b="1" dirty="0" smtClean="0"/>
              <a:t>-evrski bankovec je med njimi</a:t>
            </a:r>
            <a:r>
              <a:rPr lang="en-GB" sz="14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60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3" y="270570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3" y="4657591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1709" y="436704"/>
            <a:ext cx="32495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Ker je Maks tako marljivo opravljal svoje delo, prejme svojo dnevno plačo, ki znaša 20 evrov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Po nekaj ovinkih, Julijin bankovec konča v Maksovi denarnici</a:t>
            </a:r>
            <a:r>
              <a:rPr lang="en-GB" sz="1400" b="1" dirty="0" smtClean="0"/>
              <a:t>.</a:t>
            </a:r>
          </a:p>
        </p:txBody>
      </p:sp>
      <p:sp>
        <p:nvSpPr>
          <p:cNvPr id="5" name="Rechteck 4"/>
          <p:cNvSpPr/>
          <p:nvPr/>
        </p:nvSpPr>
        <p:spPr>
          <a:xfrm>
            <a:off x="577387" y="4708407"/>
            <a:ext cx="324953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Ma</a:t>
            </a:r>
            <a:r>
              <a:rPr lang="sl-SI" sz="1400" b="1" dirty="0" smtClean="0"/>
              <a:t>ks ima punco Saro in je zelo zaljubljen vanjo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Kupi ji darilo – majhno plišasto žival</a:t>
            </a:r>
            <a:r>
              <a:rPr lang="en-GB" sz="1400" b="1" dirty="0" smtClean="0"/>
              <a:t>. </a:t>
            </a:r>
            <a:r>
              <a:rPr lang="sl-SI" sz="1400" b="1" dirty="0" smtClean="0"/>
              <a:t>Darilo plača z </a:t>
            </a:r>
            <a:r>
              <a:rPr lang="sl-SI" sz="1400" b="1" dirty="0" smtClean="0"/>
              <a:t>20-evrskim </a:t>
            </a:r>
            <a:r>
              <a:rPr lang="sl-SI" sz="1400" b="1" dirty="0" smtClean="0"/>
              <a:t>bankovcem, katerega je Julija dobila za rojstni dan od njene babice</a:t>
            </a:r>
            <a:r>
              <a:rPr lang="en-GB" sz="14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6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91" y="228589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91" y="4626106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39275" y="348809"/>
            <a:ext cx="3249536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err="1" smtClean="0"/>
              <a:t>Juli</a:t>
            </a:r>
            <a:r>
              <a:rPr lang="sl-SI" sz="1400" b="1" dirty="0" smtClean="0"/>
              <a:t>j</a:t>
            </a:r>
            <a:r>
              <a:rPr lang="en-GB" sz="1400" b="1" dirty="0" smtClean="0"/>
              <a:t>a </a:t>
            </a:r>
            <a:r>
              <a:rPr lang="sl-SI" sz="1400" b="1" dirty="0" smtClean="0"/>
              <a:t>želi vedeti, kaj so naprej dogaja z njenim 20-evrskim bankovcem</a:t>
            </a:r>
            <a:r>
              <a:rPr lang="en-GB" sz="1400" b="1" dirty="0" smtClean="0"/>
              <a:t>. </a:t>
            </a:r>
            <a:r>
              <a:rPr lang="sl-SI" sz="1400" b="1" dirty="0" smtClean="0"/>
              <a:t>Pri tem opazuje lastnika trgovine, kako jemlje denar ven iz blagajne in ga položi v manjšo vrečo</a:t>
            </a:r>
            <a:r>
              <a:rPr lang="en-GB" sz="1400" b="1" dirty="0" smtClean="0"/>
              <a:t>. </a:t>
            </a:r>
            <a:r>
              <a:rPr lang="sl-SI" sz="1400" b="1" dirty="0" smtClean="0"/>
              <a:t>Zapre svojo trgovino in se odpravi v najbližjo banko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Vrečo z denarjem potisne v odprtino, tako da je varna na banki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en-GB" sz="1400" b="1" dirty="0" err="1" smtClean="0"/>
              <a:t>Juli</a:t>
            </a:r>
            <a:r>
              <a:rPr lang="sl-SI" sz="1400" b="1" dirty="0" smtClean="0"/>
              <a:t>j</a:t>
            </a:r>
            <a:r>
              <a:rPr lang="en-GB" sz="1400" b="1" dirty="0" smtClean="0"/>
              <a:t>a</a:t>
            </a:r>
            <a:r>
              <a:rPr lang="sl-SI" sz="1400" b="1" dirty="0" smtClean="0"/>
              <a:t> žalostno pogleda </a:t>
            </a:r>
            <a:r>
              <a:rPr lang="sl-SI" sz="1400" b="1" dirty="0" err="1" smtClean="0"/>
              <a:t>Lojzija</a:t>
            </a:r>
            <a:r>
              <a:rPr lang="sl-SI" sz="1400" b="1" dirty="0" smtClean="0"/>
              <a:t> in reče</a:t>
            </a:r>
            <a:r>
              <a:rPr lang="en-GB" sz="1400" b="1" dirty="0" smtClean="0"/>
              <a:t>: “</a:t>
            </a:r>
            <a:r>
              <a:rPr lang="sl-SI" sz="1400" b="1" dirty="0" smtClean="0"/>
              <a:t>Zdaj verjetno nikoli več ne bom videla mojega 20-evrskega bankovca</a:t>
            </a:r>
            <a:r>
              <a:rPr lang="en-GB" sz="1400" b="1" dirty="0" smtClean="0"/>
              <a:t>.”</a:t>
            </a:r>
          </a:p>
        </p:txBody>
      </p:sp>
      <p:sp>
        <p:nvSpPr>
          <p:cNvPr id="5" name="Rechteck 4"/>
          <p:cNvSpPr/>
          <p:nvPr/>
        </p:nvSpPr>
        <p:spPr>
          <a:xfrm>
            <a:off x="639276" y="4718072"/>
            <a:ext cx="24381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Na banki se denar prešteje in doda na bančni račun lastnika trgovine</a:t>
            </a:r>
            <a:r>
              <a:rPr lang="en-GB" sz="1400" b="1" dirty="0" smtClean="0"/>
              <a:t>.</a:t>
            </a:r>
          </a:p>
        </p:txBody>
      </p:sp>
      <p:sp>
        <p:nvSpPr>
          <p:cNvPr id="6" name="Rechteck 5"/>
          <p:cNvSpPr/>
          <p:nvPr/>
        </p:nvSpPr>
        <p:spPr>
          <a:xfrm>
            <a:off x="3755097" y="4718072"/>
            <a:ext cx="243812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Bankovec za </a:t>
            </a:r>
            <a:r>
              <a:rPr lang="en-GB" sz="1400" b="1" dirty="0" smtClean="0"/>
              <a:t>20 </a:t>
            </a:r>
            <a:r>
              <a:rPr lang="sl-SI" sz="1400" b="1" dirty="0" smtClean="0"/>
              <a:t>evrov pa konča med mnogimi 20-evrskimi bankovci, shranjenimi v trezorju</a:t>
            </a:r>
            <a:r>
              <a:rPr lang="en-GB" sz="14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33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25" y="333543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25" y="4668404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57864" y="403520"/>
            <a:ext cx="290217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Teden dni kasneje se Julija in njen oče odpravita na ogled lutkovne predstave. Da bi lahko plačala vstopnice, njen oče na bankomatu dvigne denar.</a:t>
            </a:r>
            <a:endParaRPr lang="en-GB" sz="1400" b="1" dirty="0" smtClean="0"/>
          </a:p>
        </p:txBody>
      </p:sp>
      <p:sp>
        <p:nvSpPr>
          <p:cNvPr id="5" name="Rechteck 4"/>
          <p:cNvSpPr/>
          <p:nvPr/>
        </p:nvSpPr>
        <p:spPr>
          <a:xfrm>
            <a:off x="557864" y="4797204"/>
            <a:ext cx="29021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sl-SI" sz="1400" b="1" dirty="0" smtClean="0"/>
              <a:t>Med temi bankovci je tudi 20-evrski bankovec</a:t>
            </a:r>
            <a:r>
              <a:rPr lang="en-GB" sz="1400" b="1" dirty="0" smtClean="0"/>
              <a:t>. </a:t>
            </a:r>
            <a:r>
              <a:rPr lang="en-GB" sz="1400" b="1" dirty="0" err="1" smtClean="0"/>
              <a:t>Juli</a:t>
            </a:r>
            <a:r>
              <a:rPr lang="sl-SI" sz="1400" b="1" dirty="0" smtClean="0"/>
              <a:t>ja vzame ven kos papirja, na katerem je zapisana serijska številka NJENEGA 20-evrskega bankovca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sl-SI" sz="1400" b="1" dirty="0" smtClean="0"/>
              <a:t>Zelo je presenečena</a:t>
            </a:r>
            <a:r>
              <a:rPr lang="en-GB" sz="1400" b="1" dirty="0" smtClean="0"/>
              <a:t>. </a:t>
            </a:r>
            <a:r>
              <a:rPr lang="sl-SI" sz="1400" b="1" dirty="0" smtClean="0"/>
              <a:t>Številke se ujemajo in to je res NJEN 20-evrski bankovec</a:t>
            </a:r>
            <a:r>
              <a:rPr lang="en-GB" sz="14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9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C7FB290E1D77478079AF13A3F1A01D" ma:contentTypeVersion="3" ma:contentTypeDescription="Create a new document." ma:contentTypeScope="" ma:versionID="69320d75e22cbac4d98c9c3b915a58d4">
  <xsd:schema xmlns:xsd="http://www.w3.org/2001/XMLSchema" xmlns:xs="http://www.w3.org/2001/XMLSchema" xmlns:p="http://schemas.microsoft.com/office/2006/metadata/properties" xmlns:ns2="fa9cc1d0-8393-4c9d-a36e-48a415e0e3c3" targetNamespace="http://schemas.microsoft.com/office/2006/metadata/properties" ma:root="true" ma:fieldsID="3403d0f670735c2625f4b5a5d3041bc3" ns2:_="">
    <xsd:import namespace="fa9cc1d0-8393-4c9d-a36e-48a415e0e3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cc1d0-8393-4c9d-a36e-48a415e0e3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8BF3BB-E3C1-4668-9934-6F56D5328104}"/>
</file>

<file path=customXml/itemProps2.xml><?xml version="1.0" encoding="utf-8"?>
<ds:datastoreItem xmlns:ds="http://schemas.openxmlformats.org/officeDocument/2006/customXml" ds:itemID="{263ECC6F-E9FA-4816-A573-AAC5894863E4}">
  <ds:schemaRefs>
    <ds:schemaRef ds:uri="http://schemas.microsoft.com/office/2006/documentManagement/types"/>
    <ds:schemaRef ds:uri="b3eb12ac-0bba-4ea0-a233-caab655315a1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003641A-2E92-45D7-B079-EA58DA6782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747</Words>
  <Application>Microsoft Office PowerPoint</Application>
  <PresentationFormat>Diaprojekcija na zaslonu (4:3)</PresentationFormat>
  <Paragraphs>91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11</vt:i4>
      </vt:variant>
    </vt:vector>
  </HeadingPairs>
  <TitlesOfParts>
    <vt:vector size="12" baseType="lpstr">
      <vt:lpstr>Office-Design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Gerald Fröhlich</dc:creator>
  <cp:lastModifiedBy>blue</cp:lastModifiedBy>
  <cp:revision>56</cp:revision>
  <cp:lastPrinted>2015-04-03T21:17:50Z</cp:lastPrinted>
  <dcterms:created xsi:type="dcterms:W3CDTF">2015-03-02T10:04:55Z</dcterms:created>
  <dcterms:modified xsi:type="dcterms:W3CDTF">2015-10-02T06:52:41Z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0x010100FBC7FB290E1D77478079AF13A3F1A01D</vt:lpwstr>
  </property>
</Properties>
</file>