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477" r:id="rId5"/>
    <p:sldId id="475" r:id="rId6"/>
    <p:sldId id="482" r:id="rId7"/>
    <p:sldId id="480" r:id="rId8"/>
    <p:sldId id="484" r:id="rId9"/>
    <p:sldId id="478" r:id="rId10"/>
    <p:sldId id="470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7" r:id="rId21"/>
    <p:sldId id="472" r:id="rId22"/>
    <p:sldId id="473" r:id="rId23"/>
    <p:sldId id="474" r:id="rId24"/>
    <p:sldId id="483" r:id="rId2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átia Santos" initials="CS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FFFC"/>
    <a:srgbClr val="A6CB12"/>
    <a:srgbClr val="F7FFFF"/>
    <a:srgbClr val="FFB300"/>
    <a:srgbClr val="1D1D1D"/>
    <a:srgbClr val="4B4B4B"/>
    <a:srgbClr val="808285"/>
    <a:srgbClr val="00AEEF"/>
    <a:srgbClr val="0097CC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00" autoAdjust="0"/>
  </p:normalViewPr>
  <p:slideViewPr>
    <p:cSldViewPr snapToGrid="0">
      <p:cViewPr>
        <p:scale>
          <a:sx n="106" d="100"/>
          <a:sy n="106" d="100"/>
        </p:scale>
        <p:origin x="-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5301-5BB9-490F-8615-EF7BBCE854A3}" type="datetimeFigureOut">
              <a:rPr lang="en-US" smtClean="0"/>
              <a:pPr/>
              <a:t>10/12/2015</a:t>
            </a:fld>
            <a:endParaRPr lang="sl-SI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B08B4-1CE4-42A5-9411-4E173DF1D4C9}" type="slidenum">
              <a:rPr lang="en-US" smtClean="0"/>
              <a:pPr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90794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AT" smtClean="0">
              <a:latin typeface="Times" pitchFamily="-84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4485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 smtClean="0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 smtClean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817F-E2D8-46FA-AE2F-9555133E64F3}" type="datetimeFigureOut">
              <a:rPr lang="pt-PT" smtClean="0"/>
              <a:pPr/>
              <a:t>12/10/2015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147-B25F-4239-815C-D0792C3A5B6A}" type="slidenum">
              <a:rPr lang="pt-PT" smtClean="0"/>
              <a:pPr/>
              <a:t>‹#›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38741"/>
            <a:ext cx="9144000" cy="1049418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l-SI" dirty="0" smtClean="0"/>
              <a:t>		</a:t>
            </a:r>
            <a:r>
              <a:rPr dirty="0" smtClean="0"/>
              <a:t>                       </a:t>
            </a:r>
            <a:r>
              <a:rPr lang="en-GB" dirty="0" smtClean="0">
                <a:latin typeface="Tw Cen MT" panose="020B0602020104020603" pitchFamily="34" charset="0"/>
              </a:rPr>
              <a:t>Izziv B1: </a:t>
            </a:r>
            <a:r>
              <a:rPr lang="en-GB" dirty="0" err="1" smtClean="0">
                <a:latin typeface="Tw Cen MT" panose="020B0602020104020603" pitchFamily="34" charset="0"/>
              </a:rPr>
              <a:t>Ideja</a:t>
            </a:r>
            <a:r>
              <a:rPr lang="en-GB" dirty="0" smtClean="0">
                <a:latin typeface="Tw Cen MT" panose="020B0602020104020603" pitchFamily="34" charset="0"/>
              </a:rPr>
              <a:t> </a:t>
            </a:r>
            <a:r>
              <a:rPr lang="sl-SI" dirty="0" smtClean="0">
                <a:latin typeface="Tw Cen MT" panose="020B0602020104020603" pitchFamily="34" charset="0"/>
              </a:rPr>
              <a:t>/ </a:t>
            </a:r>
            <a:r>
              <a:rPr lang="en-GB" dirty="0" err="1" smtClean="0">
                <a:latin typeface="Tw Cen MT" panose="020B0602020104020603" pitchFamily="34" charset="0"/>
              </a:rPr>
              <a:t>Podjetnostni</a:t>
            </a:r>
            <a:r>
              <a:rPr lang="en-GB" dirty="0" smtClean="0">
                <a:latin typeface="Tw Cen MT" panose="020B0602020104020603" pitchFamily="34" charset="0"/>
              </a:rPr>
              <a:t> </a:t>
            </a:r>
            <a:r>
              <a:rPr lang="en-GB" dirty="0" smtClean="0">
                <a:latin typeface="Tw Cen MT" panose="020B0602020104020603" pitchFamily="34" charset="0"/>
              </a:rPr>
              <a:t>načrt</a:t>
            </a:r>
            <a:endParaRPr lang="sl-SI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54"/>
            <a:ext cx="2133592" cy="853618"/>
          </a:xfrm>
          <a:prstGeom prst="rect">
            <a:avLst/>
          </a:prstGeom>
        </p:spPr>
      </p:pic>
      <p:sp>
        <p:nvSpPr>
          <p:cNvPr id="32" name="Rectângulo 28"/>
          <p:cNvSpPr/>
          <p:nvPr/>
        </p:nvSpPr>
        <p:spPr>
          <a:xfrm>
            <a:off x="184728" y="1131455"/>
            <a:ext cx="8624454" cy="5207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33" name="Picture 2" descr="http://eacea.ec.europa.eu/img/logos/erasmus_plus/eu_flag_co_funded_pos_%5brgb%5d_righ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08" y="5241164"/>
            <a:ext cx="2901484" cy="8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Bildschirmfoto 7.6.2015 um 10.10.5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7900" y="2228286"/>
            <a:ext cx="3058657" cy="2978727"/>
          </a:xfrm>
          <a:prstGeom prst="rect">
            <a:avLst/>
          </a:prstGeom>
        </p:spPr>
      </p:pic>
      <p:sp>
        <p:nvSpPr>
          <p:cNvPr id="14" name="CaixaDeTexto 15"/>
          <p:cNvSpPr txBox="1"/>
          <p:nvPr/>
        </p:nvSpPr>
        <p:spPr>
          <a:xfrm>
            <a:off x="459739" y="1665288"/>
            <a:ext cx="73449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/>
            <a:r>
              <a:rPr lang="de-AT" sz="2400" b="1" dirty="0" smtClean="0">
                <a:solidFill>
                  <a:srgbClr val="FFB300"/>
                </a:solidFill>
                <a:latin typeface="Arial" panose="020B0604020202020204" pitchFamily="34" charset="0"/>
              </a:rPr>
              <a:t>Naša ekonomija potrebuje nove ideje</a:t>
            </a:r>
          </a:p>
          <a:p>
            <a:pPr lvl="1" algn="just"/>
            <a:r>
              <a:rPr lang="de-AT" sz="2400" b="1" dirty="0">
                <a:solidFill>
                  <a:srgbClr val="FFB300"/>
                </a:solidFill>
                <a:latin typeface="Arial" panose="020B0604020202020204" pitchFamily="34" charset="0"/>
              </a:rPr>
              <a:t>Idejni plakat</a:t>
            </a:r>
          </a:p>
          <a:p>
            <a:pPr marL="800100" lvl="1" indent="-342900" algn="just">
              <a:buFontTx/>
              <a:buChar char="-"/>
            </a:pPr>
            <a:endParaRPr lang="sl-SI" sz="2400" b="1" dirty="0" smtClean="0">
              <a:solidFill>
                <a:srgbClr val="FFB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/>
            <a:r>
              <a:rPr lang="de-AT" sz="2000" dirty="0" smtClean="0">
                <a:latin typeface="Arial" panose="020B0604020202020204" pitchFamily="34" charset="0"/>
              </a:rPr>
              <a:t>Johannes Lindner </a:t>
            </a:r>
          </a:p>
          <a:p>
            <a:pPr marL="800100" lvl="1" indent="-342900" algn="just"/>
            <a:endParaRPr lang="sl-SI" sz="2000" dirty="0" smtClean="0"/>
          </a:p>
          <a:p>
            <a:endParaRPr lang="sl-SI" sz="20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40506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626" y="1624157"/>
            <a:ext cx="333375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539750" y="2349500"/>
            <a:ext cx="4032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600" b="1" smtClean="0">
                <a:solidFill>
                  <a:srgbClr val="0033D1"/>
                </a:solidFill>
              </a:rPr>
              <a:t>Rešitev problema</a:t>
            </a:r>
            <a:endParaRPr lang="sl-SI" sz="3600" b="1">
              <a:solidFill>
                <a:srgbClr val="0033D1"/>
              </a:solidFill>
            </a:endParaRPr>
          </a:p>
        </p:txBody>
      </p:sp>
      <p:sp>
        <p:nvSpPr>
          <p:cNvPr id="4608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10</a:t>
            </a:fld>
            <a:endParaRPr lang="sl-SI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10</a:t>
            </a:fld>
            <a:endParaRPr lang="sl-SI"/>
          </a:p>
        </p:txBody>
      </p:sp>
      <p:pic>
        <p:nvPicPr>
          <p:cNvPr id="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10</a:t>
            </a:fld>
            <a:endParaRPr lang="sl-SI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Razvoj poslovne ideje - zunanje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869296" y="6194137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smtClean="0"/>
              <a:t>Vir: Paul Langrock / Agencija za obnovljive vire energije</a:t>
            </a:r>
            <a:endParaRPr lang="sl-SI" sz="90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877888" y="2889395"/>
            <a:ext cx="4321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sz="3600" b="1" dirty="0" smtClean="0">
                <a:solidFill>
                  <a:srgbClr val="0033D1"/>
                </a:solidFill>
              </a:rPr>
              <a:t>Preoblikuj </a:t>
            </a:r>
          </a:p>
          <a:p>
            <a:r>
              <a:rPr lang="en-GB" sz="3600" b="1" dirty="0" smtClean="0">
                <a:solidFill>
                  <a:srgbClr val="0033D1"/>
                </a:solidFill>
              </a:rPr>
              <a:t>obstoječo idejo</a:t>
            </a:r>
            <a:endParaRPr lang="sl-SI" sz="3600" b="1" dirty="0">
              <a:solidFill>
                <a:srgbClr val="0033D1"/>
              </a:solidFill>
            </a:endParaRPr>
          </a:p>
        </p:txBody>
      </p:sp>
      <p:sp>
        <p:nvSpPr>
          <p:cNvPr id="4710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52A53AA-9073-334E-A818-1D9B5EDE5F4A}" type="slidenum">
              <a:rPr lang="de-AT"/>
              <a:pPr/>
              <a:t>11</a:t>
            </a:fld>
            <a:endParaRPr lang="sl-SI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365750" y="6159500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smtClean="0"/>
              <a:t>Vir: Red Bull Contentpool</a:t>
            </a:r>
            <a:endParaRPr lang="sl-SI" sz="900"/>
          </a:p>
        </p:txBody>
      </p:sp>
      <p:pic>
        <p:nvPicPr>
          <p:cNvPr id="47111" name="Picture 8" descr="Bildschirmfoto 25.8.2012 um 12.44.1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6327" y="1609436"/>
            <a:ext cx="20653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sl-SI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11</a:t>
            </a:fld>
            <a:endParaRPr lang="sl-SI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sl-SI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sl-SI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Razvoj poslovne ideje - zunanje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4700" y="1980767"/>
            <a:ext cx="4744764" cy="382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458935" y="2630921"/>
            <a:ext cx="336261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600" b="1" dirty="0" smtClean="0">
                <a:solidFill>
                  <a:srgbClr val="0033D1"/>
                </a:solidFill>
              </a:rPr>
              <a:t>Kombinacija</a:t>
            </a:r>
          </a:p>
          <a:p>
            <a:pPr>
              <a:spcBef>
                <a:spcPct val="50000"/>
              </a:spcBef>
            </a:pPr>
            <a:r>
              <a:rPr lang="en-GB" sz="3600" b="1" dirty="0" smtClean="0">
                <a:solidFill>
                  <a:srgbClr val="0033D1"/>
                </a:solidFill>
              </a:rPr>
              <a:t>idej</a:t>
            </a:r>
            <a:endParaRPr lang="sl-SI" sz="3600" b="1" dirty="0">
              <a:solidFill>
                <a:srgbClr val="0033D1"/>
              </a:solidFill>
            </a:endParaRPr>
          </a:p>
        </p:txBody>
      </p:sp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5268" y="4955165"/>
            <a:ext cx="1843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12</a:t>
            </a:fld>
            <a:endParaRPr lang="sl-SI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sl-SI"/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12</a:t>
            </a:fld>
            <a:endParaRPr lang="sl-SI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sl-SI"/>
          </a:p>
        </p:txBody>
      </p:sp>
      <p:pic>
        <p:nvPicPr>
          <p:cNvPr id="12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sl-SI"/>
          </a:p>
        </p:txBody>
      </p:sp>
      <p:pic>
        <p:nvPicPr>
          <p:cNvPr id="14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5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Razvoj poslovne ideje - zunanje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899477" y="585931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 smtClean="0"/>
              <a:t>Vir: TM &amp; PEZ AG</a:t>
            </a:r>
            <a:endParaRPr lang="sl-SI" sz="900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4904" y="1450975"/>
            <a:ext cx="3555278" cy="468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760701" y="2984211"/>
            <a:ext cx="31337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sz="3600" b="1" smtClean="0">
                <a:solidFill>
                  <a:srgbClr val="0033D1"/>
                </a:solidFill>
              </a:rPr>
              <a:t>Delovanje proti </a:t>
            </a:r>
          </a:p>
          <a:p>
            <a:r>
              <a:rPr lang="en-GB" sz="3600" b="1" dirty="0" smtClean="0">
                <a:solidFill>
                  <a:srgbClr val="0033D1"/>
                </a:solidFill>
              </a:rPr>
              <a:t>lastnemu prepričanju</a:t>
            </a:r>
            <a:endParaRPr lang="sl-SI" sz="3600" b="1" dirty="0">
              <a:solidFill>
                <a:srgbClr val="0033D1"/>
              </a:solidFill>
            </a:endParaRPr>
          </a:p>
        </p:txBody>
      </p:sp>
      <p:pic>
        <p:nvPicPr>
          <p:cNvPr id="4915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456" y="5768253"/>
            <a:ext cx="14795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6343796" y="5826127"/>
            <a:ext cx="148402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smtClean="0"/>
              <a:t>Automatic Chronos</a:t>
            </a:r>
          </a:p>
          <a:p>
            <a:pPr>
              <a:spcBef>
                <a:spcPct val="50000"/>
              </a:spcBef>
            </a:pPr>
            <a:endParaRPr lang="sl-SI" sz="1200"/>
          </a:p>
        </p:txBody>
      </p:sp>
      <p:sp>
        <p:nvSpPr>
          <p:cNvPr id="4915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96937C16-544E-094F-ADEB-00B77C312775}" type="slidenum">
              <a:rPr lang="de-AT"/>
              <a:pPr/>
              <a:t>13</a:t>
            </a:fld>
            <a:endParaRPr lang="sl-SI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13</a:t>
            </a:fld>
            <a:endParaRPr lang="sl-SI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sl-SI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13</a:t>
            </a:fld>
            <a:endParaRPr lang="sl-SI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sl-SI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sl-SI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Razvoj poslovne ideje - zunanje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4268917" y="6159488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 smtClean="0"/>
              <a:t>Vir: Skupina Swatch (Avstrija)</a:t>
            </a:r>
            <a:endParaRPr lang="sl-SI" sz="900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6"/>
          <p:cNvSpPr txBox="1">
            <a:spLocks noChangeArrowheads="1"/>
          </p:cNvSpPr>
          <p:nvPr/>
        </p:nvSpPr>
        <p:spPr bwMode="auto">
          <a:xfrm>
            <a:off x="333520" y="2799485"/>
            <a:ext cx="39798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Uporabniška inovacija Odprta inovacija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B4042A0-6D0F-0B41-8BE1-DE1F55B31604}" type="slidenum">
              <a:rPr lang="de-AT"/>
              <a:pPr/>
              <a:t>14</a:t>
            </a:fld>
            <a:endParaRPr lang="sl-SI"/>
          </a:p>
        </p:txBody>
      </p:sp>
      <p:sp>
        <p:nvSpPr>
          <p:cNvPr id="50181" name="TextBox 9"/>
          <p:cNvSpPr txBox="1">
            <a:spLocks noChangeArrowheads="1"/>
          </p:cNvSpPr>
          <p:nvPr/>
        </p:nvSpPr>
        <p:spPr bwMode="auto">
          <a:xfrm>
            <a:off x="4371163" y="6172200"/>
            <a:ext cx="17243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900" smtClean="0"/>
              <a:t>Vir: Fundacija Wikimedija</a:t>
            </a:r>
          </a:p>
          <a:p>
            <a:endParaRPr lang="sl-SI" sz="90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14</a:t>
            </a:fld>
            <a:endParaRPr lang="sl-SI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sl-SI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14</a:t>
            </a:fld>
            <a:endParaRPr lang="sl-SI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sl-SI"/>
          </a:p>
        </p:txBody>
      </p:sp>
      <p:pic>
        <p:nvPicPr>
          <p:cNvPr id="13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sl-SI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Razvoj poslovne ideje - zunanje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 descr="Bildschirmfoto 13.6.2015 um 17.08.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899" y="1963627"/>
            <a:ext cx="4359615" cy="4106569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6"/>
          <p:cNvSpPr txBox="1">
            <a:spLocks noChangeArrowheads="1"/>
          </p:cNvSpPr>
          <p:nvPr/>
        </p:nvSpPr>
        <p:spPr bwMode="auto">
          <a:xfrm>
            <a:off x="872836" y="2930236"/>
            <a:ext cx="2339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Imitacija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BC49C6F-8F97-2C49-A2B9-AA8AF26955F1}" type="slidenum">
              <a:rPr lang="de-AT"/>
              <a:pPr/>
              <a:t>15</a:t>
            </a:fld>
            <a:endParaRPr lang="sl-SI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15</a:t>
            </a:fld>
            <a:endParaRPr lang="sl-SI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sl-SI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2" name="Picture 11" descr="Bildschirmfoto 8.6.2015 um 14.02.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006" y="2050503"/>
            <a:ext cx="4807539" cy="2685812"/>
          </a:xfrm>
          <a:prstGeom prst="rect">
            <a:avLst/>
          </a:prstGeom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15</a:t>
            </a:fld>
            <a:endParaRPr lang="sl-SI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sl-SI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sl-SI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Razvoj poslovne ideje - zunanje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645479" y="4681680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 smtClean="0"/>
              <a:t>Ilustriral: Helmut Pokornig</a:t>
            </a:r>
            <a:endParaRPr lang="sl-SI" sz="900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766618" y="3243840"/>
            <a:ext cx="3133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Franšizing</a:t>
            </a:r>
          </a:p>
        </p:txBody>
      </p:sp>
      <p:sp>
        <p:nvSpPr>
          <p:cNvPr id="52229" name="Textfeld 6"/>
          <p:cNvSpPr txBox="1">
            <a:spLocks noChangeArrowheads="1"/>
          </p:cNvSpPr>
          <p:nvPr/>
        </p:nvSpPr>
        <p:spPr bwMode="auto">
          <a:xfrm>
            <a:off x="4293755" y="5441662"/>
            <a:ext cx="3517900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 sz="1400" smtClean="0"/>
              <a:t>Bio-Racal, "otroška blagovna znamka« </a:t>
            </a:r>
          </a:p>
          <a:p>
            <a:endParaRPr lang="sl-SI" sz="1000"/>
          </a:p>
        </p:txBody>
      </p:sp>
      <p:sp>
        <p:nvSpPr>
          <p:cNvPr id="5223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8D2AEA7C-4C0D-104B-8636-62724E8BFD8F}" type="slidenum">
              <a:rPr lang="de-AT"/>
              <a:pPr/>
              <a:t>16</a:t>
            </a:fld>
            <a:endParaRPr lang="sl-SI"/>
          </a:p>
        </p:txBody>
      </p:sp>
      <p:sp>
        <p:nvSpPr>
          <p:cNvPr id="52231" name="TextBox 8"/>
          <p:cNvSpPr txBox="1">
            <a:spLocks noChangeArrowheads="1"/>
          </p:cNvSpPr>
          <p:nvPr/>
        </p:nvSpPr>
        <p:spPr bwMode="auto">
          <a:xfrm>
            <a:off x="4222896" y="5779655"/>
            <a:ext cx="2237699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900" smtClean="0"/>
              <a:t>Vir: Sonnentor Kräuterhandel GmbH</a:t>
            </a:r>
          </a:p>
          <a:p>
            <a:endParaRPr lang="sl-SI" sz="900"/>
          </a:p>
        </p:txBody>
      </p:sp>
      <p:pic>
        <p:nvPicPr>
          <p:cNvPr id="52232" name="Picture 9" descr="Bildschirmfoto 23.8.2012 um 20.25.5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0290" y="1293379"/>
            <a:ext cx="3546475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16</a:t>
            </a:fld>
            <a:endParaRPr lang="sl-SI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sl-SI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5222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02648" y="4745182"/>
            <a:ext cx="976079" cy="7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16</a:t>
            </a:fld>
            <a:endParaRPr lang="sl-SI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sl-SI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sl-SI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</a:rPr>
              <a:t>Razvoj poslovne ideje - zunanje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17</a:t>
            </a:fld>
            <a:endParaRPr lang="sl-SI" smtClean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15783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smtClean="0"/>
              <a:t>Vir: Matin Wesian</a:t>
            </a:r>
          </a:p>
          <a:p>
            <a:endParaRPr lang="sl-SI" sz="800"/>
          </a:p>
        </p:txBody>
      </p:sp>
      <p:pic>
        <p:nvPicPr>
          <p:cNvPr id="54277" name="Picture 7" descr="Bildschirmfoto 25.8.2012 um 12.55.1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6052" y="2235200"/>
            <a:ext cx="1913234" cy="178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8" descr="Bildschirmfoto 25.8.2012 um 12.56.0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8253" y="2195945"/>
            <a:ext cx="48307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Analiza poslovne ideje in njenih možnosti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971636" y="5608781"/>
            <a:ext cx="129659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 smtClean="0"/>
              <a:t>Vir: Helmut Pokornig</a:t>
            </a:r>
            <a:endParaRPr lang="sl-SI" sz="800" dirty="0" smtClean="0"/>
          </a:p>
          <a:p>
            <a:endParaRPr lang="sl-SI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18</a:t>
            </a:fld>
            <a:endParaRPr lang="sl-SI" smtClean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9" descr="Bildschirmfoto 25.8.2012 um 12.56.5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4836" y="1870364"/>
            <a:ext cx="36607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Analiza poslovne ideje in njenih možnosti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45639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 smtClean="0"/>
              <a:t>Vir: innocent Alps Gmbh</a:t>
            </a:r>
            <a:endParaRPr lang="sl-SI" sz="800" dirty="0" smtClean="0"/>
          </a:p>
          <a:p>
            <a:endParaRPr lang="sl-SI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19</a:t>
            </a:fld>
            <a:endParaRPr lang="sl-SI" smtClean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11" descr="Bildschirmfoto 25.8.2012 um 12.58.3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36353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Bildschirmfoto 25.8.2012 um 12.59.17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362200"/>
            <a:ext cx="39116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Analiza poslovne ideje in njenih možnosti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12906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 smtClean="0"/>
              <a:t>Vir: crystalsol GmbH</a:t>
            </a:r>
          </a:p>
          <a:p>
            <a:endParaRPr lang="sl-SI" sz="800" dirty="0"/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4904509" y="5594927"/>
            <a:ext cx="135165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smtClean="0"/>
              <a:t>Vir: Göttin des Glücks (Boginja sreče)</a:t>
            </a:r>
          </a:p>
          <a:p>
            <a:endParaRPr lang="sl-SI" sz="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9" name="Picture 8" descr="N0E3NURDNzAtM0EyNS00RkY3LThCMkUtRUYzQUJDNEE0ODc5;jsessionid=02AD8543816373056D80D0C9E0FFB157-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569" y="738909"/>
            <a:ext cx="6218358" cy="5914540"/>
          </a:xfrm>
          <a:prstGeom prst="rect">
            <a:avLst/>
          </a:prstGeom>
        </p:spPr>
      </p:pic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sl-SI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Igra trgovanja 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0809" y="1547107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latin typeface="Handwriting - Dakota"/>
              </a:rPr>
              <a:t>Ideja</a:t>
            </a:r>
            <a:endParaRPr lang="sl-SI" b="1" dirty="0">
              <a:latin typeface="Handwriting - Dakota"/>
              <a:cs typeface="Handwriting - Dakota"/>
            </a:endParaRPr>
          </a:p>
        </p:txBody>
      </p:sp>
      <p:sp>
        <p:nvSpPr>
          <p:cNvPr id="11" name="TextBox 10"/>
          <p:cNvSpPr txBox="1"/>
          <p:nvPr/>
        </p:nvSpPr>
        <p:spPr>
          <a:xfrm rot="20459069">
            <a:off x="5798122" y="1099147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latin typeface="Handwriting - Dakota"/>
              </a:rPr>
              <a:t>Povpraševanje</a:t>
            </a:r>
            <a:endParaRPr lang="sl-SI" b="1" dirty="0">
              <a:latin typeface="Handwriting - Dakota"/>
              <a:cs typeface="Handwriting - Dakota"/>
            </a:endParaRPr>
          </a:p>
        </p:txBody>
      </p:sp>
      <p:sp>
        <p:nvSpPr>
          <p:cNvPr id="12" name="TextBox 11"/>
          <p:cNvSpPr txBox="1"/>
          <p:nvPr/>
        </p:nvSpPr>
        <p:spPr>
          <a:xfrm rot="1081150">
            <a:off x="6123701" y="1817274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latin typeface="Handwriting - Dakota"/>
              </a:rPr>
              <a:t>Tržna priložnost</a:t>
            </a:r>
            <a:endParaRPr lang="sl-SI" b="1" dirty="0">
              <a:latin typeface="Handwriting - Dakota"/>
              <a:cs typeface="Handwriting - Dakot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7016" y="3597587"/>
            <a:ext cx="19415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latin typeface="Handwriting - Dakota"/>
              </a:rPr>
              <a:t>Skrivnosti </a:t>
            </a:r>
          </a:p>
          <a:p>
            <a:r>
              <a:rPr lang="en-GB" sz="2400" b="1" dirty="0" smtClean="0">
                <a:latin typeface="Handwriting - Dakota"/>
              </a:rPr>
              <a:t>uspeha</a:t>
            </a:r>
            <a:endParaRPr lang="sl-SI" sz="2400" b="1" dirty="0">
              <a:latin typeface="Handwriting - Dakota"/>
              <a:cs typeface="Handwriting - Dakot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4209" y="5301689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latin typeface="Handwriting - Dakota"/>
              </a:rPr>
              <a:t>Komunikacija</a:t>
            </a:r>
            <a:endParaRPr lang="sl-SI" b="1" dirty="0">
              <a:latin typeface="Handwriting - Dakota"/>
              <a:cs typeface="Handwriting - Dakot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68029" y="4345725"/>
            <a:ext cx="1393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Handwriting - Dakota"/>
              </a:rPr>
              <a:t>Prijaznost</a:t>
            </a:r>
            <a:endParaRPr lang="sl-SI" sz="1600" b="1" dirty="0">
              <a:latin typeface="Handwriting - Dakota"/>
              <a:cs typeface="Handwriting - Dakot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69763" y="4615998"/>
            <a:ext cx="9825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latin typeface="Handwriting - Dakota"/>
              </a:rPr>
              <a:t>Posluh</a:t>
            </a:r>
            <a:endParaRPr lang="sl-SI" sz="1400" b="1" dirty="0">
              <a:latin typeface="Handwriting - Dakota"/>
              <a:cs typeface="Handwriting - Dakota"/>
            </a:endParaRPr>
          </a:p>
        </p:txBody>
      </p:sp>
      <p:sp>
        <p:nvSpPr>
          <p:cNvPr id="17" name="TextBox 16"/>
          <p:cNvSpPr txBox="1"/>
          <p:nvPr/>
        </p:nvSpPr>
        <p:spPr>
          <a:xfrm rot="17922031">
            <a:off x="6356680" y="5426093"/>
            <a:ext cx="1253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latin typeface="Handwriting - Dakota"/>
              </a:rPr>
              <a:t>Poizvedovanje</a:t>
            </a:r>
            <a:endParaRPr lang="sl-SI" sz="1400" b="1" dirty="0">
              <a:latin typeface="Handwriting - Dakota"/>
              <a:cs typeface="Handwriting - Dakota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16659" y="63095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 smtClean="0"/>
              <a:t>Ilustriral: Helmut Pokornig</a:t>
            </a:r>
            <a:endParaRPr lang="sl-SI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20</a:t>
            </a:fld>
            <a:endParaRPr lang="sl-SI" smtClean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sl-SI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pic>
        <p:nvPicPr>
          <p:cNvPr id="13" name="Picture 6" descr="Bildschirmfoto 25.8.2012 um 13.00.3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8019" y="1616366"/>
            <a:ext cx="32004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Analiza poslovne ideje in njenih možnosti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230619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 smtClean="0"/>
              <a:t>Vir: Nina Dautzenberg / Andrea Gaesmann</a:t>
            </a:r>
            <a:endParaRPr lang="sl-SI" sz="800" dirty="0" smtClean="0"/>
          </a:p>
          <a:p>
            <a:endParaRPr lang="sl-SI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5" descr="cover_ill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478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5458691" y="6215383"/>
            <a:ext cx="32300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800" dirty="0" smtClean="0"/>
              <a:t>Vir: Johannes Lindner/Gerald Fröhlich (2014): Knjiga inovativnih idej, </a:t>
            </a:r>
          </a:p>
          <a:p>
            <a:r>
              <a:rPr lang="en-GB" sz="800" dirty="0" smtClean="0"/>
              <a:t>Ilustratorji: Helmut Pokornig in Hermann Redlingshofer</a:t>
            </a:r>
            <a:endParaRPr lang="sl-SI" sz="800" dirty="0" smtClean="0"/>
          </a:p>
          <a:p>
            <a:r>
              <a:rPr lang="en-GB" sz="800" dirty="0" smtClean="0"/>
              <a:t>Kontakt: office@ifte.at</a:t>
            </a:r>
            <a:r>
              <a:rPr dirty="0" smtClean="0"/>
              <a:t> </a:t>
            </a:r>
          </a:p>
          <a:p>
            <a:endParaRPr lang="sl-SI" sz="800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sl-SI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Dejavnost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6" descr="k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0357" y="1211717"/>
            <a:ext cx="5253182" cy="544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40140" y="1780139"/>
            <a:ext cx="44320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00FF"/>
                </a:solidFill>
              </a:rPr>
              <a:t>Rad uporabljaš svojo 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domišljijo? 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Poglej različne podrobnosti 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slik v krogih.</a:t>
            </a:r>
          </a:p>
          <a:p>
            <a:endParaRPr lang="sl-SI" dirty="0" smtClean="0">
              <a:solidFill>
                <a:srgbClr val="0000FF"/>
              </a:solidFill>
            </a:endParaRPr>
          </a:p>
          <a:p>
            <a:r>
              <a:rPr lang="en-GB" dirty="0" smtClean="0">
                <a:solidFill>
                  <a:srgbClr val="0000FF"/>
                </a:solidFill>
              </a:rPr>
              <a:t>Razmisli o tem,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kaj te slike predstavljajo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in se o tem pogovori s sošolci.  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Presenečen boš, ko boš videl, 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da imajo tvoji prijatelji podobno </a:t>
            </a:r>
          </a:p>
          <a:p>
            <a:r>
              <a:rPr lang="en-GB" dirty="0" smtClean="0">
                <a:solidFill>
                  <a:srgbClr val="0000FF"/>
                </a:solidFill>
              </a:rPr>
              <a:t>predstavo.</a:t>
            </a:r>
          </a:p>
          <a:p>
            <a:endParaRPr lang="sl-SI" dirty="0" smtClean="0">
              <a:solidFill>
                <a:srgbClr val="0000FF"/>
              </a:solidFill>
            </a:endParaRPr>
          </a:p>
          <a:p>
            <a:r>
              <a:rPr lang="en-GB" dirty="0" smtClean="0">
                <a:solidFill>
                  <a:srgbClr val="0000FF"/>
                </a:solidFill>
              </a:rPr>
              <a:t>Pusti idejam prosto pot.</a:t>
            </a:r>
          </a:p>
          <a:p>
            <a:endParaRPr lang="sl-SI" dirty="0" smtClean="0">
              <a:solidFill>
                <a:srgbClr val="0000FF"/>
              </a:solidFill>
            </a:endParaRPr>
          </a:p>
          <a:p>
            <a:endParaRPr lang="sl-SI" dirty="0" smtClean="0">
              <a:solidFill>
                <a:srgbClr val="0000FF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6659" y="63095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 smtClean="0"/>
              <a:t>Ilustriral: Helmut Pokornig</a:t>
            </a:r>
            <a:endParaRPr lang="sl-SI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71600" y="15240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0000"/>
                </a:solidFill>
              </a:rPr>
              <a:t>Modra</a:t>
            </a:r>
            <a:endParaRPr lang="sl-SI" sz="6000" b="1">
              <a:solidFill>
                <a:srgbClr val="FF00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81400" y="15240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CC00"/>
                </a:solidFill>
              </a:rPr>
              <a:t>Zelena</a:t>
            </a:r>
            <a:endParaRPr lang="sl-SI" sz="6000" b="1">
              <a:solidFill>
                <a:srgbClr val="FFCC00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91200" y="15240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0000FF"/>
                </a:solidFill>
              </a:rPr>
              <a:t>Rumena</a:t>
            </a:r>
            <a:endParaRPr lang="sl-SI" sz="6000" b="1">
              <a:solidFill>
                <a:srgbClr val="0000FF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71600" y="25146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0000FF"/>
                </a:solidFill>
              </a:rPr>
              <a:t>Rumena</a:t>
            </a:r>
            <a:endParaRPr lang="sl-SI" sz="6000" b="1">
              <a:solidFill>
                <a:srgbClr val="0000FF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657600" y="35814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 smtClean="0">
                <a:solidFill>
                  <a:srgbClr val="FF0000"/>
                </a:solidFill>
              </a:rPr>
              <a:t>Modra</a:t>
            </a:r>
            <a:endParaRPr lang="sl-SI" sz="6000" b="1" dirty="0">
              <a:solidFill>
                <a:srgbClr val="FF0000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4061624" y="2566847"/>
            <a:ext cx="17295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4800" b="1" dirty="0" err="1" smtClean="0">
                <a:solidFill>
                  <a:srgbClr val="009900"/>
                </a:solidFill>
              </a:rPr>
              <a:t>Rdeča</a:t>
            </a:r>
            <a:endParaRPr lang="sl-SI" sz="6000" b="1" dirty="0">
              <a:solidFill>
                <a:srgbClr val="009900"/>
              </a:solidFill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5715000" y="24384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CC00"/>
                </a:solidFill>
              </a:rPr>
              <a:t>Zelena</a:t>
            </a:r>
            <a:endParaRPr lang="sl-SI" sz="6000" b="1">
              <a:solidFill>
                <a:srgbClr val="FFCC00"/>
              </a:solidFill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524000" y="3581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009900"/>
                </a:solidFill>
              </a:rPr>
              <a:t>Rdeča</a:t>
            </a:r>
            <a:endParaRPr lang="sl-SI" sz="6000" b="1">
              <a:solidFill>
                <a:srgbClr val="009900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943600" y="3581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009900"/>
                </a:solidFill>
              </a:rPr>
              <a:t>Rdeča</a:t>
            </a:r>
            <a:endParaRPr lang="sl-SI" sz="6000" b="1">
              <a:solidFill>
                <a:srgbClr val="009900"/>
              </a:solidFill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295400" y="46482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CC00"/>
                </a:solidFill>
              </a:rPr>
              <a:t>Zelena</a:t>
            </a:r>
            <a:endParaRPr lang="sl-SI" sz="6000" b="1">
              <a:solidFill>
                <a:srgbClr val="FFCC00"/>
              </a:solidFill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505200" y="46482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0000FF"/>
                </a:solidFill>
              </a:rPr>
              <a:t>Rumena</a:t>
            </a:r>
            <a:endParaRPr lang="sl-SI" sz="6000" b="1">
              <a:solidFill>
                <a:srgbClr val="0000FF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5936974" y="4659244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0000"/>
                </a:solidFill>
              </a:rPr>
              <a:t>Modra</a:t>
            </a:r>
            <a:endParaRPr lang="sl-SI" sz="6000" b="1">
              <a:solidFill>
                <a:srgbClr val="FF0000"/>
              </a:solidFill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4</a:t>
            </a:fld>
            <a:endParaRPr lang="sl-SI" smtClean="0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smtClean="0">
                <a:solidFill>
                  <a:schemeClr val="bg1"/>
                </a:solidFill>
                <a:latin typeface="Tw Cen MT" panose="020B0602020104020603" pitchFamily="34" charset="0"/>
              </a:rPr>
              <a:t>Igra z barvo a) Na glas preberi vsako besedo</a:t>
            </a:r>
            <a:endParaRPr lang="sl-SI" sz="320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71600" y="15240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0000"/>
                </a:solidFill>
              </a:rPr>
              <a:t>Modra</a:t>
            </a:r>
            <a:endParaRPr lang="sl-SI" sz="6000" b="1">
              <a:solidFill>
                <a:srgbClr val="FF00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81400" y="15240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CC00"/>
                </a:solidFill>
              </a:rPr>
              <a:t>Zelena</a:t>
            </a:r>
            <a:endParaRPr lang="sl-SI" sz="6000" b="1">
              <a:solidFill>
                <a:srgbClr val="FFCC00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91200" y="15240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0000FF"/>
                </a:solidFill>
              </a:rPr>
              <a:t>Rumena</a:t>
            </a:r>
            <a:endParaRPr lang="sl-SI" sz="6000" b="1">
              <a:solidFill>
                <a:srgbClr val="0000FF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71600" y="25146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dirty="0" err="1" smtClean="0">
                <a:solidFill>
                  <a:srgbClr val="0000FF"/>
                </a:solidFill>
              </a:rPr>
              <a:t>Rumena</a:t>
            </a:r>
            <a:endParaRPr lang="sl-SI" sz="6000" b="1" dirty="0">
              <a:solidFill>
                <a:srgbClr val="0000FF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657600" y="35814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0000"/>
                </a:solidFill>
              </a:rPr>
              <a:t>Modra</a:t>
            </a:r>
            <a:endParaRPr lang="sl-SI" sz="6000" b="1">
              <a:solidFill>
                <a:srgbClr val="FF0000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4123509" y="2665494"/>
            <a:ext cx="17295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4800" b="1" dirty="0" err="1" smtClean="0">
                <a:solidFill>
                  <a:srgbClr val="009900"/>
                </a:solidFill>
              </a:rPr>
              <a:t>Rdeča</a:t>
            </a:r>
            <a:endParaRPr lang="sl-SI" sz="6000" b="1" dirty="0">
              <a:solidFill>
                <a:srgbClr val="009900"/>
              </a:solidFill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5715000" y="24384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CC00"/>
                </a:solidFill>
              </a:rPr>
              <a:t>Zelena</a:t>
            </a:r>
            <a:endParaRPr lang="sl-SI" sz="6000" b="1">
              <a:solidFill>
                <a:srgbClr val="FFCC00"/>
              </a:solidFill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524000" y="3581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009900"/>
                </a:solidFill>
              </a:rPr>
              <a:t>Rdeča</a:t>
            </a:r>
            <a:endParaRPr lang="sl-SI" sz="6000" b="1">
              <a:solidFill>
                <a:srgbClr val="009900"/>
              </a:solidFill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6142383" y="3581400"/>
            <a:ext cx="16382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009900"/>
                </a:solidFill>
              </a:rPr>
              <a:t>Rdeča</a:t>
            </a:r>
            <a:endParaRPr lang="sl-SI" sz="6000" b="1">
              <a:solidFill>
                <a:srgbClr val="009900"/>
              </a:solidFill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295400" y="4648200"/>
            <a:ext cx="24084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CC00"/>
                </a:solidFill>
              </a:rPr>
              <a:t>Zelena</a:t>
            </a:r>
            <a:endParaRPr lang="sl-SI" sz="6000" b="1">
              <a:solidFill>
                <a:srgbClr val="FFCC00"/>
              </a:solidFill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505200" y="4648200"/>
            <a:ext cx="26084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0000FF"/>
                </a:solidFill>
              </a:rPr>
              <a:t>Rumena</a:t>
            </a:r>
            <a:endParaRPr lang="sl-SI" sz="6000" b="1">
              <a:solidFill>
                <a:srgbClr val="0000FF"/>
              </a:solidFill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6124713" y="4648200"/>
            <a:ext cx="18520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6000" b="1" smtClean="0">
                <a:solidFill>
                  <a:srgbClr val="FF0000"/>
                </a:solidFill>
              </a:rPr>
              <a:t>Modra</a:t>
            </a:r>
            <a:endParaRPr lang="sl-SI" sz="6000" b="1">
              <a:solidFill>
                <a:srgbClr val="FF0000"/>
              </a:solidFill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en-GB" smtClean="0"/>
              <a:pPr/>
              <a:t>5</a:t>
            </a:fld>
            <a:endParaRPr lang="sl-SI" smtClean="0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smtClean="0">
                <a:solidFill>
                  <a:schemeClr val="bg1"/>
                </a:solidFill>
                <a:latin typeface="Tw Cen MT" panose="020B0602020104020603" pitchFamily="34" charset="0"/>
              </a:rPr>
              <a:t>b) Na glas izgovori ime vsake barve.  Kaj se dogaja v tvoji glavi?</a:t>
            </a:r>
            <a:endParaRPr lang="sl-SI" sz="320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03388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97D2342-5485-2F46-A648-4572C927092A}" type="slidenum">
              <a:rPr lang="de-DE">
                <a:latin typeface="Arial" pitchFamily="-84" charset="0"/>
              </a:rPr>
              <a:pPr/>
              <a:t>6</a:t>
            </a:fld>
            <a:endParaRPr lang="sl-SI">
              <a:latin typeface="Arial" pitchFamily="-84" charset="0"/>
            </a:endParaRPr>
          </a:p>
        </p:txBody>
      </p:sp>
      <p:pic>
        <p:nvPicPr>
          <p:cNvPr id="23556" name="Picture 4" descr="Bildschirmfoto 25.8.2012 um 23.28.5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2051" y="1528600"/>
            <a:ext cx="3276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Bildschirmfoto 26.8.2012 um 08.12.3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9960" y="3967000"/>
            <a:ext cx="3276600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4689167" y="63903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Slike: Johannes Lindner</a:t>
            </a:r>
            <a:endParaRPr lang="sl-SI" sz="900" dirty="0"/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Slike za navdih ustvarjalnih idej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Bildschirmfoto 13.6.2015 um 15.44.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0523" y="3995096"/>
            <a:ext cx="3232728" cy="2323337"/>
          </a:xfrm>
          <a:prstGeom prst="rect">
            <a:avLst/>
          </a:prstGeom>
        </p:spPr>
      </p:pic>
      <p:pic>
        <p:nvPicPr>
          <p:cNvPr id="12" name="Picture 11" descr="Bildschirmfoto 13.6.2015 um 15.46.5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888" y="1508776"/>
            <a:ext cx="3255818" cy="231294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29" name="Rectângulo 28"/>
          <p:cNvSpPr/>
          <p:nvPr/>
        </p:nvSpPr>
        <p:spPr>
          <a:xfrm>
            <a:off x="109728" y="1035822"/>
            <a:ext cx="8924544" cy="5822177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315468" y="843553"/>
            <a:ext cx="8704383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 smtClean="0"/>
          </a:p>
          <a:p>
            <a:endParaRPr lang="sl-SI" dirty="0"/>
          </a:p>
          <a:p>
            <a:endParaRPr lang="sl-SI" dirty="0"/>
          </a:p>
          <a:p>
            <a:r>
              <a:rPr lang="en-US" b="1" dirty="0" smtClean="0"/>
              <a:t> </a:t>
            </a:r>
            <a:endParaRPr lang="sl-SI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sl-SI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sl-SI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sl-SI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sl-SI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sl-SI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sl-SI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Idejni plakat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545222" y="3564679"/>
            <a:ext cx="2418591" cy="646331"/>
          </a:xfrm>
          <a:prstGeom prst="rect">
            <a:avLst/>
          </a:prstGeom>
          <a:solidFill>
            <a:srgbClr val="A8FF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smtClean="0">
                <a:solidFill>
                  <a:srgbClr val="0000FF"/>
                </a:solidFill>
              </a:rPr>
              <a:t>Razvij (poslovno) idejo</a:t>
            </a:r>
            <a:endParaRPr lang="sl-SI" b="1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7583" y="1122217"/>
            <a:ext cx="2417248" cy="369332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en-GB" smtClean="0">
                <a:solidFill>
                  <a:srgbClr val="008000"/>
                </a:solidFill>
              </a:rPr>
              <a:t>Preverite priložnost</a:t>
            </a:r>
            <a:endParaRPr lang="sl-SI">
              <a:solidFill>
                <a:srgbClr val="008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235372" y="1627911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15" name="TextBox 14"/>
          <p:cNvSpPr txBox="1"/>
          <p:nvPr/>
        </p:nvSpPr>
        <p:spPr>
          <a:xfrm>
            <a:off x="302752" y="2356051"/>
            <a:ext cx="94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mtClean="0">
                <a:solidFill>
                  <a:srgbClr val="0000FF"/>
                </a:solidFill>
              </a:rPr>
              <a:t>notranja</a:t>
            </a:r>
            <a:endParaRPr lang="sl-SI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4775" y="5002509"/>
            <a:ext cx="1005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mtClean="0">
                <a:solidFill>
                  <a:srgbClr val="0000FF"/>
                </a:solidFill>
              </a:rPr>
              <a:t>zunanja</a:t>
            </a:r>
            <a:endParaRPr lang="sl-SI">
              <a:solidFill>
                <a:srgbClr val="0000FF"/>
              </a:solidFill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1237681" y="4054765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777587" y="1630226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3779896" y="4057080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6317487" y="1630226"/>
            <a:ext cx="2540037" cy="4846774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4" name="TextBox 33"/>
          <p:cNvSpPr txBox="1"/>
          <p:nvPr/>
        </p:nvSpPr>
        <p:spPr>
          <a:xfrm>
            <a:off x="6420460" y="2368425"/>
            <a:ext cx="2375009" cy="20774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err="1" smtClean="0">
                <a:solidFill>
                  <a:srgbClr val="008000"/>
                </a:solidFill>
              </a:rPr>
              <a:t>Identificiraj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ciljno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skupino</a:t>
            </a:r>
            <a:endParaRPr lang="en-GB" sz="1400" dirty="0" smtClean="0">
              <a:solidFill>
                <a:srgbClr val="008000"/>
              </a:solidFill>
            </a:endParaRPr>
          </a:p>
          <a:p>
            <a:endParaRPr lang="sl-SI" sz="1400" dirty="0" smtClean="0">
              <a:solidFill>
                <a:srgbClr val="008000"/>
              </a:solidFill>
            </a:endParaRPr>
          </a:p>
          <a:p>
            <a:r>
              <a:rPr lang="en-GB" sz="1400" dirty="0" err="1" smtClean="0">
                <a:solidFill>
                  <a:srgbClr val="008000"/>
                </a:solidFill>
              </a:rPr>
              <a:t>Izvedi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tržne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raziskave</a:t>
            </a:r>
            <a:r>
              <a:rPr lang="en-GB" sz="1400" dirty="0" smtClean="0">
                <a:solidFill>
                  <a:srgbClr val="008000"/>
                </a:solidFill>
              </a:rPr>
              <a:t>,</a:t>
            </a:r>
          </a:p>
          <a:p>
            <a:r>
              <a:rPr lang="en-GB" sz="1400" dirty="0" smtClean="0">
                <a:solidFill>
                  <a:srgbClr val="008000"/>
                </a:solidFill>
              </a:rPr>
              <a:t>da </a:t>
            </a:r>
            <a:r>
              <a:rPr lang="en-GB" sz="1400" dirty="0" err="1" smtClean="0">
                <a:solidFill>
                  <a:srgbClr val="008000"/>
                </a:solidFill>
              </a:rPr>
              <a:t>boš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razjasnil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možnosti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trga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</a:p>
          <a:p>
            <a:r>
              <a:rPr lang="en-GB" sz="1400" dirty="0" smtClean="0">
                <a:solidFill>
                  <a:srgbClr val="008000"/>
                </a:solidFill>
              </a:rPr>
              <a:t>in </a:t>
            </a:r>
            <a:r>
              <a:rPr lang="en-GB" sz="1400" dirty="0" err="1" smtClean="0">
                <a:solidFill>
                  <a:srgbClr val="008000"/>
                </a:solidFill>
              </a:rPr>
              <a:t>druge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informacije</a:t>
            </a:r>
            <a:endParaRPr lang="en-GB" sz="1400" dirty="0" smtClean="0">
              <a:solidFill>
                <a:srgbClr val="008000"/>
              </a:solidFill>
            </a:endParaRPr>
          </a:p>
          <a:p>
            <a:r>
              <a:rPr lang="en-GB" sz="1400" dirty="0" smtClean="0">
                <a:solidFill>
                  <a:srgbClr val="008000"/>
                </a:solidFill>
              </a:rPr>
              <a:t>o </a:t>
            </a:r>
            <a:r>
              <a:rPr lang="en-GB" sz="1400" dirty="0" err="1" smtClean="0">
                <a:solidFill>
                  <a:srgbClr val="008000"/>
                </a:solidFill>
              </a:rPr>
              <a:t>ciljni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skupini</a:t>
            </a:r>
            <a:r>
              <a:rPr lang="en-GB" sz="1400" dirty="0" smtClean="0">
                <a:solidFill>
                  <a:srgbClr val="008000"/>
                </a:solidFill>
              </a:rPr>
              <a:t>.</a:t>
            </a:r>
          </a:p>
          <a:p>
            <a:endParaRPr lang="sl-SI" sz="1400" dirty="0" smtClean="0">
              <a:solidFill>
                <a:srgbClr val="008000"/>
              </a:solidFill>
            </a:endParaRPr>
          </a:p>
          <a:p>
            <a:pPr>
              <a:buFont typeface="Arial"/>
              <a:buChar char="•"/>
            </a:pP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Vrednotenje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izvajalca</a:t>
            </a:r>
            <a:endParaRPr lang="en-GB" sz="1400" dirty="0" smtClean="0">
              <a:solidFill>
                <a:srgbClr val="008000"/>
              </a:solidFill>
            </a:endParaRPr>
          </a:p>
          <a:p>
            <a:pPr>
              <a:buFont typeface="Arial"/>
              <a:buChar char="•"/>
            </a:pP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Tržne</a:t>
            </a: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400" dirty="0" err="1" smtClean="0">
                <a:solidFill>
                  <a:srgbClr val="008000"/>
                </a:solidFill>
              </a:rPr>
              <a:t>raziskave</a:t>
            </a:r>
            <a:endParaRPr lang="sl-SI" sz="1400" dirty="0">
              <a:solidFill>
                <a:srgbClr val="008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05110" y="4251021"/>
            <a:ext cx="26603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GB" sz="1500" dirty="0" smtClean="0">
                <a:solidFill>
                  <a:srgbClr val="0000FF"/>
                </a:solidFill>
              </a:rPr>
              <a:t> Rešitev problema</a:t>
            </a:r>
          </a:p>
          <a:p>
            <a:pPr>
              <a:buFont typeface="Arial"/>
              <a:buChar char="•"/>
            </a:pPr>
            <a:r>
              <a:rPr lang="en-GB" sz="1500" dirty="0" smtClean="0">
                <a:solidFill>
                  <a:srgbClr val="0000FF"/>
                </a:solidFill>
              </a:rPr>
              <a:t> Odkritje že obstoječega</a:t>
            </a:r>
          </a:p>
          <a:p>
            <a:pPr>
              <a:buFont typeface="Arial"/>
              <a:buChar char="•"/>
            </a:pPr>
            <a:r>
              <a:rPr lang="en-GB" sz="1500" dirty="0" smtClean="0">
                <a:solidFill>
                  <a:srgbClr val="0000FF"/>
                </a:solidFill>
              </a:rPr>
              <a:t> Kombinacija</a:t>
            </a:r>
          </a:p>
          <a:p>
            <a:pPr>
              <a:buFont typeface="Arial"/>
              <a:buChar char="•"/>
            </a:pPr>
            <a:r>
              <a:rPr lang="en-GB" sz="1500" dirty="0" smtClean="0">
                <a:solidFill>
                  <a:srgbClr val="0000FF"/>
                </a:solidFill>
              </a:rPr>
              <a:t> Proti lastnemu prepričanju</a:t>
            </a:r>
          </a:p>
          <a:p>
            <a:pPr>
              <a:buFont typeface="Arial"/>
              <a:buChar char="•"/>
            </a:pPr>
            <a:r>
              <a:rPr lang="en-GB" sz="1500" dirty="0" smtClean="0">
                <a:solidFill>
                  <a:srgbClr val="0000FF"/>
                </a:solidFill>
              </a:rPr>
              <a:t> Uporabniška inovacija / </a:t>
            </a:r>
          </a:p>
          <a:p>
            <a:r>
              <a:rPr lang="en-GB" sz="1500" dirty="0" smtClean="0">
                <a:solidFill>
                  <a:srgbClr val="0000FF"/>
                </a:solidFill>
              </a:rPr>
              <a:t>  Odprta inovacija</a:t>
            </a:r>
          </a:p>
          <a:p>
            <a:pPr>
              <a:buFont typeface="Arial"/>
              <a:buChar char="•"/>
            </a:pPr>
            <a:r>
              <a:rPr lang="en-GB" sz="1500" dirty="0" smtClean="0">
                <a:solidFill>
                  <a:srgbClr val="0000FF"/>
                </a:solidFill>
              </a:rPr>
              <a:t> Imitacija: franšizing,  </a:t>
            </a:r>
          </a:p>
          <a:p>
            <a:r>
              <a:rPr lang="en-GB" sz="1500" dirty="0" smtClean="0">
                <a:solidFill>
                  <a:srgbClr val="0000FF"/>
                </a:solidFill>
              </a:rPr>
              <a:t>  prevzem</a:t>
            </a:r>
            <a:endParaRPr lang="sl-SI" sz="1500" dirty="0">
              <a:solidFill>
                <a:srgbClr val="0000FF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>
            <a:off x="1235364" y="1477819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A8FFF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Box 24"/>
          <p:cNvSpPr txBox="1"/>
          <p:nvPr/>
        </p:nvSpPr>
        <p:spPr>
          <a:xfrm>
            <a:off x="1303711" y="1777325"/>
            <a:ext cx="23446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600" dirty="0" smtClean="0">
                <a:solidFill>
                  <a:srgbClr val="0000FF"/>
                </a:solidFill>
              </a:rPr>
              <a:t>Pobudnik je oseba</a:t>
            </a:r>
            <a:r>
              <a:rPr lang="en-GB" sz="1600" dirty="0" smtClean="0">
                <a:solidFill>
                  <a:srgbClr val="0000FF"/>
                </a:solidFill>
              </a:rPr>
              <a:t>:</a:t>
            </a:r>
          </a:p>
          <a:p>
            <a:endParaRPr lang="sl-SI" sz="1600" dirty="0" smtClean="0">
              <a:solidFill>
                <a:srgbClr val="0000FF"/>
              </a:solidFill>
            </a:endParaRPr>
          </a:p>
          <a:p>
            <a:endParaRPr lang="sl-SI" sz="1600" dirty="0" smtClean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en-GB" sz="1600" dirty="0" smtClean="0">
                <a:solidFill>
                  <a:srgbClr val="0000FF"/>
                </a:solidFill>
              </a:rPr>
              <a:t> Vizija postane resnična</a:t>
            </a:r>
          </a:p>
          <a:p>
            <a:pPr>
              <a:buFont typeface="Arial"/>
              <a:buChar char="•"/>
            </a:pPr>
            <a:r>
              <a:rPr lang="en-GB" sz="1600" dirty="0" smtClean="0">
                <a:solidFill>
                  <a:srgbClr val="0000FF"/>
                </a:solidFill>
              </a:rPr>
              <a:t> Hobi postane služba</a:t>
            </a:r>
          </a:p>
          <a:p>
            <a:pPr>
              <a:buFont typeface="Arial"/>
              <a:buChar char="•"/>
            </a:pPr>
            <a:endParaRPr lang="sl-SI" sz="1600" dirty="0">
              <a:solidFill>
                <a:srgbClr val="0000FF"/>
              </a:solidFill>
            </a:endParaRPr>
          </a:p>
        </p:txBody>
      </p:sp>
      <p:sp>
        <p:nvSpPr>
          <p:cNvPr id="37" name="Right Arrow 36"/>
          <p:cNvSpPr/>
          <p:nvPr/>
        </p:nvSpPr>
        <p:spPr>
          <a:xfrm>
            <a:off x="1237674" y="3823855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Box 25"/>
          <p:cNvSpPr txBox="1"/>
          <p:nvPr/>
        </p:nvSpPr>
        <p:spPr>
          <a:xfrm>
            <a:off x="1269428" y="4168489"/>
            <a:ext cx="246176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600" dirty="0" smtClean="0">
                <a:solidFill>
                  <a:srgbClr val="008000"/>
                </a:solidFill>
              </a:rPr>
              <a:t>Pobuda je t</a:t>
            </a:r>
            <a:r>
              <a:rPr lang="en-GB" sz="1600" dirty="0" err="1" smtClean="0">
                <a:solidFill>
                  <a:srgbClr val="008000"/>
                </a:solidFill>
              </a:rPr>
              <a:t>ržna</a:t>
            </a:r>
            <a:r>
              <a:rPr lang="en-GB" sz="1600" dirty="0" smtClean="0">
                <a:solidFill>
                  <a:srgbClr val="008000"/>
                </a:solidFill>
              </a:rPr>
              <a:t> </a:t>
            </a:r>
            <a:endParaRPr lang="sl-SI" sz="1600" dirty="0" smtClean="0">
              <a:solidFill>
                <a:srgbClr val="008000"/>
              </a:solidFill>
            </a:endParaRPr>
          </a:p>
          <a:p>
            <a:r>
              <a:rPr lang="en-GB" sz="1600" dirty="0" err="1" smtClean="0">
                <a:solidFill>
                  <a:srgbClr val="008000"/>
                </a:solidFill>
              </a:rPr>
              <a:t>priložnost</a:t>
            </a:r>
            <a:r>
              <a:rPr lang="en-GB" sz="1600" dirty="0" smtClean="0">
                <a:solidFill>
                  <a:srgbClr val="008000"/>
                </a:solidFill>
              </a:rPr>
              <a:t>:</a:t>
            </a:r>
          </a:p>
          <a:p>
            <a:r>
              <a:rPr dirty="0" smtClean="0"/>
              <a:t> </a:t>
            </a:r>
          </a:p>
          <a:p>
            <a:pPr>
              <a:buFont typeface="Arial"/>
              <a:buChar char="•"/>
            </a:pPr>
            <a:r>
              <a:rPr lang="en-GB" sz="1400" dirty="0" smtClean="0">
                <a:solidFill>
                  <a:srgbClr val="008000"/>
                </a:solidFill>
              </a:rPr>
              <a:t> </a:t>
            </a:r>
            <a:r>
              <a:rPr lang="en-GB" sz="1200" dirty="0" smtClean="0">
                <a:solidFill>
                  <a:srgbClr val="008000"/>
                </a:solidFill>
              </a:rPr>
              <a:t>Zavedaj se problema; npr. onesnaževanje, družbeni problem</a:t>
            </a:r>
          </a:p>
          <a:p>
            <a:pPr>
              <a:buFont typeface="Arial"/>
              <a:buChar char="•"/>
            </a:pPr>
            <a:r>
              <a:rPr lang="en-GB" sz="1200" dirty="0" smtClean="0">
                <a:solidFill>
                  <a:srgbClr val="008000"/>
                </a:solidFill>
              </a:rPr>
              <a:t> Sprememba npr. zakonodaje, trenda</a:t>
            </a:r>
          </a:p>
          <a:p>
            <a:pPr>
              <a:buFont typeface="Arial"/>
              <a:buChar char="•"/>
            </a:pPr>
            <a:r>
              <a:rPr lang="en-GB" sz="1200" dirty="0" smtClean="0">
                <a:solidFill>
                  <a:srgbClr val="008000"/>
                </a:solidFill>
              </a:rPr>
              <a:t> Tehnični razvoj; npr. internet, pametni telefoni</a:t>
            </a:r>
          </a:p>
          <a:p>
            <a:pPr>
              <a:buFont typeface="Arial"/>
              <a:buChar char="•"/>
            </a:pPr>
            <a:r>
              <a:rPr lang="en-GB" sz="1200" dirty="0" smtClean="0">
                <a:solidFill>
                  <a:srgbClr val="008000"/>
                </a:solidFill>
              </a:rPr>
              <a:t> Konkurenca</a:t>
            </a:r>
            <a:endParaRPr lang="sl-SI" sz="1200" dirty="0">
              <a:solidFill>
                <a:srgbClr val="008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98378" y="6519446"/>
            <a:ext cx="2853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smtClean="0">
                <a:latin typeface="Arial"/>
              </a:rPr>
              <a:t>Vir: Lindner, J./Fröhlich, G (2015): Wirtschaft gestalten (Oblikovanje ekonomije)</a:t>
            </a:r>
          </a:p>
          <a:p>
            <a:r>
              <a:rPr dirty="0" smtClean="0"/>
              <a:t> </a:t>
            </a:r>
            <a:endParaRPr lang="sl-SI" sz="800" dirty="0">
              <a:latin typeface="Arial"/>
              <a:cs typeface="Arial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63769" y="2382287"/>
            <a:ext cx="145033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smtClean="0">
                <a:solidFill>
                  <a:srgbClr val="008000"/>
                </a:solidFill>
              </a:rPr>
              <a:t>Preveri tržno </a:t>
            </a:r>
          </a:p>
          <a:p>
            <a:r>
              <a:rPr lang="en-GB" sz="1600" smtClean="0">
                <a:solidFill>
                  <a:srgbClr val="008000"/>
                </a:solidFill>
              </a:rPr>
              <a:t>priložnost</a:t>
            </a:r>
            <a:endParaRPr lang="sl-SI" sz="150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1759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684213" y="1916113"/>
            <a:ext cx="4319587" cy="132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ts val="960"/>
              </a:spcBef>
            </a:pPr>
            <a:r>
              <a:rPr lang="en-GB" sz="3600" b="1" dirty="0" smtClean="0">
                <a:solidFill>
                  <a:srgbClr val="0033D1"/>
                </a:solidFill>
              </a:rPr>
              <a:t>Sanje </a:t>
            </a:r>
          </a:p>
          <a:p>
            <a:pPr>
              <a:spcBef>
                <a:spcPts val="960"/>
              </a:spcBef>
            </a:pPr>
            <a:r>
              <a:rPr lang="en-GB" sz="3600" b="1" dirty="0" smtClean="0">
                <a:solidFill>
                  <a:srgbClr val="0033D1"/>
                </a:solidFill>
              </a:rPr>
              <a:t>postanejo resničnost</a:t>
            </a:r>
            <a:endParaRPr lang="sl-SI" sz="3600" b="1" dirty="0">
              <a:solidFill>
                <a:srgbClr val="0033D1"/>
              </a:solidFill>
            </a:endParaRP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5219700" y="5013325"/>
            <a:ext cx="3168650" cy="83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sz="1400" dirty="0" smtClean="0"/>
              <a:t>Lionel Messi</a:t>
            </a:r>
            <a:endParaRPr lang="sl-SI" sz="1400" dirty="0" smtClean="0"/>
          </a:p>
          <a:p>
            <a:pPr>
              <a:spcBef>
                <a:spcPct val="50000"/>
              </a:spcBef>
            </a:pPr>
            <a:endParaRPr lang="sl-SI" sz="1400" dirty="0" smtClean="0"/>
          </a:p>
          <a:p>
            <a:pPr>
              <a:spcBef>
                <a:spcPct val="50000"/>
              </a:spcBef>
            </a:pPr>
            <a:r>
              <a:rPr lang="de-AT" sz="900" dirty="0" smtClean="0"/>
              <a:t>Vir: Sportmagazin</a:t>
            </a:r>
            <a:endParaRPr lang="sl-SI" sz="900" dirty="0"/>
          </a:p>
        </p:txBody>
      </p:sp>
      <p:sp>
        <p:nvSpPr>
          <p:cNvPr id="4403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8</a:t>
            </a:fld>
            <a:endParaRPr lang="sl-SI"/>
          </a:p>
        </p:txBody>
      </p:sp>
      <p:pic>
        <p:nvPicPr>
          <p:cNvPr id="8" name="Picture 9" descr="Sportmagazin_04-12_001_COVER Kopi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9075" y="1731386"/>
            <a:ext cx="2436380" cy="314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Razvoj poslovne ideje - notranje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3-7_Seite_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040" y="1972685"/>
            <a:ext cx="4826000" cy="321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5366327" y="2548947"/>
            <a:ext cx="347749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600" b="1" dirty="0" smtClean="0">
                <a:solidFill>
                  <a:srgbClr val="0033D1"/>
                </a:solidFill>
              </a:rPr>
              <a:t>Hobi postane služba</a:t>
            </a:r>
            <a:endParaRPr lang="sl-SI" sz="3600" b="1" dirty="0">
              <a:solidFill>
                <a:srgbClr val="0033D1"/>
              </a:solidFill>
            </a:endParaRPr>
          </a:p>
        </p:txBody>
      </p:sp>
      <p:pic>
        <p:nvPicPr>
          <p:cNvPr id="4506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0790" y="4420610"/>
            <a:ext cx="208756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8"/>
          <p:cNvSpPr txBox="1">
            <a:spLocks noChangeArrowheads="1"/>
          </p:cNvSpPr>
          <p:nvPr/>
        </p:nvSpPr>
        <p:spPr bwMode="auto">
          <a:xfrm>
            <a:off x="399040" y="5428672"/>
            <a:ext cx="4751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400" dirty="0" smtClean="0"/>
              <a:t>Dunajski maraton</a:t>
            </a:r>
            <a:endParaRPr lang="sl-SI" sz="1400" dirty="0"/>
          </a:p>
        </p:txBody>
      </p:sp>
      <p:sp>
        <p:nvSpPr>
          <p:cNvPr id="450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662AD095-8871-AE43-86C3-E391EAEB3B60}" type="slidenum">
              <a:rPr lang="de-AT"/>
              <a:pPr/>
              <a:t>9</a:t>
            </a:fld>
            <a:endParaRPr lang="sl-SI"/>
          </a:p>
        </p:txBody>
      </p:sp>
      <p:sp>
        <p:nvSpPr>
          <p:cNvPr id="45064" name="Text Box 6"/>
          <p:cNvSpPr txBox="1">
            <a:spLocks noChangeArrowheads="1"/>
          </p:cNvSpPr>
          <p:nvPr/>
        </p:nvSpPr>
        <p:spPr bwMode="auto">
          <a:xfrm>
            <a:off x="5530273" y="5974773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smtClean="0"/>
              <a:t>Vir: VCM / Niki Wagner</a:t>
            </a:r>
            <a:endParaRPr lang="sl-SI" sz="90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9</a:t>
            </a:fld>
            <a:endParaRPr lang="sl-SI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9</a:t>
            </a:fld>
            <a:endParaRPr lang="sl-SI"/>
          </a:p>
        </p:txBody>
      </p:sp>
      <p:pic>
        <p:nvPicPr>
          <p:cNvPr id="15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6" name="Rectângulo 9"/>
          <p:cNvSpPr/>
          <p:nvPr/>
        </p:nvSpPr>
        <p:spPr>
          <a:xfrm>
            <a:off x="0" y="0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 smtClean="0">
                <a:solidFill>
                  <a:schemeClr val="bg1"/>
                </a:solidFill>
                <a:latin typeface="Tw Cen MT" panose="020B0602020104020603" pitchFamily="34" charset="0"/>
              </a:rPr>
              <a:t>Razvoj poslovne ideje - notranje</a:t>
            </a:r>
            <a:endParaRPr lang="sl-SI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C7FB290E1D77478079AF13A3F1A01D" ma:contentTypeVersion="3" ma:contentTypeDescription="Create a new document." ma:contentTypeScope="" ma:versionID="69320d75e22cbac4d98c9c3b915a58d4">
  <xsd:schema xmlns:xsd="http://www.w3.org/2001/XMLSchema" xmlns:xs="http://www.w3.org/2001/XMLSchema" xmlns:p="http://schemas.microsoft.com/office/2006/metadata/properties" xmlns:ns2="fa9cc1d0-8393-4c9d-a36e-48a415e0e3c3" targetNamespace="http://schemas.microsoft.com/office/2006/metadata/properties" ma:root="true" ma:fieldsID="3403d0f670735c2625f4b5a5d3041bc3" ns2:_="">
    <xsd:import namespace="fa9cc1d0-8393-4c9d-a36e-48a415e0e3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9cc1d0-8393-4c9d-a36e-48a415e0e3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5133F5-4D95-4E94-AABC-27154F38F9D0}"/>
</file>

<file path=customXml/itemProps2.xml><?xml version="1.0" encoding="utf-8"?>
<ds:datastoreItem xmlns:ds="http://schemas.openxmlformats.org/officeDocument/2006/customXml" ds:itemID="{801907D0-CEEE-4727-A11C-5FF5A9202BA1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b3eb12ac-0bba-4ea0-a233-caab655315a1"/>
    <ds:schemaRef ds:uri="http://purl.org/dc/terms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C6004B7-9DE0-4956-B228-CB074A2598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542</Words>
  <Application>Microsoft Office PowerPoint</Application>
  <PresentationFormat>Diaprojekcija na zaslonu (4:3)</PresentationFormat>
  <Paragraphs>226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21</vt:i4>
      </vt:variant>
    </vt:vector>
  </HeadingPairs>
  <TitlesOfParts>
    <vt:vector size="22" baseType="lpstr">
      <vt:lpstr>Tema do Office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Company>Rdesign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blue</cp:lastModifiedBy>
  <cp:revision>303</cp:revision>
  <dcterms:created xsi:type="dcterms:W3CDTF">2015-06-29T09:02:07Z</dcterms:created>
  <dcterms:modified xsi:type="dcterms:W3CDTF">2015-10-12T11:13:57Z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0x010100FBC7FB290E1D77478079AF13A3F1A01D</vt:lpwstr>
  </property>
</Properties>
</file>