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404" r:id="rId5"/>
    <p:sldId id="431" r:id="rId6"/>
    <p:sldId id="485" r:id="rId7"/>
    <p:sldId id="474" r:id="rId8"/>
    <p:sldId id="481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átia Santos" initials="CS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1753"/>
    <a:srgbClr val="A8FFFC"/>
    <a:srgbClr val="A6CB12"/>
    <a:srgbClr val="F7FFFF"/>
    <a:srgbClr val="FFB300"/>
    <a:srgbClr val="1D1D1D"/>
    <a:srgbClr val="4B4B4B"/>
    <a:srgbClr val="808285"/>
    <a:srgbClr val="00AEEF"/>
    <a:srgbClr val="0097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00" autoAdjust="0"/>
  </p:normalViewPr>
  <p:slideViewPr>
    <p:cSldViewPr snapToGrid="0">
      <p:cViewPr>
        <p:scale>
          <a:sx n="106" d="100"/>
          <a:sy n="106" d="100"/>
        </p:scale>
        <p:origin x="-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5301-5BB9-490F-8615-EF7BBCE854A3}" type="datetimeFigureOut">
              <a:rPr lang="en-US" smtClean="0"/>
              <a:pPr/>
              <a:t>10/8/2015</a:t>
            </a:fld>
            <a:endParaRPr lang="sl-SI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B08B4-1CE4-42A5-9411-4E173DF1D4C9}" type="slidenum">
              <a:rPr lang="en-US" smtClean="0"/>
              <a:pPr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90794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 smtClean="0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 smtClean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817F-E2D8-46FA-AE2F-9555133E64F3}" type="datetimeFigureOut">
              <a:rPr lang="pt-PT" smtClean="0"/>
              <a:pPr/>
              <a:t>08/10/2015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38741"/>
            <a:ext cx="9144000" cy="1049418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dirty="0" smtClean="0"/>
              <a:t>                        </a:t>
            </a:r>
            <a:r>
              <a:rPr lang="sl-SI" dirty="0" smtClean="0"/>
              <a:t>		</a:t>
            </a:r>
            <a:r>
              <a:rPr lang="en-GB" dirty="0" err="1" smtClean="0">
                <a:latin typeface="Tw Cen MT" panose="020B0602020104020603" pitchFamily="34" charset="0"/>
              </a:rPr>
              <a:t>Izziv</a:t>
            </a:r>
            <a:r>
              <a:rPr lang="en-GB" dirty="0" smtClean="0">
                <a:latin typeface="Tw Cen MT" panose="020B0602020104020603" pitchFamily="34" charset="0"/>
              </a:rPr>
              <a:t> B1: </a:t>
            </a:r>
            <a:r>
              <a:rPr lang="en-GB" dirty="0" err="1" smtClean="0">
                <a:latin typeface="Tw Cen MT" panose="020B0602020104020603" pitchFamily="34" charset="0"/>
              </a:rPr>
              <a:t>Empatija</a:t>
            </a:r>
            <a:r>
              <a:rPr lang="en-GB" dirty="0" smtClean="0">
                <a:latin typeface="Tw Cen MT" panose="020B0602020104020603" pitchFamily="34" charset="0"/>
              </a:rPr>
              <a:t> </a:t>
            </a:r>
            <a:r>
              <a:rPr lang="sl-SI" dirty="0" smtClean="0">
                <a:latin typeface="Tw Cen MT" panose="020B0602020104020603" pitchFamily="34" charset="0"/>
              </a:rPr>
              <a:t>/ B1: </a:t>
            </a:r>
            <a:r>
              <a:rPr lang="en-GB" dirty="0" err="1" smtClean="0">
                <a:latin typeface="Tw Cen MT" panose="020B0602020104020603" pitchFamily="34" charset="0"/>
              </a:rPr>
              <a:t>Zemljevid</a:t>
            </a:r>
            <a:r>
              <a:rPr lang="en-GB" dirty="0" smtClean="0">
                <a:latin typeface="Tw Cen MT" panose="020B0602020104020603" pitchFamily="34" charset="0"/>
              </a:rPr>
              <a:t> empatije</a:t>
            </a:r>
            <a:endParaRPr lang="sl-SI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54"/>
            <a:ext cx="2133592" cy="853618"/>
          </a:xfrm>
          <a:prstGeom prst="rect">
            <a:avLst/>
          </a:prstGeom>
        </p:spPr>
      </p:pic>
      <p:sp>
        <p:nvSpPr>
          <p:cNvPr id="32" name="Rectângulo 28"/>
          <p:cNvSpPr/>
          <p:nvPr/>
        </p:nvSpPr>
        <p:spPr>
          <a:xfrm>
            <a:off x="184728" y="1131455"/>
            <a:ext cx="8624454" cy="5207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33" name="Picture 2" descr="http://eacea.ec.europa.eu/img/logos/erasmus_plus/eu_flag_co_funded_pos_%5brgb%5d_righ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08" y="5241164"/>
            <a:ext cx="2901484" cy="8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CaixaDeTexto 15"/>
          <p:cNvSpPr txBox="1"/>
          <p:nvPr/>
        </p:nvSpPr>
        <p:spPr>
          <a:xfrm>
            <a:off x="459739" y="1665288"/>
            <a:ext cx="734498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/>
            <a:r>
              <a:rPr lang="de-AT" sz="2400" b="1" dirty="0" smtClean="0">
                <a:solidFill>
                  <a:srgbClr val="D51753"/>
                </a:solidFill>
                <a:latin typeface="Arial" panose="020B0604020202020204" pitchFamily="34" charset="0"/>
              </a:rPr>
              <a:t>Zemljevid empatije</a:t>
            </a:r>
          </a:p>
          <a:p>
            <a:pPr marL="800100" lvl="1" indent="-342900" algn="just">
              <a:buFontTx/>
              <a:buChar char="-"/>
            </a:pPr>
            <a:endParaRPr lang="sl-SI" sz="2400" b="1" dirty="0" smtClean="0">
              <a:solidFill>
                <a:srgbClr val="FFB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/>
            <a:r>
              <a:rPr lang="de-AT" sz="2000" dirty="0" smtClean="0">
                <a:latin typeface="Arial" panose="020B0604020202020204" pitchFamily="34" charset="0"/>
              </a:rPr>
              <a:t>Napisala Johannes Lindner </a:t>
            </a:r>
          </a:p>
          <a:p>
            <a:pPr marL="800100" lvl="1" indent="-342900" algn="just"/>
            <a:r>
              <a:rPr lang="de-AT" sz="2000" dirty="0" smtClean="0">
                <a:latin typeface="Arial" panose="020B0604020202020204" pitchFamily="34" charset="0"/>
              </a:rPr>
              <a:t>in Beate Tötterström</a:t>
            </a:r>
          </a:p>
          <a:p>
            <a:pPr marL="800100" lvl="1" indent="-342900" algn="just"/>
            <a:endParaRPr lang="sl-SI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/>
            <a:r>
              <a:rPr lang="de-AT" sz="2000" dirty="0" smtClean="0">
                <a:latin typeface="Arial" panose="020B0604020202020204" pitchFamily="34" charset="0"/>
              </a:rPr>
              <a:t>Inspiriral Scott Matthews  </a:t>
            </a:r>
          </a:p>
          <a:p>
            <a:pPr marL="800100" lvl="1" indent="-342900" algn="just"/>
            <a:endParaRPr lang="sl-SI" sz="2000" dirty="0" smtClean="0"/>
          </a:p>
          <a:p>
            <a:endParaRPr lang="sl-SI" sz="20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4" name="Picture 13" descr="Bildschirmfoto 2015-06-10 um 03.39.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2183" y="1754051"/>
            <a:ext cx="3191729" cy="318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0506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sl-SI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Analiza strank z zemljevidom empatije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881991" y="1504206"/>
            <a:ext cx="7298871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/>
              <a:buChar char="•"/>
            </a:pPr>
            <a:r>
              <a:rPr lang="en-GB" altLang="de-DE" sz="2400" dirty="0" smtClean="0"/>
              <a:t>Razvijte model strank s pomočjo analize in zaznavanja vedenja strank, kot je npr. kaj on/ona sliši, vidi, govori, misli ali čuti.</a:t>
            </a:r>
          </a:p>
          <a:p>
            <a:pPr marL="457200" indent="-457200">
              <a:buFont typeface="Arial"/>
              <a:buChar char="•"/>
            </a:pPr>
            <a:endParaRPr lang="sl-SI" altLang="de-DE" sz="2400" dirty="0" smtClean="0"/>
          </a:p>
          <a:p>
            <a:pPr marL="457200" indent="-457200">
              <a:buFont typeface="Arial"/>
              <a:buChar char="•"/>
            </a:pPr>
            <a:r>
              <a:rPr lang="en-GB" altLang="de-DE" sz="2400" dirty="0" smtClean="0"/>
              <a:t>Perspektiva stranke: Poudarek je </a:t>
            </a:r>
            <a:r>
              <a:rPr lang="en-GB" altLang="de-DE" sz="2400" dirty="0" err="1" smtClean="0"/>
              <a:t>na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stvareh</a:t>
            </a:r>
            <a:r>
              <a:rPr lang="sl-SI" altLang="de-DE" sz="2400" dirty="0" smtClean="0"/>
              <a:t>, ki jih </a:t>
            </a:r>
            <a:r>
              <a:rPr lang="en-GB" altLang="de-DE" sz="2400" dirty="0" err="1" smtClean="0"/>
              <a:t>stranka</a:t>
            </a:r>
            <a:r>
              <a:rPr lang="en-GB" altLang="de-DE" sz="2400" dirty="0" smtClean="0"/>
              <a:t> dojema kot dragocene.</a:t>
            </a:r>
          </a:p>
          <a:p>
            <a:pPr marL="457200" indent="-457200">
              <a:buFont typeface="Arial"/>
              <a:buChar char="•"/>
            </a:pPr>
            <a:endParaRPr lang="sl-SI" altLang="de-DE" sz="2400" dirty="0" smtClean="0"/>
          </a:p>
          <a:p>
            <a:pPr marL="457200" indent="-457200">
              <a:buFont typeface="Arial"/>
              <a:buChar char="•"/>
            </a:pPr>
            <a:r>
              <a:rPr lang="en-GB" altLang="de-DE" sz="2400" dirty="0" smtClean="0"/>
              <a:t>Zemljevid empatije je učinkovit instrument </a:t>
            </a:r>
            <a:r>
              <a:rPr lang="en-GB" altLang="de-DE" sz="2400" dirty="0" err="1" smtClean="0"/>
              <a:t>za</a:t>
            </a:r>
            <a:r>
              <a:rPr lang="en-GB" altLang="de-DE" sz="2400" dirty="0" smtClean="0"/>
              <a:t> </a:t>
            </a:r>
            <a:r>
              <a:rPr lang="sl-SI" altLang="de-DE" sz="2400" dirty="0" smtClean="0"/>
              <a:t>utemeljeno </a:t>
            </a:r>
            <a:r>
              <a:rPr lang="en-GB" altLang="de-DE" sz="2400" dirty="0" err="1" smtClean="0"/>
              <a:t>razumevanje</a:t>
            </a:r>
            <a:r>
              <a:rPr lang="en-GB" altLang="de-DE" sz="2400" dirty="0" smtClean="0"/>
              <a:t> vaših strank.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sl-SI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Analiza strank z zemljevidom empatije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881991" y="1504206"/>
            <a:ext cx="7298871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</a:t>
            </a:r>
            <a:r>
              <a:rPr lang="en-GB" altLang="de-DE" sz="2400" dirty="0"/>
              <a:t>Z </a:t>
            </a:r>
            <a:r>
              <a:rPr lang="en-GB" altLang="de-DE" sz="2400" dirty="0" err="1"/>
              <a:t>zbiranjem</a:t>
            </a:r>
            <a:r>
              <a:rPr lang="en-GB" altLang="de-DE" sz="2400" dirty="0"/>
              <a:t> </a:t>
            </a:r>
            <a:r>
              <a:rPr lang="en-GB" altLang="de-DE" sz="2400" dirty="0" err="1" smtClean="0"/>
              <a:t>idej</a:t>
            </a:r>
            <a:r>
              <a:rPr lang="sl-SI" altLang="de-DE" sz="2400" dirty="0" smtClean="0"/>
              <a:t> </a:t>
            </a:r>
            <a:r>
              <a:rPr lang="en-GB" altLang="de-DE" sz="2400" dirty="0" err="1" smtClean="0"/>
              <a:t>zajamemo</a:t>
            </a:r>
            <a:r>
              <a:rPr lang="en-GB" altLang="de-DE" sz="2400" dirty="0" smtClean="0"/>
              <a:t> </a:t>
            </a:r>
            <a:r>
              <a:rPr lang="en-GB" altLang="de-DE" sz="2400" dirty="0" err="1"/>
              <a:t>vse</a:t>
            </a:r>
            <a:r>
              <a:rPr lang="en-GB" altLang="de-DE" sz="2400" dirty="0"/>
              <a:t> </a:t>
            </a:r>
            <a:r>
              <a:rPr lang="en-GB" altLang="de-DE" sz="2400" dirty="0" err="1" smtClean="0"/>
              <a:t>možne</a:t>
            </a:r>
            <a:r>
              <a:rPr lang="en-GB" altLang="de-DE" sz="2400" dirty="0" smtClean="0"/>
              <a:t> </a:t>
            </a:r>
            <a:r>
              <a:rPr lang="en-GB" altLang="de-DE" sz="2400" dirty="0" err="1"/>
              <a:t>segmente</a:t>
            </a:r>
            <a:r>
              <a:rPr lang="en-GB" altLang="de-DE" sz="2400" dirty="0"/>
              <a:t> </a:t>
            </a:r>
            <a:r>
              <a:rPr lang="en-GB" altLang="de-DE" sz="2400" dirty="0" err="1"/>
              <a:t>kupcev</a:t>
            </a:r>
            <a:r>
              <a:rPr lang="en-GB" altLang="de-DE" sz="2400" dirty="0"/>
              <a:t>.  </a:t>
            </a:r>
            <a:endParaRPr lang="en-GB" altLang="de-DE" sz="2400" dirty="0" smtClean="0"/>
          </a:p>
          <a:p>
            <a:pPr>
              <a:lnSpc>
                <a:spcPct val="80000"/>
              </a:lnSpc>
              <a:buFont typeface="Arial"/>
              <a:buChar char="•"/>
            </a:pPr>
            <a:endParaRPr lang="sl-SI" altLang="de-DE" sz="2400" dirty="0" smtClean="0"/>
          </a:p>
          <a:p>
            <a:pPr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Izbira treh </a:t>
            </a:r>
            <a:r>
              <a:rPr lang="en-GB" altLang="de-DE" sz="2400" dirty="0" err="1" smtClean="0"/>
              <a:t>obetavnih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strank</a:t>
            </a:r>
            <a:r>
              <a:rPr lang="sl-SI" altLang="de-DE" sz="2400" dirty="0" smtClean="0"/>
              <a:t> nam pomaga</a:t>
            </a:r>
            <a:r>
              <a:rPr lang="en-GB" altLang="de-DE" sz="2400" dirty="0" smtClean="0"/>
              <a:t> </a:t>
            </a:r>
            <a:r>
              <a:rPr lang="en-GB" altLang="de-DE" sz="2400" dirty="0" smtClean="0">
                <a:sym typeface="Wingdings" panose="05000000000000000000" pitchFamily="2" charset="2"/>
              </a:rPr>
              <a:t></a:t>
            </a:r>
            <a:endParaRPr lang="sl-SI" altLang="de-DE" sz="2400" dirty="0" smtClean="0">
              <a:sym typeface="Wingdings" panose="05000000000000000000" pitchFamily="2" charset="2"/>
            </a:endParaRPr>
          </a:p>
          <a:p>
            <a:pPr>
              <a:lnSpc>
                <a:spcPct val="80000"/>
              </a:lnSpc>
            </a:pPr>
            <a:r>
              <a:rPr lang="en-GB" altLang="de-DE" sz="2400" dirty="0" smtClean="0">
                <a:sym typeface="Wingdings" panose="05000000000000000000" pitchFamily="2" charset="2"/>
              </a:rPr>
              <a:t>   </a:t>
            </a:r>
            <a:r>
              <a:rPr lang="sl-SI" altLang="de-DE" sz="2400" dirty="0" smtClean="0">
                <a:sym typeface="Wingdings" panose="05000000000000000000" pitchFamily="2" charset="2"/>
              </a:rPr>
              <a:t>izbrati eno izmed njih</a:t>
            </a:r>
            <a:r>
              <a:rPr lang="en-GB" altLang="de-DE" sz="2400" dirty="0" smtClean="0">
                <a:sym typeface="Wingdings" panose="05000000000000000000" pitchFamily="2" charset="2"/>
              </a:rPr>
              <a:t>. </a:t>
            </a:r>
            <a:r>
              <a:rPr dirty="0" smtClean="0"/>
              <a:t> </a:t>
            </a:r>
          </a:p>
          <a:p>
            <a:pPr>
              <a:lnSpc>
                <a:spcPct val="80000"/>
              </a:lnSpc>
              <a:buFont typeface="Arial"/>
              <a:buChar char="•"/>
            </a:pPr>
            <a:endParaRPr lang="sl-SI" altLang="de-DE" sz="2400" dirty="0" smtClean="0"/>
          </a:p>
          <a:p>
            <a:pPr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Vaja profiliranja: Ime, demografske </a:t>
            </a:r>
          </a:p>
          <a:p>
            <a:pPr>
              <a:lnSpc>
                <a:spcPct val="80000"/>
              </a:lnSpc>
            </a:pPr>
            <a:r>
              <a:rPr lang="en-GB" altLang="de-DE" sz="2400" dirty="0" smtClean="0"/>
              <a:t>  lastnosti (starost, prihodek, družinsko stanje) </a:t>
            </a:r>
            <a:r>
              <a:rPr dirty="0"/>
              <a:t/>
            </a:r>
            <a:br>
              <a:rPr dirty="0"/>
            </a:br>
            <a:r>
              <a:rPr dirty="0" smtClean="0"/>
              <a:t> </a:t>
            </a:r>
          </a:p>
          <a:p>
            <a:pPr>
              <a:lnSpc>
                <a:spcPct val="80000"/>
              </a:lnSpc>
              <a:buFont typeface="Arial"/>
              <a:buChar char="•"/>
            </a:pPr>
            <a:endParaRPr lang="sl-SI" altLang="de-DE" sz="2400" dirty="0" smtClean="0"/>
          </a:p>
          <a:p>
            <a:pPr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</a:t>
            </a:r>
            <a:r>
              <a:rPr lang="sl-SI" altLang="de-DE" sz="2400" dirty="0" err="1" smtClean="0"/>
              <a:t>Z</a:t>
            </a:r>
            <a:r>
              <a:rPr lang="en-GB" altLang="de-DE" sz="2400" dirty="0" smtClean="0"/>
              <a:t>a </a:t>
            </a:r>
            <a:r>
              <a:rPr lang="en-GB" altLang="de-DE" sz="2400" dirty="0" err="1"/>
              <a:t>vizualizacijo</a:t>
            </a:r>
            <a:r>
              <a:rPr lang="en-GB" altLang="de-DE" sz="2400" dirty="0"/>
              <a:t> in </a:t>
            </a:r>
            <a:r>
              <a:rPr lang="en-GB" altLang="de-DE" sz="2400" dirty="0" err="1"/>
              <a:t>zbiranje</a:t>
            </a:r>
            <a:r>
              <a:rPr lang="en-GB" altLang="de-DE" sz="2400" dirty="0"/>
              <a:t> </a:t>
            </a:r>
            <a:r>
              <a:rPr lang="en-GB" altLang="de-DE" sz="2400" dirty="0" err="1"/>
              <a:t>idej</a:t>
            </a:r>
            <a:r>
              <a:rPr lang="en-GB" altLang="de-DE" sz="2400" dirty="0"/>
              <a:t> z </a:t>
            </a:r>
            <a:r>
              <a:rPr lang="en-GB" altLang="de-DE" sz="2400" dirty="0" err="1"/>
              <a:t>viharjenjem</a:t>
            </a:r>
            <a:r>
              <a:rPr lang="en-GB" altLang="de-DE" sz="2400" dirty="0"/>
              <a:t> </a:t>
            </a:r>
            <a:r>
              <a:rPr lang="en-GB" altLang="de-DE" sz="2400" dirty="0" err="1" smtClean="0"/>
              <a:t>možganov</a:t>
            </a:r>
            <a:r>
              <a:rPr lang="sl-SI" altLang="de-DE" sz="2400" dirty="0" smtClean="0"/>
              <a:t> (t.i</a:t>
            </a:r>
            <a:r>
              <a:rPr lang="sl-SI" altLang="de-DE" sz="2400" dirty="0"/>
              <a:t>. </a:t>
            </a:r>
            <a:r>
              <a:rPr lang="sl-SI" altLang="de-DE" sz="2400" dirty="0" err="1"/>
              <a:t>brainstorming</a:t>
            </a:r>
            <a:r>
              <a:rPr lang="sl-SI" altLang="de-DE" sz="2400" dirty="0" smtClean="0"/>
              <a:t>)</a:t>
            </a:r>
            <a:r>
              <a:rPr lang="en-GB" altLang="de-DE" sz="2400" dirty="0" smtClean="0"/>
              <a:t> </a:t>
            </a:r>
            <a:r>
              <a:rPr lang="en-GB" altLang="de-DE" sz="2400" dirty="0" err="1"/>
              <a:t>uporabite</a:t>
            </a:r>
            <a:r>
              <a:rPr lang="en-GB" altLang="de-DE" sz="2400" dirty="0"/>
              <a:t> </a:t>
            </a:r>
            <a:r>
              <a:rPr lang="en-GB" altLang="de-DE" sz="2400" dirty="0" err="1"/>
              <a:t>samolepilne</a:t>
            </a:r>
            <a:r>
              <a:rPr lang="en-GB" altLang="de-DE" sz="2400" dirty="0"/>
              <a:t> </a:t>
            </a:r>
            <a:r>
              <a:rPr lang="en-GB" altLang="de-DE" sz="2400" dirty="0" err="1"/>
              <a:t>lističe</a:t>
            </a:r>
            <a:r>
              <a:rPr lang="en-GB" altLang="de-DE" sz="2400" dirty="0"/>
              <a:t>.</a:t>
            </a:r>
            <a:endParaRPr lang="en-GB" altLang="de-DE" sz="2400" dirty="0" smtClean="0"/>
          </a:p>
          <a:p>
            <a:pPr>
              <a:lnSpc>
                <a:spcPct val="80000"/>
              </a:lnSpc>
              <a:buFont typeface="Arial"/>
              <a:buChar char="•"/>
            </a:pPr>
            <a:endParaRPr lang="sl-SI" altLang="de-DE" sz="2400" dirty="0" smtClean="0"/>
          </a:p>
          <a:p>
            <a:pPr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Uporabite večji list papirja, da uprizorite in obdelate </a:t>
            </a:r>
          </a:p>
          <a:p>
            <a:pPr>
              <a:lnSpc>
                <a:spcPct val="80000"/>
              </a:lnSpc>
            </a:pPr>
            <a:r>
              <a:rPr lang="en-GB" altLang="de-DE" sz="2400" dirty="0" smtClean="0"/>
              <a:t>  zemljevid empatije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7"/>
            <a:ext cx="8405089" cy="6038273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7" r="18517" b="10719"/>
          <a:stretch>
            <a:fillRect/>
          </a:stretch>
        </p:blipFill>
        <p:spPr bwMode="auto">
          <a:xfrm>
            <a:off x="462221" y="593313"/>
            <a:ext cx="8161638" cy="626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4</a:t>
            </a:fld>
            <a:endParaRPr lang="sl-SI" smtClean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6368472"/>
            <a:ext cx="31311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 smtClean="0"/>
              <a:t>Ilustriral: Helmut Pokornig</a:t>
            </a:r>
          </a:p>
          <a:p>
            <a:r>
              <a:rPr lang="de-DE" sz="800" dirty="0" smtClean="0"/>
              <a:t>Vir: Lindner, J./Fröhlich, G.: Starte dein Projekt, Vienna 2014</a:t>
            </a:r>
          </a:p>
          <a:p>
            <a:endParaRPr lang="sl-SI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Stranka zemljevida empatije</a:t>
            </a:r>
            <a:r>
              <a:rPr lang="de-AT" sz="16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:</a:t>
            </a:r>
            <a:endParaRPr lang="sl-SI" sz="16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feld 17"/>
          <p:cNvSpPr txBox="1">
            <a:spLocks noChangeArrowheads="1"/>
          </p:cNvSpPr>
          <p:nvPr/>
        </p:nvSpPr>
        <p:spPr bwMode="auto">
          <a:xfrm>
            <a:off x="2742011" y="769939"/>
            <a:ext cx="3544490" cy="78483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en-GB" altLang="de-DE" sz="1500" b="1" dirty="0" smtClean="0"/>
              <a:t>Kaj naše stranke mislijo in čutijo?</a:t>
            </a:r>
            <a:endParaRPr lang="sl-SI" altLang="de-DE" sz="1500" dirty="0" smtClean="0"/>
          </a:p>
          <a:p>
            <a:pPr algn="ctr" eaLnBrk="1" hangingPunct="1"/>
            <a:r>
              <a:rPr lang="en-GB" altLang="de-DE" sz="1500" dirty="0" err="1" smtClean="0"/>
              <a:t>Kaj</a:t>
            </a:r>
            <a:r>
              <a:rPr lang="en-GB" altLang="de-DE" sz="1500" dirty="0" smtClean="0"/>
              <a:t> </a:t>
            </a:r>
            <a:r>
              <a:rPr lang="en-GB" altLang="de-DE" sz="1500" dirty="0" err="1" smtClean="0"/>
              <a:t>ji</a:t>
            </a:r>
            <a:r>
              <a:rPr lang="sl-SI" altLang="de-DE" sz="1500" dirty="0" smtClean="0"/>
              <a:t>m </a:t>
            </a:r>
            <a:r>
              <a:rPr lang="en-GB" altLang="de-DE" sz="1500" dirty="0" smtClean="0"/>
              <a:t>je pomembno? </a:t>
            </a:r>
          </a:p>
          <a:p>
            <a:pPr algn="ctr" eaLnBrk="1" hangingPunct="1"/>
            <a:r>
              <a:rPr lang="sl-SI" altLang="de-DE" sz="1500" dirty="0" smtClean="0"/>
              <a:t>P</a:t>
            </a:r>
            <a:r>
              <a:rPr lang="en-GB" altLang="de-DE" sz="1500" dirty="0" err="1" smtClean="0"/>
              <a:t>oklic</a:t>
            </a:r>
            <a:r>
              <a:rPr lang="en-GB" altLang="de-DE" sz="1500" dirty="0" smtClean="0"/>
              <a:t>, življenjski standard, </a:t>
            </a:r>
            <a:r>
              <a:rPr lang="en-GB" altLang="de-DE" sz="1500" dirty="0" err="1" smtClean="0"/>
              <a:t>deja</a:t>
            </a:r>
            <a:r>
              <a:rPr lang="sl-SI" altLang="de-DE" sz="1500" dirty="0" smtClean="0"/>
              <a:t>v</a:t>
            </a:r>
            <a:r>
              <a:rPr lang="en-GB" altLang="de-DE" sz="1500" dirty="0" err="1" smtClean="0"/>
              <a:t>niki</a:t>
            </a:r>
            <a:endParaRPr lang="sl-SI" altLang="de-DE" sz="1500" dirty="0"/>
          </a:p>
        </p:txBody>
      </p:sp>
      <p:sp>
        <p:nvSpPr>
          <p:cNvPr id="23" name="Textfeld 18"/>
          <p:cNvSpPr txBox="1">
            <a:spLocks noChangeArrowheads="1"/>
          </p:cNvSpPr>
          <p:nvPr/>
        </p:nvSpPr>
        <p:spPr bwMode="auto">
          <a:xfrm>
            <a:off x="5821218" y="2396691"/>
            <a:ext cx="2884055" cy="147732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eaLnBrk="1" hangingPunct="1"/>
            <a:r>
              <a:rPr lang="en-GB" altLang="de-DE" sz="1500" b="1" dirty="0" smtClean="0"/>
              <a:t>Kaj vidijo naše stranke?</a:t>
            </a:r>
            <a:r>
              <a:rPr dirty="0" smtClean="0"/>
              <a:t> </a:t>
            </a:r>
          </a:p>
          <a:p>
            <a:pPr eaLnBrk="1" hangingPunct="1"/>
            <a:r>
              <a:rPr lang="en-GB" altLang="de-DE" sz="1500" dirty="0" smtClean="0"/>
              <a:t>Njihovo okolje.</a:t>
            </a:r>
          </a:p>
          <a:p>
            <a:pPr eaLnBrk="1" hangingPunct="1"/>
            <a:r>
              <a:rPr lang="en-GB" altLang="de-DE" sz="1500" dirty="0" smtClean="0"/>
              <a:t>Katere prijatelje imajo.</a:t>
            </a:r>
          </a:p>
          <a:p>
            <a:pPr eaLnBrk="1" hangingPunct="1"/>
            <a:r>
              <a:rPr lang="en-GB" altLang="de-DE" sz="1500" dirty="0" smtClean="0"/>
              <a:t>Kaj trg že ponuja.</a:t>
            </a:r>
            <a:endParaRPr lang="sl-SI" altLang="de-DE" sz="1500" dirty="0"/>
          </a:p>
        </p:txBody>
      </p:sp>
      <p:sp>
        <p:nvSpPr>
          <p:cNvPr id="24" name="Textfeld 20"/>
          <p:cNvSpPr txBox="1">
            <a:spLocks noChangeArrowheads="1"/>
          </p:cNvSpPr>
          <p:nvPr/>
        </p:nvSpPr>
        <p:spPr bwMode="auto">
          <a:xfrm>
            <a:off x="3195205" y="3976245"/>
            <a:ext cx="2800350" cy="10156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en-GB" altLang="de-DE" sz="1500" b="1" dirty="0" smtClean="0"/>
              <a:t>Kaj pravijo naše stranke?</a:t>
            </a:r>
          </a:p>
          <a:p>
            <a:pPr algn="ctr" eaLnBrk="1" hangingPunct="1"/>
            <a:r>
              <a:rPr lang="en-GB" altLang="de-DE" sz="1500" dirty="0" err="1" smtClean="0"/>
              <a:t>Kaj</a:t>
            </a:r>
            <a:r>
              <a:rPr lang="en-GB" altLang="de-DE" sz="1500" dirty="0" smtClean="0"/>
              <a:t> </a:t>
            </a:r>
            <a:r>
              <a:rPr lang="sl-SI" altLang="de-DE" sz="1500" dirty="0" smtClean="0"/>
              <a:t>pravijo drugim</a:t>
            </a:r>
            <a:endParaRPr lang="en-GB" altLang="de-DE" sz="1500" dirty="0" smtClean="0"/>
          </a:p>
          <a:p>
            <a:pPr algn="ctr" eaLnBrk="1" hangingPunct="1"/>
            <a:r>
              <a:rPr lang="en-GB" altLang="de-DE" sz="1500" dirty="0" smtClean="0"/>
              <a:t>Odnos, dojemanja in vedenje do drugih</a:t>
            </a:r>
            <a:endParaRPr lang="sl-SI" altLang="de-DE" sz="1500" dirty="0"/>
          </a:p>
        </p:txBody>
      </p:sp>
      <p:sp>
        <p:nvSpPr>
          <p:cNvPr id="25" name="Textfeld 20"/>
          <p:cNvSpPr txBox="1">
            <a:spLocks noChangeArrowheads="1"/>
          </p:cNvSpPr>
          <p:nvPr/>
        </p:nvSpPr>
        <p:spPr bwMode="auto">
          <a:xfrm>
            <a:off x="740639" y="2521520"/>
            <a:ext cx="2800350" cy="14465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eaLnBrk="1" hangingPunct="1"/>
            <a:r>
              <a:rPr lang="en-GB" altLang="de-DE" sz="1400" b="1" dirty="0" smtClean="0"/>
              <a:t>K</a:t>
            </a:r>
            <a:r>
              <a:rPr lang="sl-SI" altLang="de-DE" sz="1400" b="1" dirty="0" err="1" smtClean="0"/>
              <a:t>oga</a:t>
            </a:r>
            <a:r>
              <a:rPr lang="en-GB" altLang="de-DE" sz="1400" b="1" dirty="0" smtClean="0"/>
              <a:t> naše stranke poslušajo?</a:t>
            </a:r>
            <a:r>
              <a:rPr sz="2000" dirty="0" smtClean="0"/>
              <a:t> </a:t>
            </a:r>
          </a:p>
          <a:p>
            <a:pPr eaLnBrk="1" hangingPunct="1"/>
            <a:r>
              <a:rPr lang="en-GB" altLang="de-DE" sz="1400" dirty="0" err="1" smtClean="0"/>
              <a:t>Družin</a:t>
            </a:r>
            <a:r>
              <a:rPr lang="sl-SI" altLang="de-DE" sz="1400" dirty="0" smtClean="0"/>
              <a:t>o</a:t>
            </a:r>
            <a:r>
              <a:rPr lang="en-GB" altLang="de-DE" sz="1400" dirty="0" smtClean="0"/>
              <a:t> </a:t>
            </a:r>
            <a:r>
              <a:rPr lang="en-GB" altLang="de-DE" sz="1400" dirty="0"/>
              <a:t>in </a:t>
            </a:r>
            <a:r>
              <a:rPr lang="en-GB" altLang="de-DE" sz="1400" dirty="0" err="1" smtClean="0"/>
              <a:t>prijatel</a:t>
            </a:r>
            <a:r>
              <a:rPr lang="sl-SI" altLang="de-DE" sz="1400" dirty="0" smtClean="0"/>
              <a:t>je</a:t>
            </a:r>
            <a:r>
              <a:rPr lang="en-GB" altLang="de-DE" sz="1400" dirty="0" smtClean="0"/>
              <a:t> </a:t>
            </a:r>
            <a:endParaRPr lang="en-GB" altLang="de-DE" sz="1400" dirty="0"/>
          </a:p>
          <a:p>
            <a:pPr eaLnBrk="1" hangingPunct="1"/>
            <a:r>
              <a:rPr lang="en-GB" altLang="de-DE" sz="1400" dirty="0" smtClean="0"/>
              <a:t>Sodelavce in nadzornike</a:t>
            </a:r>
          </a:p>
          <a:p>
            <a:pPr eaLnBrk="1" hangingPunct="1"/>
            <a:r>
              <a:rPr lang="en-GB" altLang="de-DE" sz="1400" dirty="0" smtClean="0"/>
              <a:t>Medije</a:t>
            </a:r>
            <a:r>
              <a:rPr dirty="0" smtClean="0"/>
              <a:t> </a:t>
            </a:r>
            <a:endParaRPr lang="sl-SI" altLang="de-DE" sz="1500" dirty="0"/>
          </a:p>
        </p:txBody>
      </p:sp>
      <p:sp>
        <p:nvSpPr>
          <p:cNvPr id="26" name="Textfeld 21"/>
          <p:cNvSpPr txBox="1">
            <a:spLocks noChangeArrowheads="1"/>
          </p:cNvSpPr>
          <p:nvPr/>
        </p:nvSpPr>
        <p:spPr bwMode="auto">
          <a:xfrm>
            <a:off x="1222252" y="5900595"/>
            <a:ext cx="254794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sl-SI" altLang="de-DE" sz="1500" dirty="0"/>
              <a:t>S</a:t>
            </a:r>
            <a:r>
              <a:rPr lang="de-DE" altLang="de-DE" sz="1500" dirty="0" err="1" smtClean="0"/>
              <a:t>trah</a:t>
            </a:r>
            <a:r>
              <a:rPr lang="de-DE" altLang="de-DE" sz="1500" dirty="0" smtClean="0"/>
              <a:t>, razočaranje, zadržki  </a:t>
            </a:r>
            <a:endParaRPr lang="sl-SI" altLang="de-DE" sz="1500" dirty="0"/>
          </a:p>
        </p:txBody>
      </p:sp>
      <p:sp>
        <p:nvSpPr>
          <p:cNvPr id="27" name="Textfeld 22"/>
          <p:cNvSpPr txBox="1">
            <a:spLocks noChangeArrowheads="1"/>
          </p:cNvSpPr>
          <p:nvPr/>
        </p:nvSpPr>
        <p:spPr bwMode="auto">
          <a:xfrm>
            <a:off x="5047893" y="5876637"/>
            <a:ext cx="293189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DE" altLang="de-DE" sz="1500" dirty="0" smtClean="0"/>
              <a:t>Želje, potrebe, </a:t>
            </a:r>
            <a:r>
              <a:rPr lang="de-DE" altLang="de-DE" sz="1500" dirty="0" err="1" smtClean="0"/>
              <a:t>standardi</a:t>
            </a:r>
            <a:r>
              <a:rPr lang="sl-SI" altLang="de-DE" sz="1500" dirty="0" smtClean="0"/>
              <a:t> </a:t>
            </a:r>
            <a:r>
              <a:rPr lang="de-DE" altLang="de-DE" sz="1500" dirty="0" err="1" smtClean="0"/>
              <a:t>uspeha</a:t>
            </a:r>
            <a:endParaRPr lang="sl-SI" altLang="de-DE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7"/>
            <a:ext cx="8405089" cy="608445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7" r="18517" b="10719"/>
          <a:stretch>
            <a:fillRect/>
          </a:stretch>
        </p:blipFill>
        <p:spPr bwMode="auto">
          <a:xfrm>
            <a:off x="462221" y="593313"/>
            <a:ext cx="8161638" cy="626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5</a:t>
            </a:fld>
            <a:endParaRPr lang="sl-SI" smtClean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6368472"/>
            <a:ext cx="31311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 smtClean="0"/>
              <a:t>Ilustriral: Helmut Pokornig</a:t>
            </a:r>
          </a:p>
          <a:p>
            <a:r>
              <a:rPr lang="de-DE" sz="800" dirty="0" smtClean="0"/>
              <a:t>Vir: Lindner, J./Fröhlich, G.: Starte dein Projekt, Vienna 2014</a:t>
            </a:r>
          </a:p>
          <a:p>
            <a:endParaRPr lang="sl-SI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Zemljevid empatije - stranka</a:t>
            </a:r>
            <a:r>
              <a:rPr lang="de-AT" sz="16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:</a:t>
            </a:r>
            <a:endParaRPr lang="sl-SI" sz="16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9194" y="1655969"/>
            <a:ext cx="193726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Misli in čuti</a:t>
            </a:r>
            <a:endParaRPr lang="sl-SI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00187" y="2834426"/>
            <a:ext cx="9609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Glej</a:t>
            </a:r>
            <a:endParaRPr lang="sl-SI" dirty="0">
              <a:solidFill>
                <a:srgbClr val="66006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90663" y="3948535"/>
            <a:ext cx="9609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Re</a:t>
            </a:r>
            <a:r>
              <a:rPr lang="sl-SI" dirty="0" smtClean="0">
                <a:solidFill>
                  <a:srgbClr val="660066"/>
                </a:solidFill>
              </a:rPr>
              <a:t>c</a:t>
            </a:r>
            <a:r>
              <a:rPr lang="en-US" dirty="0" err="1" smtClean="0">
                <a:solidFill>
                  <a:srgbClr val="660066"/>
                </a:solidFill>
              </a:rPr>
              <a:t>i</a:t>
            </a:r>
            <a:endParaRPr lang="sl-SI" dirty="0">
              <a:solidFill>
                <a:srgbClr val="6600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0619" y="2827035"/>
            <a:ext cx="118857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Poslušaj</a:t>
            </a:r>
            <a:endParaRPr lang="sl-SI" dirty="0">
              <a:solidFill>
                <a:srgbClr val="66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3550" y="5639614"/>
            <a:ext cx="12981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Negativno</a:t>
            </a:r>
            <a:endParaRPr lang="sl-SI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67175" y="5658078"/>
            <a:ext cx="12981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008000"/>
                </a:solidFill>
              </a:rPr>
              <a:t>Pozitivno</a:t>
            </a:r>
            <a:endParaRPr lang="sl-SI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C7FB290E1D77478079AF13A3F1A01D" ma:contentTypeVersion="3" ma:contentTypeDescription="Create a new document." ma:contentTypeScope="" ma:versionID="69320d75e22cbac4d98c9c3b915a58d4">
  <xsd:schema xmlns:xsd="http://www.w3.org/2001/XMLSchema" xmlns:xs="http://www.w3.org/2001/XMLSchema" xmlns:p="http://schemas.microsoft.com/office/2006/metadata/properties" xmlns:ns2="fa9cc1d0-8393-4c9d-a36e-48a415e0e3c3" targetNamespace="http://schemas.microsoft.com/office/2006/metadata/properties" ma:root="true" ma:fieldsID="3403d0f670735c2625f4b5a5d3041bc3" ns2:_="">
    <xsd:import namespace="fa9cc1d0-8393-4c9d-a36e-48a415e0e3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9cc1d0-8393-4c9d-a36e-48a415e0e3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1907D0-CEEE-4727-A11C-5FF5A9202BA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C6004B7-9DE0-4956-B228-CB074A2598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0771E2-7A19-4A7C-AAD9-1D3833DF8538}"/>
</file>

<file path=docProps/app.xml><?xml version="1.0" encoding="utf-8"?>
<Properties xmlns="http://schemas.openxmlformats.org/officeDocument/2006/extended-properties" xmlns:vt="http://schemas.openxmlformats.org/officeDocument/2006/docPropsVTypes">
  <TotalTime>4452</TotalTime>
  <Words>266</Words>
  <Application>Microsoft Office PowerPoint</Application>
  <PresentationFormat>Diaprojekcija na zaslonu (4:3)</PresentationFormat>
  <Paragraphs>64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5</vt:i4>
      </vt:variant>
    </vt:vector>
  </HeadingPairs>
  <TitlesOfParts>
    <vt:vector size="6" baseType="lpstr">
      <vt:lpstr>Tema do Office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Company>Rdesign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blue</cp:lastModifiedBy>
  <cp:revision>264</cp:revision>
  <dcterms:created xsi:type="dcterms:W3CDTF">2015-06-29T00:41:34Z</dcterms:created>
  <dcterms:modified xsi:type="dcterms:W3CDTF">2015-10-08T08:05:12Z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0x010100FBC7FB290E1D77478079AF13A3F1A01D</vt:lpwstr>
  </property>
</Properties>
</file>