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1515" r:id="rId2"/>
    <p:sldId id="2055" r:id="rId3"/>
    <p:sldId id="2060" r:id="rId4"/>
    <p:sldId id="2061" r:id="rId5"/>
    <p:sldId id="2063" r:id="rId6"/>
    <p:sldId id="552" r:id="rId7"/>
    <p:sldId id="1130" r:id="rId8"/>
    <p:sldId id="1134" r:id="rId9"/>
    <p:sldId id="1136" r:id="rId10"/>
    <p:sldId id="1131" r:id="rId11"/>
    <p:sldId id="1135" r:id="rId12"/>
    <p:sldId id="1133" r:id="rId13"/>
    <p:sldId id="262" r:id="rId14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3140"/>
    <p:restoredTop sz="94687"/>
  </p:normalViewPr>
  <p:slideViewPr>
    <p:cSldViewPr snapToGrid="0" snapToObjects="1">
      <p:cViewPr varScale="1">
        <p:scale>
          <a:sx n="95" d="100"/>
          <a:sy n="95" d="100"/>
        </p:scale>
        <p:origin x="10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81DDB4-37CB-084F-934F-1F2E99637670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2932F-560A-B845-8F6A-A77D7839C94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2804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6E8353-BD23-0747-AE84-53556A579391}" type="slidenum">
              <a:rPr lang="de-DE">
                <a:latin typeface="Arial" pitchFamily="-84" charset="0"/>
              </a:rPr>
              <a:t>5</a:t>
            </a:fld>
            <a:endParaRPr lang="de-DE">
              <a:latin typeface="Arial" pitchFamily="-8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de-DE">
              <a:latin typeface="Times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15111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7578A9-9584-144C-8A91-E7523FFE0B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8F2B7CA4-C261-CD42-8C25-B6EE4DC2FB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B8CAB54-A993-C440-940F-86CBD9E0C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9FB9E13-64E3-D048-B368-DB7F36417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DEC2142-CA34-824F-9110-EB6697E7CC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2364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67FE7-EDEF-A34B-939D-4359BFAC8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4D154C5B-2677-BD4C-84BF-3F656D792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5DF2F91-28A2-1144-86DE-D35ACF6B7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B6FA475-F0BD-EB43-80C7-1ABDAFAEE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659B89-E7C1-7A4F-A0FF-5C3C50236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5841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EB182282-0A50-8044-9F25-6729EF7842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04095A88-E7B8-D245-8F65-C0DCD5F42D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4C9FEA7-16C5-2D45-80F3-F25DAEE24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80FA740-4D07-B947-8F1E-2D4DFCF94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200BBB9-F7C3-4747-AFA5-778C1A9285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4827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05B6DC-2265-9348-A901-8E9DF93E2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29B6689-5623-BE41-81AE-71D69A1CD7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8D33920-CBF5-284C-BAFC-683CFCF5D7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D45274C-AA91-6A46-A82F-F996A0E8F6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B4B23FC-0D63-B045-B010-448C7CA7EA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29195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9F8072-B816-064F-97AB-9F2F21CFA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64E28EB-28C0-CE4F-9DF9-577E14247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32E93B7-43B0-454E-9798-2014084B7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2F0062B-C37C-514B-BF47-4EC5E2688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60CDCE9-71E8-4D40-B86F-B4360E53FE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3476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35FC2B-DE00-7443-A678-3781F1D4D2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7936282-F9B6-AF44-A421-F70DB7EF8E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615389A-3714-3A49-BE0B-34AB3D35885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57A7203-260A-884E-98F8-391D67885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B12C7BF8-94D2-3547-94F5-BF2A4DEF0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65E10DD-FE0A-8A4D-9A63-D583A4F948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4596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6B4A3D-4C8F-EC41-9529-22C550CDA7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988C9CC-18F6-524A-B870-240BC32DEC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B576EDA0-46FC-F246-8196-DBB366BB6D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A4BA433-674E-A547-B46D-65577C8AD4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2CBEBE5A-C56A-674F-B349-FDB7483A20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04BFF857-DFD3-314B-BFF7-BD3B56170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32F90D94-94C1-3841-A57B-534F2979A4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1C22CE62-7E64-C44C-9865-23415232A3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1048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C5409-7B5D-054A-9290-A973BB5E7A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E03D811-554F-9746-AF33-C1515EC42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A255C4D-3529-9A4D-8A71-8BEE2F2D9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60F6B8-3FCC-F94A-A18F-7758090650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45403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B91C3EA1-31D4-AE4C-A451-F648EE667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AA6F951-BE30-294F-89E1-8DBB8957C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3603502-5A4B-604C-94EE-B90A33243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5478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367BD3-80F8-A04D-B3AD-E6641AAD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6C2BA37-129F-F14A-B487-D1EA52882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E0A2F7E-E945-3C4B-A91B-471012F21C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4638CF1-9449-3946-B85A-245AB421BE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5A83ABE-C4E3-794C-9693-CC7622FCAB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81ADB06-AD6F-B442-9FB5-A99631F38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1236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4B6198-897E-9746-BCD2-B9F97F7FF2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28CD5F2D-590D-C742-9A9B-AAC29E384D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00B5363-854B-D64E-A116-EE7480E973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744DCC1-2772-5D47-A6CF-69E530A40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2E565A4-03A1-9346-ABA5-6EA374B84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BB05650-2F6B-1B44-961A-55604433E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6510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281B6A69-DA6C-3C4E-A09A-2BEE93B010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7AB90D4-F0C9-3049-8B7C-FAEC6E9298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FBBF51E-C063-E441-AC4C-DC434C2C2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5627-D6FD-1F46-BA6A-E279FAB2B548}" type="datetimeFigureOut">
              <a:rPr lang="de-DE" smtClean="0"/>
              <a:t>20.05.24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0503238-266F-3D4E-9945-88C31B6BB83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FAB00F5-2FFD-0348-A09F-A51022D5F4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9C15A1-456C-9644-B8ED-F4888E6C120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5004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s://www.google.at/url?sa=i&amp;url=https://www.fteval.at/content/home/plattform/mitglieder/profile/bmbwf/&amp;psig=AOvVaw1RoRl-_yhgGsXsuJLmZ_HX&amp;ust=1664268228693000&amp;source=images&amp;cd=vfe&amp;ved=0CAwQjRxqFwoTCIiO1rqIsvoCFQAAAAAdAAAAAB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Imagem 7"/>
          <p:cNvPicPr/>
          <p:nvPr/>
        </p:nvPicPr>
        <p:blipFill>
          <a:blip r:embed="rId2"/>
          <a:stretch/>
        </p:blipFill>
        <p:spPr>
          <a:xfrm rot="10800000">
            <a:off x="34735040" y="2608520"/>
            <a:ext cx="7598400" cy="421440"/>
          </a:xfrm>
          <a:prstGeom prst="rect">
            <a:avLst/>
          </a:prstGeom>
          <a:ln>
            <a:noFill/>
          </a:ln>
        </p:spPr>
      </p:pic>
      <p:pic>
        <p:nvPicPr>
          <p:cNvPr id="8" name="Bild 2">
            <a:extLst>
              <a:ext uri="{FF2B5EF4-FFF2-40B4-BE49-F238E27FC236}">
                <a16:creationId xmlns:a16="http://schemas.microsoft.com/office/drawing/2014/main" id="{89033AB7-7B62-4B40-8F1E-C41F5FEC7D7A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428" y="5260866"/>
            <a:ext cx="1871315" cy="9816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2" descr="fteval">
            <a:hlinkClick r:id="rId4"/>
            <a:extLst>
              <a:ext uri="{FF2B5EF4-FFF2-40B4-BE49-F238E27FC236}">
                <a16:creationId xmlns:a16="http://schemas.microsoft.com/office/drawing/2014/main" id="{736FC4D0-26D7-324C-9A0B-660CBC89E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5723" y="5499078"/>
            <a:ext cx="1580527" cy="74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F34A8571-E334-1E41-B784-10179AE0682C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501" y="5297679"/>
            <a:ext cx="999151" cy="1079512"/>
          </a:xfrm>
          <a:prstGeom prst="rect">
            <a:avLst/>
          </a:prstGeom>
          <a:noFill/>
        </p:spPr>
      </p:pic>
      <p:pic>
        <p:nvPicPr>
          <p:cNvPr id="10" name="Picture 13">
            <a:extLst>
              <a:ext uri="{FF2B5EF4-FFF2-40B4-BE49-F238E27FC236}">
                <a16:creationId xmlns:a16="http://schemas.microsoft.com/office/drawing/2014/main" id="{A5D986D3-D532-6345-B39D-74750189C8FD}"/>
              </a:ext>
            </a:extLst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959" y="1421081"/>
            <a:ext cx="2763680" cy="2763680"/>
          </a:xfrm>
          <a:prstGeom prst="rect">
            <a:avLst/>
          </a:prstGeom>
          <a:ln>
            <a:noFill/>
          </a:ln>
        </p:spPr>
      </p:pic>
      <p:sp>
        <p:nvSpPr>
          <p:cNvPr id="11" name="Textfeld 1">
            <a:extLst>
              <a:ext uri="{FF2B5EF4-FFF2-40B4-BE49-F238E27FC236}">
                <a16:creationId xmlns:a16="http://schemas.microsoft.com/office/drawing/2014/main" id="{9C4C731C-66A3-5D48-A65E-8BB7D6C44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342" y="3999817"/>
            <a:ext cx="37449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ts val="600"/>
              </a:spcBef>
            </a:pPr>
            <a:r>
              <a:rPr lang="ru-RU" b="1" dirty="0">
                <a:solidFill>
                  <a:srgbClr val="FFB300"/>
                </a:solidFill>
                <a:latin typeface="Calibri" pitchFamily="34" charset="0"/>
                <a:cs typeface="DejaVu Sans"/>
              </a:rPr>
              <a:t>Умение продавать</a:t>
            </a:r>
            <a:r>
              <a:rPr lang="de-AT" b="1" dirty="0">
                <a:solidFill>
                  <a:srgbClr val="FFB300"/>
                </a:solidFill>
                <a:latin typeface="Calibri" pitchFamily="34" charset="0"/>
                <a:cs typeface="DejaVu Sans"/>
              </a:rPr>
              <a:t> </a:t>
            </a:r>
          </a:p>
        </p:txBody>
      </p:sp>
      <p:sp>
        <p:nvSpPr>
          <p:cNvPr id="13" name="CustomShape 3">
            <a:extLst>
              <a:ext uri="{FF2B5EF4-FFF2-40B4-BE49-F238E27FC236}">
                <a16:creationId xmlns:a16="http://schemas.microsoft.com/office/drawing/2014/main" id="{38AFAC45-E4E0-424C-86AC-630094D5FDF4}"/>
              </a:ext>
            </a:extLst>
          </p:cNvPr>
          <p:cNvSpPr/>
          <p:nvPr/>
        </p:nvSpPr>
        <p:spPr>
          <a:xfrm>
            <a:off x="934570" y="1349473"/>
            <a:ext cx="6249989" cy="35687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/>
          <a:lstStyle/>
          <a:p>
            <a:pPr>
              <a:spcBef>
                <a:spcPts val="600"/>
              </a:spcBef>
            </a:pPr>
            <a:r>
              <a:rPr lang="ru-RU" sz="3600" b="1" dirty="0" err="1">
                <a:solidFill>
                  <a:srgbClr val="FFB300"/>
                </a:solidFill>
                <a:latin typeface="Calibri" pitchFamily="34" charset="0"/>
              </a:rPr>
              <a:t>Челлендж</a:t>
            </a:r>
            <a:r>
              <a:rPr lang="ru-RU" sz="3600" b="1" dirty="0">
                <a:solidFill>
                  <a:srgbClr val="FFB300"/>
                </a:solidFill>
                <a:latin typeface="Calibri" pitchFamily="34" charset="0"/>
              </a:rPr>
              <a:t> стойка с лимонадом</a:t>
            </a:r>
            <a:r>
              <a:rPr lang="en-GB" sz="3600" b="1" dirty="0">
                <a:solidFill>
                  <a:srgbClr val="FFB300"/>
                </a:solidFill>
                <a:latin typeface="Calibri" pitchFamily="34" charset="0"/>
              </a:rPr>
              <a:t> </a:t>
            </a:r>
            <a:r>
              <a:rPr lang="de-AT" sz="3600" b="1" dirty="0">
                <a:solidFill>
                  <a:srgbClr val="FFB300"/>
                </a:solidFill>
                <a:latin typeface="Calibri" pitchFamily="34" charset="0"/>
              </a:rPr>
              <a:t>B1</a:t>
            </a:r>
          </a:p>
          <a:p>
            <a:pPr>
              <a:spcBef>
                <a:spcPts val="600"/>
              </a:spcBef>
            </a:pPr>
            <a:r>
              <a:rPr lang="ru-RU" sz="2400" b="1" dirty="0">
                <a:solidFill>
                  <a:srgbClr val="FFB300"/>
                </a:solidFill>
                <a:latin typeface="Calibri" pitchFamily="34" charset="0"/>
              </a:rPr>
              <a:t>Я умею продавать</a:t>
            </a:r>
            <a:r>
              <a:rPr lang="de-AT" sz="2400" b="1" dirty="0">
                <a:solidFill>
                  <a:srgbClr val="FFB300"/>
                </a:solidFill>
                <a:latin typeface="Calibri" pitchFamily="34" charset="0"/>
              </a:rPr>
              <a:t>.</a:t>
            </a:r>
            <a:r>
              <a:rPr lang="de-DE" sz="2400" dirty="0">
                <a:solidFill>
                  <a:srgbClr val="FFB300"/>
                </a:solidFill>
                <a:latin typeface="Calibri" pitchFamily="34" charset="0"/>
              </a:rPr>
              <a:t> </a:t>
            </a:r>
            <a:endParaRPr lang="de-AT" sz="2400" dirty="0">
              <a:solidFill>
                <a:srgbClr val="FFB300"/>
              </a:solidFill>
              <a:latin typeface="Calibri" pitchFamily="34" charset="0"/>
            </a:endParaRPr>
          </a:p>
          <a:p>
            <a:pPr>
              <a:spcBef>
                <a:spcPts val="600"/>
              </a:spcBef>
            </a:pPr>
            <a:r>
              <a:rPr lang="de-AT" sz="2400" dirty="0">
                <a:solidFill>
                  <a:srgbClr val="FFB300"/>
                </a:solidFill>
                <a:latin typeface="Calibri" pitchFamily="34" charset="0"/>
              </a:rPr>
              <a:t>Core Entrepreneurship Education </a:t>
            </a:r>
            <a:endParaRPr lang="ru-RU" sz="2400" dirty="0">
              <a:solidFill>
                <a:srgbClr val="FFB300"/>
              </a:solidFill>
              <a:latin typeface="Calibri" pitchFamily="34" charset="0"/>
            </a:endParaRPr>
          </a:p>
        </p:txBody>
      </p:sp>
      <p:sp>
        <p:nvSpPr>
          <p:cNvPr id="14" name="CustomShape 1">
            <a:extLst>
              <a:ext uri="{FF2B5EF4-FFF2-40B4-BE49-F238E27FC236}">
                <a16:creationId xmlns:a16="http://schemas.microsoft.com/office/drawing/2014/main" id="{B04A8C51-7F73-294E-99C2-D00C45385B0B}"/>
              </a:ext>
            </a:extLst>
          </p:cNvPr>
          <p:cNvSpPr/>
          <p:nvPr/>
        </p:nvSpPr>
        <p:spPr>
          <a:xfrm>
            <a:off x="0" y="-38100"/>
            <a:ext cx="12191999" cy="1047750"/>
          </a:xfrm>
          <a:prstGeom prst="rect">
            <a:avLst/>
          </a:prstGeom>
          <a:solidFill>
            <a:srgbClr val="00AE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marL="4273550" indent="-4273550">
              <a:defRPr/>
            </a:pPr>
            <a:r>
              <a:rPr lang="de-AT" sz="2800" dirty="0">
                <a:solidFill>
                  <a:srgbClr val="FFFFFF"/>
                </a:solidFill>
                <a:latin typeface="Tw Cen MT"/>
              </a:rPr>
              <a:t>                       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</a:t>
            </a:r>
            <a:r>
              <a:rPr lang="ru-RU" dirty="0">
                <a:solidFill>
                  <a:srgbClr val="FFFFFF"/>
                </a:solidFill>
                <a:latin typeface="Tw Cen MT"/>
              </a:rPr>
              <a:t>Умение продавать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/ B1: </a:t>
            </a:r>
            <a:r>
              <a:rPr lang="ru-RU" dirty="0" err="1">
                <a:solidFill>
                  <a:srgbClr val="FFFFFF"/>
                </a:solidFill>
                <a:latin typeface="Tw Cen MT"/>
              </a:rPr>
              <a:t>Челлендж</a:t>
            </a:r>
            <a:r>
              <a:rPr lang="ru-RU" dirty="0">
                <a:solidFill>
                  <a:srgbClr val="FFFFFF"/>
                </a:solidFill>
                <a:latin typeface="Tw Cen MT"/>
              </a:rPr>
              <a:t> стойка с лимонадом</a:t>
            </a:r>
            <a:r>
              <a:rPr lang="de-AT" dirty="0">
                <a:solidFill>
                  <a:srgbClr val="FFFFFF"/>
                </a:solidFill>
                <a:latin typeface="Tw Cen MT"/>
              </a:rPr>
              <a:t>  </a:t>
            </a:r>
          </a:p>
        </p:txBody>
      </p:sp>
      <p:pic>
        <p:nvPicPr>
          <p:cNvPr id="15" name="Picture 1">
            <a:extLst>
              <a:ext uri="{FF2B5EF4-FFF2-40B4-BE49-F238E27FC236}">
                <a16:creationId xmlns:a16="http://schemas.microsoft.com/office/drawing/2014/main" id="{66809F5E-D7BE-B440-909A-86107E905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31285"/>
            <a:ext cx="1869141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04547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50CAA2A5-677E-FD4B-B05C-4ABBBFDA9D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73968"/>
            <a:ext cx="12192000" cy="8131968"/>
          </a:xfrm>
          <a:prstGeom prst="rect">
            <a:avLst/>
          </a:prstGeom>
        </p:spPr>
      </p:pic>
      <p:sp>
        <p:nvSpPr>
          <p:cNvPr id="47" name="Textfeld 46">
            <a:extLst>
              <a:ext uri="{FF2B5EF4-FFF2-40B4-BE49-F238E27FC236}">
                <a16:creationId xmlns:a16="http://schemas.microsoft.com/office/drawing/2014/main" id="{D3BED399-7D87-D44E-BAF1-DAA21C781CF7}"/>
              </a:ext>
            </a:extLst>
          </p:cNvPr>
          <p:cNvSpPr txBox="1"/>
          <p:nvPr/>
        </p:nvSpPr>
        <p:spPr>
          <a:xfrm>
            <a:off x="9592887" y="6434051"/>
            <a:ext cx="10647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WU-Vienna</a:t>
            </a:r>
          </a:p>
        </p:txBody>
      </p:sp>
    </p:spTree>
    <p:extLst>
      <p:ext uri="{BB962C8B-B14F-4D97-AF65-F5344CB8AC3E}">
        <p14:creationId xmlns:p14="http://schemas.microsoft.com/office/powerpoint/2010/main" val="1389267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fik 19">
            <a:extLst>
              <a:ext uri="{FF2B5EF4-FFF2-40B4-BE49-F238E27FC236}">
                <a16:creationId xmlns:a16="http://schemas.microsoft.com/office/drawing/2014/main" id="{56547CE3-5F62-9E43-9FBC-39531BE279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64355"/>
            <a:ext cx="12192000" cy="7251900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71891666-38D3-7F4C-817D-7FCFB840B2AA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Johannes Lindner </a:t>
            </a:r>
          </a:p>
        </p:txBody>
      </p:sp>
    </p:spTree>
    <p:extLst>
      <p:ext uri="{BB962C8B-B14F-4D97-AF65-F5344CB8AC3E}">
        <p14:creationId xmlns:p14="http://schemas.microsoft.com/office/powerpoint/2010/main" val="3039062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rafik 41">
            <a:extLst>
              <a:ext uri="{FF2B5EF4-FFF2-40B4-BE49-F238E27FC236}">
                <a16:creationId xmlns:a16="http://schemas.microsoft.com/office/drawing/2014/main" id="{DB40D32D-0B83-CB44-8A7F-B9782479D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809364"/>
            <a:ext cx="12192000" cy="7667364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5007775C-9BB0-E74C-9D2B-6752CC3A7368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Johannes Lindner </a:t>
            </a:r>
          </a:p>
        </p:txBody>
      </p:sp>
    </p:spTree>
    <p:extLst>
      <p:ext uri="{BB962C8B-B14F-4D97-AF65-F5344CB8AC3E}">
        <p14:creationId xmlns:p14="http://schemas.microsoft.com/office/powerpoint/2010/main" val="28915388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1743420" y="1139596"/>
            <a:ext cx="8703720" cy="574812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  <a:scene3d>
            <a:camera prst="perspectiveBelow" fov="1500000">
              <a:rot lat="60000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/>
          <a:lstStyle/>
          <a:p>
            <a:pPr>
              <a:defRPr/>
            </a:pPr>
            <a:endParaRPr lang="de-DE" dirty="0"/>
          </a:p>
        </p:txBody>
      </p:sp>
      <p:sp>
        <p:nvSpPr>
          <p:cNvPr id="110" name="CustomShape 2"/>
          <p:cNvSpPr/>
          <p:nvPr/>
        </p:nvSpPr>
        <p:spPr>
          <a:xfrm>
            <a:off x="9191625" y="260350"/>
            <a:ext cx="1150938" cy="5032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algn="r">
              <a:defRPr/>
            </a:pPr>
            <a:fld id="{06CDE84C-EB89-441D-8C9E-D36F20ED38A0}" type="slidenum">
              <a:rPr lang="de-AT" sz="1200">
                <a:solidFill>
                  <a:srgbClr val="8B8B8B"/>
                </a:solidFill>
                <a:latin typeface="Calibri"/>
              </a:rPr>
              <a:pPr algn="r">
                <a:defRPr/>
              </a:pPr>
              <a:t>13</a:t>
            </a:fld>
            <a:endParaRPr/>
          </a:p>
        </p:txBody>
      </p:sp>
      <p:pic>
        <p:nvPicPr>
          <p:cNvPr id="30723" name="Imagem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52313" y="2506664"/>
            <a:ext cx="854868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" name="CustomShape 3"/>
          <p:cNvSpPr/>
          <p:nvPr/>
        </p:nvSpPr>
        <p:spPr>
          <a:xfrm>
            <a:off x="0" y="-14288"/>
            <a:ext cx="12191999" cy="104933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/>
          <a:lstStyle/>
          <a:p>
            <a:pPr algn="ctr">
              <a:defRPr/>
            </a:pPr>
            <a:r>
              <a:rPr lang="ru-RU" sz="3200" dirty="0">
                <a:solidFill>
                  <a:srgbClr val="FFFFFF"/>
                </a:solidFill>
              </a:rPr>
              <a:t>Контекст</a:t>
            </a:r>
            <a:endParaRPr dirty="0"/>
          </a:p>
        </p:txBody>
      </p:sp>
      <p:sp>
        <p:nvSpPr>
          <p:cNvPr id="113" name="CustomShape 4"/>
          <p:cNvSpPr/>
          <p:nvPr/>
        </p:nvSpPr>
        <p:spPr>
          <a:xfrm>
            <a:off x="1981201" y="1600201"/>
            <a:ext cx="8228013" cy="452437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 marL="357188" indent="-357188">
              <a:buFont typeface="Courier New"/>
              <a:buChar char="o"/>
              <a:defRPr/>
            </a:pPr>
            <a:endParaRPr lang="de-AT" sz="2800" dirty="0">
              <a:solidFill>
                <a:srgbClr val="000000"/>
              </a:solidFill>
              <a:latin typeface="Tw Cen MT" panose="020B0602020104020603" pitchFamily="34" charset="0"/>
            </a:endParaRPr>
          </a:p>
        </p:txBody>
      </p:sp>
      <p:sp>
        <p:nvSpPr>
          <p:cNvPr id="30726" name="Textfeld 1"/>
          <p:cNvSpPr txBox="1">
            <a:spLocks noChangeArrowheads="1"/>
          </p:cNvSpPr>
          <p:nvPr/>
        </p:nvSpPr>
        <p:spPr bwMode="auto">
          <a:xfrm>
            <a:off x="2030414" y="2506664"/>
            <a:ext cx="35274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DejaVu Sans"/>
              </a:rPr>
              <a:t>Челлендж</a:t>
            </a:r>
            <a:r>
              <a:rPr lang="de-DE">
                <a:latin typeface="Calibri" pitchFamily="34" charset="0"/>
                <a:cs typeface="DejaVu Sans"/>
              </a:rPr>
              <a:t> Storytelling Challenge B1</a:t>
            </a:r>
            <a:br>
              <a:rPr lang="de-DE">
                <a:latin typeface="Calibri" pitchFamily="34" charset="0"/>
                <a:cs typeface="DejaVu Sans"/>
              </a:rPr>
            </a:br>
            <a:r>
              <a:rPr lang="ru-RU">
                <a:latin typeface="Calibri" pitchFamily="34" charset="0"/>
                <a:cs typeface="DejaVu Sans"/>
              </a:rPr>
              <a:t>часть</a:t>
            </a:r>
            <a:r>
              <a:rPr lang="de-DE">
                <a:latin typeface="Calibri" pitchFamily="34" charset="0"/>
                <a:cs typeface="DejaVu Sans"/>
              </a:rPr>
              <a:t> 1 </a:t>
            </a:r>
            <a:r>
              <a:rPr lang="ru-RU">
                <a:latin typeface="Calibri" pitchFamily="34" charset="0"/>
                <a:cs typeface="DejaVu Sans"/>
              </a:rPr>
              <a:t>и часть</a:t>
            </a:r>
            <a:r>
              <a:rPr lang="de-DE">
                <a:latin typeface="Calibri" pitchFamily="34" charset="0"/>
                <a:cs typeface="DejaVu Sans"/>
              </a:rPr>
              <a:t> 2</a:t>
            </a:r>
          </a:p>
        </p:txBody>
      </p:sp>
      <p:pic>
        <p:nvPicPr>
          <p:cNvPr id="30727" name="Bild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8588" y="3134385"/>
            <a:ext cx="30956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Bild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7588" y="3429001"/>
            <a:ext cx="2608074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Textfeld 12"/>
          <p:cNvSpPr txBox="1">
            <a:spLocks noChangeArrowheads="1"/>
          </p:cNvSpPr>
          <p:nvPr/>
        </p:nvSpPr>
        <p:spPr bwMode="auto">
          <a:xfrm>
            <a:off x="5951539" y="2500314"/>
            <a:ext cx="4149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  <a:cs typeface="DejaVu Sans"/>
              </a:rPr>
              <a:t>Челлендж</a:t>
            </a:r>
            <a:r>
              <a:rPr lang="de-DE">
                <a:latin typeface="Calibri" pitchFamily="34" charset="0"/>
                <a:cs typeface="DejaVu Sans"/>
              </a:rPr>
              <a:t> Lemonade Stand Challenge B1</a:t>
            </a:r>
          </a:p>
        </p:txBody>
      </p:sp>
      <p:sp>
        <p:nvSpPr>
          <p:cNvPr id="30730" name="Textfeld 4"/>
          <p:cNvSpPr txBox="1">
            <a:spLocks noChangeArrowheads="1"/>
          </p:cNvSpPr>
          <p:nvPr/>
        </p:nvSpPr>
        <p:spPr bwMode="auto">
          <a:xfrm>
            <a:off x="1743076" y="1620838"/>
            <a:ext cx="8704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  <a:cs typeface="DejaVu Sans"/>
              </a:rPr>
              <a:t>Увлеки своей идеей</a:t>
            </a:r>
            <a:endParaRPr lang="de-DE" sz="3200" b="1">
              <a:latin typeface="Calibri" pitchFamily="34" charset="0"/>
              <a:cs typeface="DejaVu Sans"/>
            </a:endParaRPr>
          </a:p>
        </p:txBody>
      </p:sp>
    </p:spTree>
    <p:extLst>
      <p:ext uri="{BB962C8B-B14F-4D97-AF65-F5344CB8AC3E}">
        <p14:creationId xmlns:p14="http://schemas.microsoft.com/office/powerpoint/2010/main" val="3574100617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6D7EC32-5D60-9045-8507-867764D71C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4160" y="1013078"/>
            <a:ext cx="5682320" cy="4125146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BAF49ED-EB0F-F245-9F8F-EE933FA06347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A85386-2A82-A340-AAA4-C96A112F0617}" type="slidenum">
              <a:rPr lang="de-AT" smtClean="0"/>
              <a:pPr/>
              <a:t>2</a:t>
            </a:fld>
            <a:endParaRPr lang="de-AT" dirty="0"/>
          </a:p>
        </p:txBody>
      </p:sp>
      <p:pic>
        <p:nvPicPr>
          <p:cNvPr id="8" name="Imagem 7" descr="title_shadow_50.png">
            <a:extLst>
              <a:ext uri="{FF2B5EF4-FFF2-40B4-BE49-F238E27FC236}">
                <a16:creationId xmlns:a16="http://schemas.microsoft.com/office/drawing/2014/main" id="{42D8BF96-EE4D-9B4B-BAEB-BCCC46B6CE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9" name="Rectângulo 9">
            <a:extLst>
              <a:ext uri="{FF2B5EF4-FFF2-40B4-BE49-F238E27FC236}">
                <a16:creationId xmlns:a16="http://schemas.microsoft.com/office/drawing/2014/main" id="{48056A2D-9432-5A41-BC41-98D9F4A5B208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rgbClr val="FFFFFF"/>
                </a:solidFill>
                <a:latin typeface="Tw Cen MT"/>
              </a:rPr>
              <a:t>Челлендж</a:t>
            </a:r>
            <a:r>
              <a:rPr lang="ru-RU" sz="3200" dirty="0">
                <a:solidFill>
                  <a:srgbClr val="FFFFFF"/>
                </a:solidFill>
                <a:latin typeface="Tw Cen MT"/>
              </a:rPr>
              <a:t> стойка с лимонадом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D5402333-F197-5240-A81E-CA3EAB92BD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8159" y="1035824"/>
            <a:ext cx="6563841" cy="41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060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737BAD85-05EE-9D48-B9AD-70F8A8403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032" y="1035824"/>
            <a:ext cx="7159121" cy="447445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C26ECAB8-3B27-174B-9875-94617E7F65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3224" y="1035824"/>
            <a:ext cx="6078776" cy="4474450"/>
          </a:xfrm>
          <a:prstGeom prst="rect">
            <a:avLst/>
          </a:prstGeom>
        </p:spPr>
      </p:pic>
      <p:sp>
        <p:nvSpPr>
          <p:cNvPr id="5" name="Rectângulo 9">
            <a:extLst>
              <a:ext uri="{FF2B5EF4-FFF2-40B4-BE49-F238E27FC236}">
                <a16:creationId xmlns:a16="http://schemas.microsoft.com/office/drawing/2014/main" id="{8BCA0950-0881-F74B-8F86-FEAC8626E30F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rgbClr val="FFFFFF"/>
                </a:solidFill>
                <a:latin typeface="Tw Cen MT"/>
              </a:rPr>
              <a:t>Челлендж</a:t>
            </a:r>
            <a:r>
              <a:rPr lang="ru-RU" sz="3200" dirty="0">
                <a:solidFill>
                  <a:srgbClr val="FFFFFF"/>
                </a:solidFill>
                <a:latin typeface="Tw Cen MT"/>
              </a:rPr>
              <a:t> стойка с лимонадом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52579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1803BD8F-8FF8-4F40-8633-EF43BF9CF3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02921" y="950990"/>
            <a:ext cx="7126492" cy="409725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301F6351-384E-5C43-809E-0A998B13E5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3571" y="950990"/>
            <a:ext cx="5643905" cy="4097258"/>
          </a:xfrm>
          <a:prstGeom prst="rect">
            <a:avLst/>
          </a:prstGeom>
        </p:spPr>
      </p:pic>
      <p:sp>
        <p:nvSpPr>
          <p:cNvPr id="4" name="Rectângulo 9">
            <a:extLst>
              <a:ext uri="{FF2B5EF4-FFF2-40B4-BE49-F238E27FC236}">
                <a16:creationId xmlns:a16="http://schemas.microsoft.com/office/drawing/2014/main" id="{C3A37C7E-A2D0-B74B-A83B-67FA4DD54E1E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rgbClr val="FFFFFF"/>
                </a:solidFill>
                <a:latin typeface="Tw Cen MT"/>
              </a:rPr>
              <a:t>Челлендж</a:t>
            </a:r>
            <a:r>
              <a:rPr lang="ru-RU" sz="3200" dirty="0">
                <a:solidFill>
                  <a:srgbClr val="FFFFFF"/>
                </a:solidFill>
                <a:latin typeface="Tw Cen MT"/>
              </a:rPr>
              <a:t> стойка с лимонадом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449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2" name="AutoShape 7"/>
          <p:cNvSpPr>
            <a:spLocks noChangeArrowheads="1"/>
          </p:cNvSpPr>
          <p:nvPr/>
        </p:nvSpPr>
        <p:spPr bwMode="auto">
          <a:xfrm>
            <a:off x="934608" y="1961018"/>
            <a:ext cx="540819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183" name="Text Box 9"/>
          <p:cNvSpPr txBox="1">
            <a:spLocks noChangeArrowheads="1"/>
          </p:cNvSpPr>
          <p:nvPr/>
        </p:nvSpPr>
        <p:spPr bwMode="auto">
          <a:xfrm>
            <a:off x="974081" y="2045542"/>
            <a:ext cx="7787412" cy="70788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1: </a:t>
            </a:r>
            <a:r>
              <a:rPr lang="en-US" dirty="0"/>
              <a:t>Поиск и выбор объекта для продажи </a:t>
            </a:r>
            <a:endParaRPr lang="de-AT" dirty="0"/>
          </a:p>
          <a:p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0198" name="AutoShape 24"/>
          <p:cNvSpPr>
            <a:spLocks noChangeArrowheads="1"/>
          </p:cNvSpPr>
          <p:nvPr/>
        </p:nvSpPr>
        <p:spPr bwMode="auto">
          <a:xfrm>
            <a:off x="9367357" y="2905930"/>
            <a:ext cx="2392844" cy="3490489"/>
          </a:xfrm>
          <a:prstGeom prst="homePlate">
            <a:avLst>
              <a:gd name="adj" fmla="val 25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0214" name="TextBox 22"/>
          <p:cNvSpPr txBox="1">
            <a:spLocks noChangeArrowheads="1"/>
          </p:cNvSpPr>
          <p:nvPr/>
        </p:nvSpPr>
        <p:spPr bwMode="auto">
          <a:xfrm>
            <a:off x="9244087" y="6510771"/>
            <a:ext cx="2566728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1000" dirty="0"/>
              <a:t>Credit: Johannes Lindner/www.youthstart.eu </a:t>
            </a:r>
          </a:p>
        </p:txBody>
      </p:sp>
      <p:sp>
        <p:nvSpPr>
          <p:cNvPr id="39" name="Slide Number Placeholder 3">
            <a:extLst>
              <a:ext uri="{FF2B5EF4-FFF2-40B4-BE49-F238E27FC236}">
                <a16:creationId xmlns:a16="http://schemas.microsoft.com/office/drawing/2014/main" id="{139E2B90-344E-BC46-A28B-E58F56B6136C}"/>
              </a:ext>
            </a:extLst>
          </p:cNvPr>
          <p:cNvSpPr txBox="1">
            <a:spLocks/>
          </p:cNvSpPr>
          <p:nvPr/>
        </p:nvSpPr>
        <p:spPr bwMode="auto">
          <a:xfrm>
            <a:off x="10223501" y="260351"/>
            <a:ext cx="1536700" cy="5048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A85386-2A82-A340-AAA4-C96A112F0617}" type="slidenum">
              <a:rPr lang="de-AT" smtClean="0"/>
              <a:t>5</a:t>
            </a:fld>
            <a:endParaRPr lang="de-AT"/>
          </a:p>
        </p:txBody>
      </p:sp>
      <p:pic>
        <p:nvPicPr>
          <p:cNvPr id="40" name="Imagem 7" descr="title_shadow_50.png">
            <a:extLst>
              <a:ext uri="{FF2B5EF4-FFF2-40B4-BE49-F238E27FC236}">
                <a16:creationId xmlns:a16="http://schemas.microsoft.com/office/drawing/2014/main" id="{6C4B1401-6E15-B64E-BFA7-B05B2B9092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1832610" y="605790"/>
            <a:ext cx="8549640" cy="475526"/>
          </a:xfrm>
          <a:prstGeom prst="rect">
            <a:avLst/>
          </a:prstGeom>
        </p:spPr>
      </p:pic>
      <p:sp>
        <p:nvSpPr>
          <p:cNvPr id="41" name="Rectângulo 9">
            <a:extLst>
              <a:ext uri="{FF2B5EF4-FFF2-40B4-BE49-F238E27FC236}">
                <a16:creationId xmlns:a16="http://schemas.microsoft.com/office/drawing/2014/main" id="{80C0A767-DB4E-5B49-9298-4C1D86683C94}"/>
              </a:ext>
            </a:extLst>
          </p:cNvPr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>
                <a:solidFill>
                  <a:srgbClr val="FFFFFF"/>
                </a:solidFill>
                <a:latin typeface="Tw Cen MT"/>
              </a:rPr>
              <a:t>Челлендж </a:t>
            </a:r>
            <a:r>
              <a:rPr lang="ru-RU" sz="3200" b="1" dirty="0">
                <a:solidFill>
                  <a:srgbClr val="FFFFFF"/>
                </a:solidFill>
                <a:latin typeface="Tw Cen MT"/>
              </a:rPr>
              <a:t>стойка с лимонадом</a:t>
            </a:r>
            <a:r>
              <a:rPr lang="en-GB" sz="32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  <a:r>
              <a:rPr lang="az-Cyrl-AZ" sz="32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Пошаговые действия</a:t>
            </a:r>
            <a:endParaRPr lang="en-GB" sz="32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43" name="AutoShape 7">
            <a:extLst>
              <a:ext uri="{FF2B5EF4-FFF2-40B4-BE49-F238E27FC236}">
                <a16:creationId xmlns:a16="http://schemas.microsoft.com/office/drawing/2014/main" id="{9EE22C57-F23D-4640-94E5-4D3DB56AC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0514" y="2527075"/>
            <a:ext cx="7676923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5" name="AutoShape 7">
            <a:extLst>
              <a:ext uri="{FF2B5EF4-FFF2-40B4-BE49-F238E27FC236}">
                <a16:creationId xmlns:a16="http://schemas.microsoft.com/office/drawing/2014/main" id="{4E08FD16-AA1A-C440-9F9E-630E1EBC5B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3093246"/>
            <a:ext cx="7867223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7" name="AutoShape 7">
            <a:extLst>
              <a:ext uri="{FF2B5EF4-FFF2-40B4-BE49-F238E27FC236}">
                <a16:creationId xmlns:a16="http://schemas.microsoft.com/office/drawing/2014/main" id="{2D04ABE9-4EC4-AB4B-8C0A-11A4B1204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3682502"/>
            <a:ext cx="8040915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49" name="AutoShape 7">
            <a:extLst>
              <a:ext uri="{FF2B5EF4-FFF2-40B4-BE49-F238E27FC236}">
                <a16:creationId xmlns:a16="http://schemas.microsoft.com/office/drawing/2014/main" id="{783D705E-3266-CD47-A9E4-C2B5C05DD6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4606" y="4279852"/>
            <a:ext cx="8188176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51" name="AutoShape 7">
            <a:extLst>
              <a:ext uri="{FF2B5EF4-FFF2-40B4-BE49-F238E27FC236}">
                <a16:creationId xmlns:a16="http://schemas.microsoft.com/office/drawing/2014/main" id="{9D0AFD26-A2DD-0D4E-BE12-E02651BCB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114" y="4873793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35" name="Text Box 9">
            <a:extLst>
              <a:ext uri="{FF2B5EF4-FFF2-40B4-BE49-F238E27FC236}">
                <a16:creationId xmlns:a16="http://schemas.microsoft.com/office/drawing/2014/main" id="{5A9E3D52-CF24-A846-B5FB-1566A28EA4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0612" y="3729871"/>
            <a:ext cx="1801775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cs typeface="Arial" pitchFamily="-84" charset="0"/>
              </a:rPr>
              <a:t>Шаг 6:</a:t>
            </a:r>
            <a:endParaRPr lang="en-GB" sz="2800" i="1" dirty="0">
              <a:ea typeface="Arial" pitchFamily="-84" charset="0"/>
              <a:cs typeface="Arial" pitchFamily="-84" charset="0"/>
            </a:endParaRPr>
          </a:p>
          <a:p>
            <a:r>
              <a:rPr lang="en-GB" sz="2800" b="1" dirty="0" err="1">
                <a:ea typeface="Arial" pitchFamily="-84" charset="0"/>
                <a:cs typeface="Arial" pitchFamily="-84" charset="0"/>
              </a:rPr>
              <a:t>Marketday</a:t>
            </a:r>
            <a:endParaRPr lang="en-GB" sz="28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7" name="Text Box 9">
            <a:extLst>
              <a:ext uri="{FF2B5EF4-FFF2-40B4-BE49-F238E27FC236}">
                <a16:creationId xmlns:a16="http://schemas.microsoft.com/office/drawing/2014/main" id="{7AE641A1-BBE3-FF4D-ADE2-E13ED63F5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4606" y="2526644"/>
            <a:ext cx="7730965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2: Проверка осуществимости и принятие решений (рабочая таблица 1)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38" name="Text Box 9">
            <a:extLst>
              <a:ext uri="{FF2B5EF4-FFF2-40B4-BE49-F238E27FC236}">
                <a16:creationId xmlns:a16="http://schemas.microsoft.com/office/drawing/2014/main" id="{D263DC13-9FF9-AC41-9198-AA077E36D4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3131800"/>
            <a:ext cx="7682833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3: Планирование (рабочий лист 3 + 4 + 5)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3" name="Text Box 9">
            <a:extLst>
              <a:ext uri="{FF2B5EF4-FFF2-40B4-BE49-F238E27FC236}">
                <a16:creationId xmlns:a16="http://schemas.microsoft.com/office/drawing/2014/main" id="{715B9037-5541-1E45-B637-BEA131F4C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9895" y="3761653"/>
            <a:ext cx="7376590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4: Практика продаж (6)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4" name="Text Box 9">
            <a:extLst>
              <a:ext uri="{FF2B5EF4-FFF2-40B4-BE49-F238E27FC236}">
                <a16:creationId xmlns:a16="http://schemas.microsoft.com/office/drawing/2014/main" id="{D68DF693-29AD-CA43-A32A-54E71F82A8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158" y="4379099"/>
            <a:ext cx="7034692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5: Подготовьте стенд и товары для продажи или образцы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" name="Rechteck 1">
            <a:extLst>
              <a:ext uri="{FF2B5EF4-FFF2-40B4-BE49-F238E27FC236}">
                <a16:creationId xmlns:a16="http://schemas.microsoft.com/office/drawing/2014/main" id="{2E68BE4A-D849-A848-9FF3-CF9F9327AD74}"/>
              </a:ext>
            </a:extLst>
          </p:cNvPr>
          <p:cNvSpPr/>
          <p:nvPr/>
        </p:nvSpPr>
        <p:spPr>
          <a:xfrm>
            <a:off x="9420612" y="4742193"/>
            <a:ext cx="15133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ea typeface="Arial" pitchFamily="-84" charset="0"/>
                <a:cs typeface="Arial" pitchFamily="-84" charset="0"/>
              </a:rPr>
              <a:t>(Рабочая таблица 6)</a:t>
            </a:r>
            <a:endParaRPr lang="de-DE" dirty="0"/>
          </a:p>
        </p:txBody>
      </p:sp>
      <p:sp>
        <p:nvSpPr>
          <p:cNvPr id="55" name="Text Box 9">
            <a:extLst>
              <a:ext uri="{FF2B5EF4-FFF2-40B4-BE49-F238E27FC236}">
                <a16:creationId xmlns:a16="http://schemas.microsoft.com/office/drawing/2014/main" id="{0762F143-E504-0F4C-9DD9-0D09E394D0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114" y="4892470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7: Тайный покупатель (рабочий лист 7)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57" name="AutoShape 7">
            <a:extLst>
              <a:ext uri="{FF2B5EF4-FFF2-40B4-BE49-F238E27FC236}">
                <a16:creationId xmlns:a16="http://schemas.microsoft.com/office/drawing/2014/main" id="{A6942400-045C-1744-B381-BBDFEF535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158" y="1106715"/>
            <a:ext cx="8213624" cy="737667"/>
          </a:xfrm>
          <a:prstGeom prst="homePlate">
            <a:avLst>
              <a:gd name="adj" fmla="val 190000"/>
            </a:avLst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320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sp>
        <p:nvSpPr>
          <p:cNvPr id="50187" name="Text Box 13"/>
          <p:cNvSpPr txBox="1">
            <a:spLocks noChangeArrowheads="1"/>
          </p:cNvSpPr>
          <p:nvPr/>
        </p:nvSpPr>
        <p:spPr bwMode="auto">
          <a:xfrm>
            <a:off x="974081" y="1232125"/>
            <a:ext cx="27931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ea typeface="Arial" pitchFamily="-84" charset="0"/>
                <a:cs typeface="Arial" pitchFamily="-84" charset="0"/>
              </a:rPr>
              <a:t>Ключевой процесс обучения</a:t>
            </a:r>
          </a:p>
        </p:txBody>
      </p:sp>
      <p:pic>
        <p:nvPicPr>
          <p:cNvPr id="24" name="Picture 13">
            <a:extLst>
              <a:ext uri="{FF2B5EF4-FFF2-40B4-BE49-F238E27FC236}">
                <a16:creationId xmlns:a16="http://schemas.microsoft.com/office/drawing/2014/main" id="{6CBFE13C-B707-7D48-9E5A-99D4662DC09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1562" y="1485769"/>
            <a:ext cx="1477082" cy="1420161"/>
          </a:xfrm>
          <a:prstGeom prst="rect">
            <a:avLst/>
          </a:prstGeom>
          <a:ln>
            <a:noFill/>
          </a:ln>
        </p:spPr>
      </p:pic>
      <p:sp>
        <p:nvSpPr>
          <p:cNvPr id="25" name="AutoShape 7">
            <a:extLst>
              <a:ext uri="{FF2B5EF4-FFF2-40B4-BE49-F238E27FC236}">
                <a16:creationId xmlns:a16="http://schemas.microsoft.com/office/drawing/2014/main" id="{76119F51-ABA7-CD4C-AB1B-C01FD41353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1" y="5483137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6" name="Text Box 9">
            <a:extLst>
              <a:ext uri="{FF2B5EF4-FFF2-40B4-BE49-F238E27FC236}">
                <a16:creationId xmlns:a16="http://schemas.microsoft.com/office/drawing/2014/main" id="{A80736E5-B234-8443-B3F4-AEE4C9E1D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5501814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8: Расчет результатов  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  <p:sp>
        <p:nvSpPr>
          <p:cNvPr id="27" name="AutoShape 7">
            <a:extLst>
              <a:ext uri="{FF2B5EF4-FFF2-40B4-BE49-F238E27FC236}">
                <a16:creationId xmlns:a16="http://schemas.microsoft.com/office/drawing/2014/main" id="{9967EC9C-28DB-4B4D-A5D1-5D233B349E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081" y="6092481"/>
            <a:ext cx="8160668" cy="521149"/>
          </a:xfrm>
          <a:prstGeom prst="homePlate">
            <a:avLst>
              <a:gd name="adj" fmla="val 190000"/>
            </a:avLst>
          </a:prstGeom>
          <a:solidFill>
            <a:schemeClr val="accent6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GB">
              <a:ea typeface="Arial" pitchFamily="-84" charset="0"/>
              <a:cs typeface="Arial" pitchFamily="-84" charset="0"/>
            </a:endParaRPr>
          </a:p>
        </p:txBody>
      </p:sp>
      <p:sp>
        <p:nvSpPr>
          <p:cNvPr id="28" name="Text Box 9">
            <a:extLst>
              <a:ext uri="{FF2B5EF4-FFF2-40B4-BE49-F238E27FC236}">
                <a16:creationId xmlns:a16="http://schemas.microsoft.com/office/drawing/2014/main" id="{418757E3-399A-5646-B648-9C3B713DE9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4081" y="6111158"/>
            <a:ext cx="631348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GB" sz="2000" dirty="0">
                <a:ea typeface="Arial" pitchFamily="-84" charset="0"/>
                <a:cs typeface="Arial" pitchFamily="-84" charset="0"/>
              </a:rPr>
              <a:t>Шаг 9 - 11: Самооценка и размышления</a:t>
            </a:r>
            <a:endParaRPr lang="en-GB" sz="2000" b="1" dirty="0">
              <a:ea typeface="Arial" pitchFamily="-84" charset="0"/>
              <a:cs typeface="Arial" pitchFamily="-8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7855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12486781" y="4198072"/>
            <a:ext cx="2133600" cy="6715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de-DE" dirty="0"/>
          </a:p>
        </p:txBody>
      </p:sp>
      <p:sp>
        <p:nvSpPr>
          <p:cNvPr id="12" name="Rectângulo 9"/>
          <p:cNvSpPr/>
          <p:nvPr/>
        </p:nvSpPr>
        <p:spPr>
          <a:xfrm>
            <a:off x="0" y="-13594"/>
            <a:ext cx="12192000" cy="1049418"/>
          </a:xfrm>
          <a:prstGeom prst="rect">
            <a:avLst/>
          </a:prstGeom>
          <a:solidFill>
            <a:srgbClr val="A6CB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              </a:t>
            </a:r>
            <a:r>
              <a:rPr lang="ru-RU" sz="2800" b="1" dirty="0" err="1">
                <a:solidFill>
                  <a:srgbClr val="FFFFFF"/>
                </a:solidFill>
                <a:latin typeface="Tw Cen MT"/>
              </a:rPr>
              <a:t>Челлендж</a:t>
            </a:r>
            <a:r>
              <a:rPr lang="ru-RU" sz="2800" b="1" dirty="0">
                <a:solidFill>
                  <a:srgbClr val="FFFFFF"/>
                </a:solidFill>
                <a:latin typeface="Tw Cen MT"/>
              </a:rPr>
              <a:t> стойка с лимонадом</a:t>
            </a:r>
            <a:r>
              <a:rPr lang="en-GB" sz="2800" b="1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: </a:t>
            </a:r>
          </a:p>
          <a:p>
            <a:pPr algn="ctr"/>
            <a:r>
              <a:rPr lang="az-Cyrl-AZ" sz="2800" dirty="0">
                <a:solidFill>
                  <a:schemeClr val="bg1"/>
                </a:solidFill>
                <a:latin typeface="Tw Cen MT" panose="020B0602020104020603" pitchFamily="34" charset="0"/>
                <a:cs typeface="Times New Roman" panose="02020603050405020304" pitchFamily="18" charset="0"/>
              </a:rPr>
              <a:t>От начальной школы до университета</a:t>
            </a:r>
            <a:endParaRPr lang="en-GB" sz="2800" dirty="0">
              <a:solidFill>
                <a:schemeClr val="bg1"/>
              </a:solidFill>
              <a:latin typeface="Tw Cen MT" panose="020B0602020104020603" pitchFamily="34" charset="0"/>
              <a:cs typeface="Times New Roman" panose="02020603050405020304" pitchFamily="18" charset="0"/>
            </a:endParaRPr>
          </a:p>
        </p:txBody>
      </p:sp>
      <p:pic>
        <p:nvPicPr>
          <p:cNvPr id="20" name="Picture 5">
            <a:extLst>
              <a:ext uri="{FF2B5EF4-FFF2-40B4-BE49-F238E27FC236}">
                <a16:creationId xmlns:a16="http://schemas.microsoft.com/office/drawing/2014/main" id="{5F0E2CAD-361E-1E47-8A63-88B9E45005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64" y="168121"/>
            <a:ext cx="1607307" cy="643059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BF7FCA4E-C287-B04F-8919-4756F9428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3737" y="2629023"/>
            <a:ext cx="2865327" cy="2721030"/>
          </a:xfrm>
          <a:prstGeom prst="rect">
            <a:avLst/>
          </a:prstGeom>
        </p:spPr>
      </p:pic>
      <p:pic>
        <p:nvPicPr>
          <p:cNvPr id="13" name="image1.png">
            <a:extLst>
              <a:ext uri="{FF2B5EF4-FFF2-40B4-BE49-F238E27FC236}">
                <a16:creationId xmlns:a16="http://schemas.microsoft.com/office/drawing/2014/main" id="{DFC63963-8D6D-AC4E-83EB-DBC885263E54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70744" y="2362093"/>
            <a:ext cx="3925670" cy="3671957"/>
          </a:xfrm>
          <a:prstGeom prst="rect">
            <a:avLst/>
          </a:prstGeom>
        </p:spPr>
      </p:pic>
      <p:pic>
        <p:nvPicPr>
          <p:cNvPr id="8" name="Picture 13">
            <a:extLst>
              <a:ext uri="{FF2B5EF4-FFF2-40B4-BE49-F238E27FC236}">
                <a16:creationId xmlns:a16="http://schemas.microsoft.com/office/drawing/2014/main" id="{D9FEEAA1-5468-F54A-9D70-5491BACDAE1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75" y="1771519"/>
            <a:ext cx="1477082" cy="1420161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50621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136BEC-146C-6B47-82C4-272CCE184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58747"/>
            <a:ext cx="12185419" cy="7616747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4886B90-8F4F-1A49-9A5E-4DC5951597D5}"/>
              </a:ext>
            </a:extLst>
          </p:cNvPr>
          <p:cNvSpPr txBox="1"/>
          <p:nvPr/>
        </p:nvSpPr>
        <p:spPr>
          <a:xfrm>
            <a:off x="9592887" y="6434051"/>
            <a:ext cx="106471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>
                <a:solidFill>
                  <a:schemeClr val="bg1"/>
                </a:solidFill>
              </a:rPr>
              <a:t>Credit: WU-Vienna</a:t>
            </a:r>
          </a:p>
        </p:txBody>
      </p:sp>
    </p:spTree>
    <p:extLst>
      <p:ext uri="{BB962C8B-B14F-4D97-AF65-F5344CB8AC3E}">
        <p14:creationId xmlns:p14="http://schemas.microsoft.com/office/powerpoint/2010/main" val="1290496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Grafik 39">
            <a:extLst>
              <a:ext uri="{FF2B5EF4-FFF2-40B4-BE49-F238E27FC236}">
                <a16:creationId xmlns:a16="http://schemas.microsoft.com/office/drawing/2014/main" id="{EC96DE73-ACDA-D24D-93AD-66FA4E744F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57153"/>
            <a:ext cx="9110749" cy="8015153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54CB8F7D-EED9-274A-A97B-626FE2452FC7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Credit: Johannes Lindner </a:t>
            </a:r>
          </a:p>
        </p:txBody>
      </p:sp>
    </p:spTree>
    <p:extLst>
      <p:ext uri="{BB962C8B-B14F-4D97-AF65-F5344CB8AC3E}">
        <p14:creationId xmlns:p14="http://schemas.microsoft.com/office/powerpoint/2010/main" val="10308900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rafik 35">
            <a:extLst>
              <a:ext uri="{FF2B5EF4-FFF2-40B4-BE49-F238E27FC236}">
                <a16:creationId xmlns:a16="http://schemas.microsoft.com/office/drawing/2014/main" id="{4D0762F9-9DC5-4A45-8DA4-A4948363E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621882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0737940-5AAC-D347-8710-2415865EFFB6}"/>
              </a:ext>
            </a:extLst>
          </p:cNvPr>
          <p:cNvSpPr txBox="1"/>
          <p:nvPr/>
        </p:nvSpPr>
        <p:spPr>
          <a:xfrm>
            <a:off x="9592887" y="6434051"/>
            <a:ext cx="1370888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Credit: Johannes Lindner </a:t>
            </a:r>
          </a:p>
        </p:txBody>
      </p:sp>
    </p:spTree>
    <p:extLst>
      <p:ext uri="{BB962C8B-B14F-4D97-AF65-F5344CB8AC3E}">
        <p14:creationId xmlns:p14="http://schemas.microsoft.com/office/powerpoint/2010/main" val="3754841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Macintosh PowerPoint</Application>
  <PresentationFormat>Breitbild</PresentationFormat>
  <Paragraphs>38</Paragraphs>
  <Slides>13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23" baseType="lpstr">
      <vt:lpstr>ＭＳ Ｐゴシック</vt:lpstr>
      <vt:lpstr>Arial</vt:lpstr>
      <vt:lpstr>Calibri</vt:lpstr>
      <vt:lpstr>Calibri Light</vt:lpstr>
      <vt:lpstr>Courier New</vt:lpstr>
      <vt:lpstr>DejaVu Sans</vt:lpstr>
      <vt:lpstr>Times</vt:lpstr>
      <vt:lpstr>Times New Roman</vt:lpstr>
      <vt:lpstr>Tw Cen MT</vt:lpstr>
      <vt:lpstr>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Johannes Lindner</dc:creator>
  <cp:lastModifiedBy>Johannes Lindner</cp:lastModifiedBy>
  <cp:revision>57</cp:revision>
  <dcterms:created xsi:type="dcterms:W3CDTF">2022-09-13T07:34:04Z</dcterms:created>
  <dcterms:modified xsi:type="dcterms:W3CDTF">2024-05-20T05:16:48Z</dcterms:modified>
</cp:coreProperties>
</file>