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1515" r:id="rId2"/>
    <p:sldId id="257" r:id="rId3"/>
    <p:sldId id="258" r:id="rId4"/>
  </p:sldIdLst>
  <p:sldSz cx="15125700" cy="7562850"/>
  <p:notesSz cx="9866313" cy="67357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4AA8"/>
    <a:srgbClr val="E5037F"/>
    <a:srgbClr val="E6027D"/>
    <a:srgbClr val="8FD81F"/>
    <a:srgbClr val="00C058"/>
    <a:srgbClr val="5DB761"/>
    <a:srgbClr val="FFC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75"/>
    <p:restoredTop sz="93153"/>
  </p:normalViewPr>
  <p:slideViewPr>
    <p:cSldViewPr>
      <p:cViewPr varScale="1">
        <p:scale>
          <a:sx n="80" d="100"/>
          <a:sy n="80" d="100"/>
        </p:scale>
        <p:origin x="-64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0296327-49F5-9D4F-9A49-E2BDFA75A9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610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1AC143-B8A8-414F-B9DD-AFA4C26A94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88633" y="0"/>
            <a:ext cx="4275609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r">
              <a:defRPr sz="900"/>
            </a:lvl1pPr>
          </a:lstStyle>
          <a:p>
            <a:fld id="{F32934AD-1922-DB4D-8EE1-842408F68F90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F446E-82C0-E140-9942-4EB75EEED7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397844"/>
            <a:ext cx="4275610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8C21CAE-A5D4-214C-9DDA-40FB3DA185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88633" y="6397844"/>
            <a:ext cx="4275609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r">
              <a:defRPr sz="900"/>
            </a:lvl1pPr>
          </a:lstStyle>
          <a:p>
            <a:fld id="{163501D1-96D4-8B4A-B698-84504F666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320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610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88633" y="0"/>
            <a:ext cx="4275609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r">
              <a:defRPr sz="900"/>
            </a:lvl1pPr>
          </a:lstStyle>
          <a:p>
            <a:fld id="{7A0B9D04-9F46-984C-9433-4423970B0472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662238" y="842963"/>
            <a:ext cx="4541837" cy="2271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6907" tIns="33453" rIns="66907" bIns="3345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6839" y="3242046"/>
            <a:ext cx="7892636" cy="2652454"/>
          </a:xfrm>
          <a:prstGeom prst="rect">
            <a:avLst/>
          </a:prstGeom>
        </p:spPr>
        <p:txBody>
          <a:bodyPr vert="horz" lIns="66907" tIns="33453" rIns="66907" bIns="33453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397844"/>
            <a:ext cx="4275610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88633" y="6397844"/>
            <a:ext cx="4275609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r">
              <a:defRPr sz="900"/>
            </a:lvl1pPr>
          </a:lstStyle>
          <a:p>
            <a:fld id="{F08FBBB6-D013-CC46-B4A3-ED339DF3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46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body"/>
          </p:nvPr>
        </p:nvSpPr>
        <p:spPr>
          <a:xfrm>
            <a:off x="447339" y="3919378"/>
            <a:ext cx="3577774" cy="320533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CustomShape 2"/>
          <p:cNvSpPr/>
          <p:nvPr/>
        </p:nvSpPr>
        <p:spPr>
          <a:xfrm>
            <a:off x="2533983" y="7735513"/>
            <a:ext cx="1937530" cy="40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5853" tIns="32927" rIns="65853" bIns="32927" anchor="b"/>
          <a:lstStyle/>
          <a:p>
            <a:pPr algn="r">
              <a:lnSpc>
                <a:spcPct val="100000"/>
              </a:lnSpc>
            </a:pPr>
            <a:fld id="{FCB68F2E-182C-4FD0-ADEB-7A14A605FDA6}" type="slidenum">
              <a:rPr lang="de-AT" sz="900">
                <a:solidFill>
                  <a:srgbClr val="000000"/>
                </a:solidFill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1127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body"/>
          </p:nvPr>
        </p:nvSpPr>
        <p:spPr>
          <a:xfrm>
            <a:off x="447339" y="3919378"/>
            <a:ext cx="3577774" cy="320533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CustomShape 2"/>
          <p:cNvSpPr/>
          <p:nvPr/>
        </p:nvSpPr>
        <p:spPr>
          <a:xfrm>
            <a:off x="2533983" y="7735513"/>
            <a:ext cx="1937530" cy="40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5853" tIns="32927" rIns="65853" bIns="32927" anchor="b"/>
          <a:lstStyle/>
          <a:p>
            <a:pPr algn="r">
              <a:lnSpc>
                <a:spcPct val="100000"/>
              </a:lnSpc>
            </a:pPr>
            <a:fld id="{D408EC0A-BC75-4AEB-9254-342252FD7CF6}" type="slidenum">
              <a:rPr lang="de-AT" sz="900">
                <a:solidFill>
                  <a:srgbClr val="000000"/>
                </a:solidFill>
              </a:r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248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2344483"/>
            <a:ext cx="6428422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4235196"/>
            <a:ext cx="5293995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A3938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172395-0591-472B-923A-B658D0DD9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8142" y="7033450"/>
            <a:ext cx="1739455" cy="276999"/>
          </a:xfrm>
        </p:spPr>
        <p:txBody>
          <a:bodyPr/>
          <a:lstStyle/>
          <a:p>
            <a:fld id="{460E4D12-15B0-454B-B886-F7C883D0B4F8}" type="datetimeFigureOut">
              <a:rPr lang="de-AT" smtClean="0"/>
              <a:t>12.05.24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1917A0-927B-4534-A6C2-0F45FE55A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1369" y="7033450"/>
            <a:ext cx="2420112" cy="276999"/>
          </a:xfr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563F08-C7A3-4754-9374-1F0505D13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888" y="7069070"/>
            <a:ext cx="242569" cy="338554"/>
          </a:xfrm>
        </p:spPr>
        <p:txBody>
          <a:bodyPr/>
          <a:lstStyle/>
          <a:p>
            <a:fld id="{DF7D7459-0920-4958-8E5E-3F6243477DC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971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907299" y="852106"/>
            <a:ext cx="1172845" cy="208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3136912"/>
            <a:ext cx="3239770" cy="162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A3938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7033450"/>
            <a:ext cx="242011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7033450"/>
            <a:ext cx="173945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605888" y="7069070"/>
            <a:ext cx="242569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google.at/url?sa=i&amp;url=https://www.fteval.at/content/home/plattform/mitglieder/profile/bmbwf/&amp;psig=AOvVaw1RoRl-_yhgGsXsuJLmZ_HX&amp;ust=1664268228693000&amp;source=images&amp;cd=vfe&amp;ved=0CAwQjRxqFwoTCIiO1rqIsvoCFQAAAAAdAAAAABAN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43093159" y="2763517"/>
            <a:ext cx="9426765" cy="522849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-17045" y="16135"/>
            <a:ext cx="15125700" cy="1155667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r>
              <a:rPr lang="de-AT" sz="2400" dirty="0">
                <a:solidFill>
                  <a:srgbClr val="FFFFFF"/>
                </a:solidFill>
                <a:latin typeface="Tw Cen MT"/>
                <a:ea typeface="DejaVu Sans"/>
              </a:rPr>
              <a:t>                               </a:t>
            </a:r>
          </a:p>
          <a:p>
            <a:r>
              <a:rPr lang="de-AT" sz="2400" b="1" dirty="0">
                <a:solidFill>
                  <a:srgbClr val="FFFFFF"/>
                </a:solidFill>
                <a:latin typeface="Tw Cen MT"/>
              </a:rPr>
              <a:t>                                </a:t>
            </a:r>
            <a:r>
              <a:rPr lang="ru-RU" sz="2400" b="1" dirty="0" err="1">
                <a:solidFill>
                  <a:schemeClr val="bg1"/>
                </a:solidFill>
              </a:rPr>
              <a:t>Челлендж</a:t>
            </a:r>
            <a:r>
              <a:rPr lang="ru-RU" sz="2400" b="1" dirty="0">
                <a:solidFill>
                  <a:schemeClr val="bg1"/>
                </a:solidFill>
              </a:rPr>
              <a:t> герой </a:t>
            </a:r>
            <a:r>
              <a:rPr lang="en-US" sz="2400" b="1" dirty="0">
                <a:solidFill>
                  <a:schemeClr val="bg1"/>
                </a:solidFill>
              </a:rPr>
              <a:t>B</a:t>
            </a:r>
            <a:r>
              <a:rPr lang="ru-RU" sz="2400" b="1" dirty="0">
                <a:solidFill>
                  <a:schemeClr val="bg1"/>
                </a:solidFill>
              </a:rPr>
              <a:t>1</a:t>
            </a:r>
            <a:endParaRPr lang="de-AT" sz="2400" dirty="0">
              <a:solidFill>
                <a:schemeClr val="bg1"/>
              </a:solidFill>
            </a:endParaRPr>
          </a:p>
          <a:p>
            <a:endParaRPr lang="de-AT" dirty="0">
              <a:solidFill>
                <a:schemeClr val="bg1"/>
              </a:solidFill>
            </a:endParaRPr>
          </a:p>
          <a:p>
            <a:pPr marL="4712871" indent="-4712871"/>
            <a:endParaRPr lang="de-AT" sz="1985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154405" y="16135"/>
            <a:ext cx="2351431" cy="939699"/>
          </a:xfrm>
          <a:prstGeom prst="rect">
            <a:avLst/>
          </a:prstGeom>
          <a:ln>
            <a:noFill/>
          </a:ln>
        </p:spPr>
      </p:pic>
      <p:sp>
        <p:nvSpPr>
          <p:cNvPr id="77" name="CustomShape 3"/>
          <p:cNvSpPr/>
          <p:nvPr/>
        </p:nvSpPr>
        <p:spPr>
          <a:xfrm>
            <a:off x="846625" y="1577967"/>
            <a:ext cx="8133995" cy="39368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ctr"/>
          <a:lstStyle/>
          <a:p>
            <a:r>
              <a:rPr lang="ru-RU" sz="4000" b="1" dirty="0" err="1">
                <a:solidFill>
                  <a:srgbClr val="FFC000"/>
                </a:solidFill>
              </a:rPr>
              <a:t>Челлендж</a:t>
            </a:r>
            <a:r>
              <a:rPr lang="ru-RU" sz="4000" b="1" dirty="0">
                <a:solidFill>
                  <a:srgbClr val="FFC000"/>
                </a:solidFill>
              </a:rPr>
              <a:t> герой </a:t>
            </a:r>
            <a:r>
              <a:rPr lang="en-US" sz="4000" b="1" dirty="0">
                <a:solidFill>
                  <a:srgbClr val="FFC000"/>
                </a:solidFill>
              </a:rPr>
              <a:t>B</a:t>
            </a:r>
            <a:r>
              <a:rPr lang="ru-RU" sz="4000" b="1" dirty="0">
                <a:solidFill>
                  <a:srgbClr val="FFC000"/>
                </a:solidFill>
              </a:rPr>
              <a:t>1</a:t>
            </a:r>
            <a:endParaRPr lang="de-AT" sz="4000" dirty="0">
              <a:solidFill>
                <a:srgbClr val="FFC000"/>
              </a:solidFill>
            </a:endParaRPr>
          </a:p>
          <a:p>
            <a:r>
              <a:rPr lang="ru-RU" sz="4000" b="1" dirty="0">
                <a:solidFill>
                  <a:srgbClr val="FFC000"/>
                </a:solidFill>
              </a:rPr>
              <a:t>Я могу кого-то назвать, кто является примером для меня.</a:t>
            </a:r>
            <a:endParaRPr lang="de-AT" sz="4000" dirty="0">
              <a:solidFill>
                <a:srgbClr val="FFC000"/>
              </a:solidFill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839" y="1824970"/>
            <a:ext cx="3402400" cy="3412475"/>
          </a:xfrm>
          <a:prstGeom prst="rect">
            <a:avLst/>
          </a:prstGeom>
          <a:ln>
            <a:noFill/>
          </a:ln>
        </p:spPr>
      </p:pic>
      <p:pic>
        <p:nvPicPr>
          <p:cNvPr id="8" name="Bild 2">
            <a:extLst>
              <a:ext uri="{FF2B5EF4-FFF2-40B4-BE49-F238E27FC236}">
                <a16:creationId xmlns:a16="http://schemas.microsoft.com/office/drawing/2014/main" id="{89033AB7-7B62-4B40-8F1E-C41F5FEC7D7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5387" y="5890614"/>
            <a:ext cx="2321600" cy="1217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fteval">
            <a:hlinkClick r:id="rId6"/>
            <a:extLst>
              <a:ext uri="{FF2B5EF4-FFF2-40B4-BE49-F238E27FC236}">
                <a16:creationId xmlns:a16="http://schemas.microsoft.com/office/drawing/2014/main" id="{736FC4D0-26D7-324C-9A0B-660CBC89E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850" y="6349615"/>
            <a:ext cx="1960841" cy="9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F34A8571-E334-1E41-B784-10179AE0682C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3450" y="6099755"/>
            <a:ext cx="1239572" cy="13392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21185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Imagem 7"/>
          <p:cNvPicPr/>
          <p:nvPr/>
        </p:nvPicPr>
        <p:blipFill>
          <a:blip r:embed="rId3"/>
          <a:stretch/>
        </p:blipFill>
        <p:spPr>
          <a:xfrm rot="10800000">
            <a:off x="43093159" y="2763517"/>
            <a:ext cx="9426765" cy="522849"/>
          </a:xfrm>
          <a:prstGeom prst="rect">
            <a:avLst/>
          </a:prstGeom>
          <a:ln>
            <a:noFill/>
          </a:ln>
        </p:spPr>
      </p:pic>
      <p:sp>
        <p:nvSpPr>
          <p:cNvPr id="55" name="CustomShape 2"/>
          <p:cNvSpPr/>
          <p:nvPr/>
        </p:nvSpPr>
        <p:spPr>
          <a:xfrm>
            <a:off x="2868722" y="930171"/>
            <a:ext cx="9597475" cy="6652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r>
              <a:rPr lang="de-AT" sz="1985" b="1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</p:txBody>
      </p:sp>
      <p:sp>
        <p:nvSpPr>
          <p:cNvPr id="56" name="CustomShape 3"/>
          <p:cNvSpPr/>
          <p:nvPr/>
        </p:nvSpPr>
        <p:spPr>
          <a:xfrm>
            <a:off x="0" y="-15086"/>
            <a:ext cx="15125699" cy="1155667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endParaRPr sz="1985" dirty="0"/>
          </a:p>
        </p:txBody>
      </p:sp>
      <p:pic>
        <p:nvPicPr>
          <p:cNvPr id="57" name="Picture 12"/>
          <p:cNvPicPr/>
          <p:nvPr/>
        </p:nvPicPr>
        <p:blipFill>
          <a:blip r:embed="rId4"/>
          <a:stretch/>
        </p:blipFill>
        <p:spPr>
          <a:xfrm rot="20412485">
            <a:off x="1201995" y="2250594"/>
            <a:ext cx="3366557" cy="3196246"/>
          </a:xfrm>
          <a:prstGeom prst="rect">
            <a:avLst/>
          </a:prstGeom>
          <a:ln>
            <a:noFill/>
          </a:ln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8A41F63-2B80-D646-8ADD-2AEFE2CE624F}"/>
              </a:ext>
            </a:extLst>
          </p:cNvPr>
          <p:cNvSpPr txBox="1"/>
          <p:nvPr/>
        </p:nvSpPr>
        <p:spPr>
          <a:xfrm>
            <a:off x="5581650" y="2121431"/>
            <a:ext cx="59436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3200" dirty="0"/>
              <a:t>Они берут интервью у человека, который реализовал их идею и чего-то добился с ее помощью. Им предстоит преодолеть свои сомнения и стеснительность, поверить в себя в стремлении приблизиться к своему герою.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3452698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m 19"/>
          <p:cNvPicPr/>
          <p:nvPr/>
        </p:nvPicPr>
        <p:blipFill>
          <a:blip r:embed="rId3"/>
          <a:stretch/>
        </p:blipFill>
        <p:spPr>
          <a:xfrm>
            <a:off x="2861179" y="6440928"/>
            <a:ext cx="9426765" cy="1221172"/>
          </a:xfrm>
          <a:prstGeom prst="rect">
            <a:avLst/>
          </a:prstGeom>
          <a:ln>
            <a:noFill/>
          </a:ln>
        </p:spPr>
      </p:pic>
      <p:pic>
        <p:nvPicPr>
          <p:cNvPr id="61" name="Imagem 7"/>
          <p:cNvPicPr/>
          <p:nvPr/>
        </p:nvPicPr>
        <p:blipFill>
          <a:blip r:embed="rId3"/>
          <a:stretch/>
        </p:blipFill>
        <p:spPr>
          <a:xfrm rot="10800000">
            <a:off x="43093159" y="2763517"/>
            <a:ext cx="9426765" cy="522849"/>
          </a:xfrm>
          <a:prstGeom prst="rect">
            <a:avLst/>
          </a:prstGeom>
          <a:ln>
            <a:noFill/>
          </a:ln>
        </p:spPr>
      </p:pic>
      <p:sp>
        <p:nvSpPr>
          <p:cNvPr id="62" name="CustomShape 1"/>
          <p:cNvSpPr/>
          <p:nvPr/>
        </p:nvSpPr>
        <p:spPr>
          <a:xfrm>
            <a:off x="2642035" y="1142169"/>
            <a:ext cx="9840042" cy="5999464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sz="1985" dirty="0"/>
          </a:p>
        </p:txBody>
      </p:sp>
      <p:sp>
        <p:nvSpPr>
          <p:cNvPr id="63" name="CustomShape 2"/>
          <p:cNvSpPr/>
          <p:nvPr/>
        </p:nvSpPr>
        <p:spPr>
          <a:xfrm>
            <a:off x="2868722" y="930171"/>
            <a:ext cx="9597475" cy="6652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r>
              <a:rPr lang="de-AT" sz="1985" b="1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</p:txBody>
      </p:sp>
      <p:sp>
        <p:nvSpPr>
          <p:cNvPr id="64" name="CustomShape 3"/>
          <p:cNvSpPr/>
          <p:nvPr/>
        </p:nvSpPr>
        <p:spPr>
          <a:xfrm>
            <a:off x="0" y="-15086"/>
            <a:ext cx="15125699" cy="1155667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lvl="0" algn="ctr"/>
            <a:r>
              <a:rPr lang="ru-RU" sz="2800" dirty="0">
                <a:solidFill>
                  <a:schemeClr val="bg1"/>
                </a:solidFill>
              </a:rPr>
              <a:t>Каждая команда должна проводить интервью по следующим ключевым вопросам</a:t>
            </a:r>
            <a:r>
              <a:rPr lang="ru-RU" dirty="0"/>
              <a:t>:</a:t>
            </a:r>
            <a:endParaRPr lang="de-AT" dirty="0"/>
          </a:p>
        </p:txBody>
      </p:sp>
      <p:pic>
        <p:nvPicPr>
          <p:cNvPr id="65" name="Picture 10"/>
          <p:cNvPicPr/>
          <p:nvPr/>
        </p:nvPicPr>
        <p:blipFill>
          <a:blip r:embed="rId4"/>
          <a:stretch/>
        </p:blipFill>
        <p:spPr>
          <a:xfrm rot="20385416">
            <a:off x="647350" y="2457593"/>
            <a:ext cx="3484630" cy="3253088"/>
          </a:xfrm>
          <a:prstGeom prst="rect">
            <a:avLst/>
          </a:prstGeom>
          <a:ln>
            <a:noFill/>
          </a:ln>
        </p:spPr>
      </p:pic>
      <p:sp>
        <p:nvSpPr>
          <p:cNvPr id="66" name="CustomShape 4"/>
          <p:cNvSpPr/>
          <p:nvPr/>
        </p:nvSpPr>
        <p:spPr>
          <a:xfrm>
            <a:off x="4789252" y="2085838"/>
            <a:ext cx="9186549" cy="524119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800100" lvl="1" indent="-342900">
              <a:buFont typeface="+mj-lt"/>
              <a:buAutoNum type="arabicPeriod"/>
            </a:pPr>
            <a:r>
              <a:rPr lang="ru-RU" sz="2400" dirty="0"/>
              <a:t>Какова идея лица/фирмы или организации? </a:t>
            </a:r>
            <a:endParaRPr lang="de-AT" sz="2400" dirty="0"/>
          </a:p>
          <a:p>
            <a:pPr marL="800100" lvl="1" indent="-342900">
              <a:buFont typeface="+mj-lt"/>
              <a:buAutoNum type="arabicPeriod"/>
            </a:pPr>
            <a:r>
              <a:rPr lang="ru-RU" sz="2400" dirty="0"/>
              <a:t>Кто (лицо, группа лиц) стоит за этой идеей? </a:t>
            </a:r>
            <a:endParaRPr lang="de-AT" sz="2400" dirty="0"/>
          </a:p>
          <a:p>
            <a:pPr marL="800100" lvl="1" indent="-342900">
              <a:buFont typeface="+mj-lt"/>
              <a:buAutoNum type="arabicPeriod"/>
            </a:pPr>
            <a:r>
              <a:rPr lang="ru-RU" sz="2400" dirty="0"/>
              <a:t>В чём заключается польза для клиентов? </a:t>
            </a:r>
            <a:endParaRPr lang="de-AT" sz="2400" dirty="0"/>
          </a:p>
          <a:p>
            <a:pPr marL="800100" lvl="1" indent="-342900">
              <a:buFont typeface="+mj-lt"/>
              <a:buAutoNum type="arabicPeriod"/>
            </a:pPr>
            <a:r>
              <a:rPr lang="ru-RU" sz="2400" dirty="0"/>
              <a:t>Как реализуется бизнес-идея? </a:t>
            </a:r>
            <a:endParaRPr lang="de-AT" sz="2400" dirty="0"/>
          </a:p>
          <a:p>
            <a:pPr marL="800100" lvl="1" indent="-342900">
              <a:buFont typeface="+mj-lt"/>
              <a:buAutoNum type="arabicPeriod"/>
            </a:pPr>
            <a:r>
              <a:rPr lang="ru-RU" sz="2400" dirty="0"/>
              <a:t>Какие события способствовали успеху, какие испытали поражения? </a:t>
            </a:r>
            <a:endParaRPr lang="de-AT" sz="2400" dirty="0"/>
          </a:p>
          <a:p>
            <a:pPr marL="800100" lvl="1" indent="-342900">
              <a:buFont typeface="+mj-lt"/>
              <a:buAutoNum type="arabicPeriod"/>
            </a:pPr>
            <a:r>
              <a:rPr lang="ru-RU" sz="2400" dirty="0"/>
              <a:t>Какие конкурентные преимущества заключаются в идее на данный момент? </a:t>
            </a:r>
            <a:endParaRPr lang="de-AT" sz="2400" dirty="0"/>
          </a:p>
          <a:p>
            <a:pPr marL="800100" lvl="1" indent="-342900">
              <a:buFont typeface="+mj-lt"/>
              <a:buAutoNum type="arabicPeriod"/>
            </a:pPr>
            <a:r>
              <a:rPr lang="ru-RU" sz="2400" dirty="0"/>
              <a:t>Какие советы Вы можете дать молодым людям, касающиеся нахождения и реализации идеи? 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57179336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</Words>
  <Application>Microsoft Macintosh PowerPoint</Application>
  <PresentationFormat>Benutzerdefiniert</PresentationFormat>
  <Paragraphs>51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Calibri</vt:lpstr>
      <vt:lpstr>DejaVu Sans</vt:lpstr>
      <vt:lpstr>Georgia</vt:lpstr>
      <vt:lpstr>Tw Cen MT</vt:lpstr>
      <vt:lpstr>Verdana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 Education</dc:title>
  <dc:subject>Sozial und unternehmerisch denken und handeln lernen</dc:subject>
  <dc:creator>Anne Dörner, Kristina Notz, Wolfgang Stark</dc:creator>
  <cp:lastModifiedBy>Johannes Lindner</cp:lastModifiedBy>
  <cp:revision>294</cp:revision>
  <cp:lastPrinted>2023-11-02T10:42:28Z</cp:lastPrinted>
  <dcterms:created xsi:type="dcterms:W3CDTF">2019-11-18T23:27:09Z</dcterms:created>
  <dcterms:modified xsi:type="dcterms:W3CDTF">2024-05-12T13:44:14Z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2017-01-12T00:00:00Z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2019-11-18T00:00:00Z</vt:filetime>
  </property>
</Properties>
</file>