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516" r:id="rId2"/>
    <p:sldId id="431" r:id="rId3"/>
    <p:sldId id="480" r:id="rId4"/>
    <p:sldId id="474" r:id="rId5"/>
    <p:sldId id="517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590"/>
    <p:restoredTop sz="94687"/>
  </p:normalViewPr>
  <p:slideViewPr>
    <p:cSldViewPr snapToGrid="0" snapToObjects="1">
      <p:cViewPr varScale="1">
        <p:scale>
          <a:sx n="95" d="100"/>
          <a:sy n="95" d="100"/>
        </p:scale>
        <p:origin x="9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1DDB4-37CB-084F-934F-1F2E99637670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2932F-560A-B845-8F6A-A77D7839C9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804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7578A9-9584-144C-8A91-E7523FFE0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F2B7CA4-C261-CD42-8C25-B6EE4DC2F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8CAB54-A993-C440-940F-86CBD9E0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FB9E13-64E3-D048-B368-DB7F36417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EC2142-CA34-824F-9110-EB6697E7C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36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067FE7-EDEF-A34B-939D-4359BFAC8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D154C5B-2677-BD4C-84BF-3F656D792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DF2F91-28A2-1144-86DE-D35ACF6B7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FA475-F0BD-EB43-80C7-1ABDAFAE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659B89-E7C1-7A4F-A0FF-5C3C5023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84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B182282-0A50-8044-9F25-6729EF784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4095A88-E7B8-D245-8F65-C0DCD5F42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C9FEA7-16C5-2D45-80F3-F25DAEE24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0FA740-4D07-B947-8F1E-2D4DFCF9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00BBB9-F7C3-4747-AFA5-778C1A928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827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92150"/>
            <a:ext cx="109728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223501" y="260351"/>
            <a:ext cx="1536700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65564055"/>
      </p:ext>
    </p:extLst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05B6DC-2265-9348-A901-8E9DF93E2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9B6689-5623-BE41-81AE-71D69A1CD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33920-CBF5-284C-BAFC-683CFCF5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45274C-AA91-6A46-A82F-F996A0E8F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4B23FC-0D63-B045-B010-448C7CA7E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91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9F8072-B816-064F-97AB-9F2F21CFA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64E28EB-28C0-CE4F-9DF9-577E14247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2E93B7-43B0-454E-9798-2014084B7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F0062B-C37C-514B-BF47-4EC5E268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0CDCE9-71E8-4D40-B86F-B4360E53F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76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5FC2B-DE00-7443-A678-3781F1D4D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936282-F9B6-AF44-A421-F70DB7EF8E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15389A-3714-3A49-BE0B-34AB3D358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57A7203-260A-884E-98F8-391D67885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12C7BF8-94D2-3547-94F5-BF2A4DEF0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65E10DD-FE0A-8A4D-9A63-D583A4F94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596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6B4A3D-4C8F-EC41-9529-22C550CDA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88C9CC-18F6-524A-B870-240BC32DE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576EDA0-46FC-F246-8196-DBB366BB6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4BA433-674E-A547-B46D-65577C8AD4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BEBE5A-C56A-674F-B349-FDB7483A20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4BFF857-DFD3-314B-BFF7-BD3B5617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F90D94-94C1-3841-A57B-534F2979A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C22CE62-7E64-C44C-9865-2341523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4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BC5409-7B5D-054A-9290-A973BB5E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E03D811-554F-9746-AF33-C1515EC42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255C4D-3529-9A4D-8A71-8BEE2F2D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060F6B8-3FCC-F94A-A18F-77580906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454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91C3EA1-31D4-AE4C-A451-F648EE667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A6F951-BE30-294F-89E1-8DBB8957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03502-5A4B-604C-94EE-B90A33243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547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67BD3-80F8-A04D-B3AD-E6641AAD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C2BA37-129F-F14A-B487-D1EA52882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0A2F7E-E945-3C4B-A91B-471012F21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638CF1-9449-3946-B85A-245AB421B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A83ABE-C4E3-794C-9693-CC7622FCA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1ADB06-AD6F-B442-9FB5-A99631F38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23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B6198-897E-9746-BCD2-B9F97F7FF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8CD5F2D-590D-C742-9A9B-AAC29E384D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00B5363-854B-D64E-A116-EE7480E97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744DCC1-2772-5D47-A6CF-69E530A4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E565A4-03A1-9346-ABA5-6EA374B84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B05650-2F6B-1B44-961A-55604433E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51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81B6A69-DA6C-3C4E-A09A-2BEE93B01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AB90D4-F0C9-3049-8B7C-FAEC6E929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BBF51E-C063-E441-AC4C-DC434C2C2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95627-D6FD-1F46-BA6A-E279FAB2B548}" type="datetimeFigureOut">
              <a:rPr lang="de-DE" smtClean="0"/>
              <a:t>05.06.24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503238-266F-3D4E-9945-88C31B6BB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AB00F5-2FFD-0348-A09F-A51022D5F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00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Imagem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52313" y="2506664"/>
            <a:ext cx="85486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CustomShape 1"/>
          <p:cNvSpPr/>
          <p:nvPr/>
        </p:nvSpPr>
        <p:spPr>
          <a:xfrm>
            <a:off x="0" y="-64870"/>
            <a:ext cx="12191999" cy="104775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>
              <a:defRPr/>
            </a:pPr>
            <a:r>
              <a:rPr lang="de-AT" sz="2800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Tw Cen MT" panose="020B0602020104020603" pitchFamily="34" charset="0"/>
              </a:rPr>
              <a:t>Empathy Challenge B1: </a:t>
            </a:r>
            <a:r>
              <a:rPr lang="ru-RU" sz="2400" dirty="0">
                <a:solidFill>
                  <a:schemeClr val="bg1"/>
                </a:solidFill>
                <a:latin typeface="Tw Cen MT" panose="020B0602020104020603" pitchFamily="34" charset="0"/>
              </a:rPr>
              <a:t>Карта </a:t>
            </a:r>
            <a:r>
              <a:rPr lang="ru-RU" sz="2400" dirty="0" err="1">
                <a:solidFill>
                  <a:schemeClr val="bg1"/>
                </a:solidFill>
                <a:latin typeface="Tw Cen MT" panose="020B0602020104020603" pitchFamily="34" charset="0"/>
              </a:rPr>
              <a:t>эмпатии</a:t>
            </a:r>
            <a:r>
              <a:rPr lang="en-GB" sz="2400" dirty="0">
                <a:solidFill>
                  <a:schemeClr val="bg1"/>
                </a:solidFill>
                <a:latin typeface="Tw Cen MT" panose="020B0602020104020603" pitchFamily="34" charset="0"/>
              </a:rPr>
              <a:t> (Empathy Map)</a:t>
            </a:r>
            <a:endParaRPr lang="de-AT" sz="2400" dirty="0">
              <a:solidFill>
                <a:schemeClr val="bg1"/>
              </a:solidFill>
              <a:latin typeface="Tw Cen MT"/>
              <a:ea typeface="DejaVu Sans"/>
            </a:endParaRPr>
          </a:p>
        </p:txBody>
      </p:sp>
      <p:pic>
        <p:nvPicPr>
          <p:cNvPr id="1536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613" y="3357"/>
            <a:ext cx="2132013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Bild 2">
            <a:extLst>
              <a:ext uri="{FF2B5EF4-FFF2-40B4-BE49-F238E27FC236}">
                <a16:creationId xmlns:a16="http://schemas.microsoft.com/office/drawing/2014/main" id="{36B78B20-9D83-A746-83ED-ED98D9764A3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429" y="5464175"/>
            <a:ext cx="1871315" cy="981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2" descr="fteval">
            <a:extLst>
              <a:ext uri="{FF2B5EF4-FFF2-40B4-BE49-F238E27FC236}">
                <a16:creationId xmlns:a16="http://schemas.microsoft.com/office/drawing/2014/main" id="{1D8723A5-B563-D74C-B550-FE33C4DD9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939" y="5726372"/>
            <a:ext cx="1580527" cy="74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4399DA57-694D-A04E-A2C1-B061D82062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4177" y="5464175"/>
            <a:ext cx="1268594" cy="1267848"/>
          </a:xfrm>
          <a:prstGeom prst="rect">
            <a:avLst/>
          </a:prstGeom>
        </p:spPr>
      </p:pic>
      <p:pic>
        <p:nvPicPr>
          <p:cNvPr id="12" name="Picture 13" descr="Bildschirmfoto 2015-06-10 um 03.39.13.png">
            <a:extLst>
              <a:ext uri="{FF2B5EF4-FFF2-40B4-BE49-F238E27FC236}">
                <a16:creationId xmlns:a16="http://schemas.microsoft.com/office/drawing/2014/main" id="{5A0335C5-9EF3-6E4B-8A9A-886263BF81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6310" y="1847242"/>
            <a:ext cx="2773835" cy="2769279"/>
          </a:xfrm>
          <a:prstGeom prst="rect">
            <a:avLst/>
          </a:prstGeom>
        </p:spPr>
      </p:pic>
      <p:sp>
        <p:nvSpPr>
          <p:cNvPr id="13" name="CaixaDeTexto 15">
            <a:extLst>
              <a:ext uri="{FF2B5EF4-FFF2-40B4-BE49-F238E27FC236}">
                <a16:creationId xmlns:a16="http://schemas.microsoft.com/office/drawing/2014/main" id="{B39CE83C-5505-204B-A77B-E59A579EAF36}"/>
              </a:ext>
            </a:extLst>
          </p:cNvPr>
          <p:cNvSpPr txBox="1"/>
          <p:nvPr/>
        </p:nvSpPr>
        <p:spPr>
          <a:xfrm>
            <a:off x="907974" y="2304153"/>
            <a:ext cx="73449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/>
            <a:r>
              <a:rPr lang="ru-RU" sz="3600" b="1" dirty="0">
                <a:solidFill>
                  <a:srgbClr val="D517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Карта эмпатии</a:t>
            </a:r>
            <a:endParaRPr lang="de-AT" sz="3600" b="1" dirty="0">
              <a:solidFill>
                <a:srgbClr val="D5175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Tx/>
              <a:buChar char="-"/>
            </a:pPr>
            <a:endParaRPr lang="de-AT" sz="3600" b="1" dirty="0">
              <a:solidFill>
                <a:srgbClr val="FFB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Йоханнес Линднер</a:t>
            </a:r>
            <a:endParaRPr lang="de-A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/>
            <a:endParaRPr lang="de-AT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09766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1766462" y="992910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 dirty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Анализ клиентов с помощью карты эмпатии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2352204" y="1740234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Регистрация клиента (модельного), исходя из того, что он/она слышит, видит, говорит, думает и чувствует.</a:t>
            </a:r>
            <a:endParaRPr lang="de-DE" altLang="de-DE" sz="2400" dirty="0"/>
          </a:p>
          <a:p>
            <a:pPr marL="342900" indent="-342900">
              <a:spcBef>
                <a:spcPct val="20000"/>
              </a:spcBef>
              <a:defRPr/>
            </a:pPr>
            <a:r>
              <a:rPr lang="de-DE" altLang="de-DE" sz="2400" dirty="0"/>
              <a:t>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Внимание концентрируется на тех аспектах, которые клиент/клиентка воспринимает </a:t>
            </a:r>
            <a:r>
              <a:rPr lang="de-AT" altLang="de-DE" sz="2400" dirty="0"/>
              <a:t>=</a:t>
            </a:r>
            <a:r>
              <a:rPr lang="ru-RU" altLang="de-DE" sz="2400" dirty="0"/>
              <a:t> перспектива клиента/клиентки.</a:t>
            </a:r>
            <a:endParaRPr lang="de-DE" altLang="de-DE" sz="2400" dirty="0">
              <a:solidFill>
                <a:srgbClr val="FF0000"/>
              </a:solidFill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de-DE" altLang="de-DE" sz="2400" dirty="0"/>
              <a:t> 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Карта эмпатии является инструментом для получения наглядного представления о видении клиента/клиентки</a:t>
            </a:r>
            <a:r>
              <a:rPr lang="de-DE" altLang="de-D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4296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1766462" y="992910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 dirty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Анализ клиентов с помощью карты эмпатии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Inhaltsplatzhalter 2"/>
          <p:cNvSpPr txBox="1">
            <a:spLocks/>
          </p:cNvSpPr>
          <p:nvPr/>
        </p:nvSpPr>
        <p:spPr>
          <a:xfrm>
            <a:off x="2205717" y="1468438"/>
            <a:ext cx="7780565" cy="5029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«Мозговая атака» для сбора всех возможных сегментов Клиента</a:t>
            </a:r>
            <a:endParaRPr lang="de-DE" altLang="de-DE" sz="2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Отбор трех многообещающих «клиентов или клиенток»</a:t>
            </a:r>
            <a:r>
              <a:rPr lang="de-DE" altLang="de-DE" sz="2400" dirty="0"/>
              <a:t> </a:t>
            </a:r>
            <a:r>
              <a:rPr lang="de-DE" altLang="de-DE" sz="2400" dirty="0">
                <a:sym typeface="Wingdings" panose="05000000000000000000" pitchFamily="2" charset="2"/>
              </a:rPr>
              <a:t> </a:t>
            </a:r>
            <a:r>
              <a:rPr lang="ru-RU" altLang="de-DE" sz="2400" dirty="0">
                <a:sym typeface="Wingdings" panose="05000000000000000000" pitchFamily="2" charset="2"/>
              </a:rPr>
              <a:t>принятие решение в пользу одного/одной из них</a:t>
            </a:r>
            <a:endParaRPr lang="de-DE" altLang="de-DE" sz="2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de-DE" altLang="de-DE" sz="2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Упражнение профилирования</a:t>
            </a:r>
            <a:r>
              <a:rPr lang="de-DE" altLang="de-DE" sz="2400" dirty="0"/>
              <a:t>: </a:t>
            </a:r>
            <a:r>
              <a:rPr lang="ru-RU" altLang="de-DE" sz="2400" dirty="0"/>
              <a:t>имя</a:t>
            </a:r>
            <a:r>
              <a:rPr lang="de-DE" altLang="de-DE" sz="2400" dirty="0"/>
              <a:t>, </a:t>
            </a:r>
            <a:r>
              <a:rPr lang="ru-RU" altLang="de-DE" sz="2400" dirty="0"/>
              <a:t>демографические признаки </a:t>
            </a:r>
            <a:r>
              <a:rPr lang="de-DE" altLang="de-DE" sz="2400" dirty="0"/>
              <a:t>(</a:t>
            </a:r>
            <a:r>
              <a:rPr lang="ru-RU" altLang="de-DE" sz="2400" dirty="0"/>
              <a:t>возраст</a:t>
            </a:r>
            <a:r>
              <a:rPr lang="de-DE" altLang="de-DE" sz="2400" dirty="0"/>
              <a:t>, </a:t>
            </a:r>
            <a:r>
              <a:rPr lang="ru-RU" altLang="de-DE" sz="2400" dirty="0"/>
              <a:t>доход</a:t>
            </a:r>
            <a:r>
              <a:rPr lang="de-DE" altLang="de-DE" sz="2400" dirty="0"/>
              <a:t>, </a:t>
            </a:r>
            <a:r>
              <a:rPr lang="ru-RU" altLang="de-DE" sz="2400" dirty="0"/>
              <a:t>семейное положение</a:t>
            </a:r>
            <a:r>
              <a:rPr lang="de-DE" altLang="de-DE" sz="2400" dirty="0"/>
              <a:t>, ...)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Работа с закладками, визуализациями и «мозговыми атаками»</a:t>
            </a:r>
            <a:endParaRPr lang="de-DE" altLang="de-DE" sz="2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de-DE" altLang="de-DE" sz="2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altLang="de-DE" sz="2400" dirty="0"/>
              <a:t>С помощью карты эмпатии вырабатываются профили на флипчарте</a:t>
            </a:r>
            <a:endParaRPr lang="de-DE" altLang="de-DE" sz="2400" dirty="0"/>
          </a:p>
        </p:txBody>
      </p:sp>
    </p:spTree>
    <p:extLst>
      <p:ext uri="{BB962C8B-B14F-4D97-AF65-F5344CB8AC3E}">
        <p14:creationId xmlns:p14="http://schemas.microsoft.com/office/powerpoint/2010/main" val="4036754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1830246" y="872812"/>
            <a:ext cx="8405089" cy="6038273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1357548" y="605790"/>
            <a:ext cx="9171499" cy="625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4</a:t>
            </a:fld>
            <a:endParaRPr lang="de-AT" dirty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617521" y="6378758"/>
            <a:ext cx="3131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>
                <a:latin typeface="Arial"/>
                <a:cs typeface="Arial"/>
              </a:rPr>
              <a:t>Illustration: Helmut Pokornig</a:t>
            </a:r>
          </a:p>
          <a:p>
            <a:r>
              <a:rPr lang="de-DE" sz="800" dirty="0">
                <a:latin typeface="Arial"/>
                <a:cs typeface="Arial"/>
              </a:rPr>
              <a:t>Source: Lindner, J./Fröhlich, G.: Starte dein Projekt, Vienna 2014</a:t>
            </a:r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4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4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4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21180" y="367987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12192000" cy="869641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cs typeface="Times New Roman" panose="02020603050405020304" pitchFamily="18" charset="0"/>
              </a:rPr>
              <a:t>Карта </a:t>
            </a:r>
            <a:r>
              <a:rPr lang="ru-RU" sz="3200" dirty="0" err="1">
                <a:solidFill>
                  <a:schemeClr val="bg1"/>
                </a:solidFill>
                <a:cs typeface="Times New Roman" panose="02020603050405020304" pitchFamily="18" charset="0"/>
              </a:rPr>
              <a:t>эмпатии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>
                <a:solidFill>
                  <a:schemeClr val="bg1"/>
                </a:solidFill>
                <a:cs typeface="Times New Roman" panose="02020603050405020304" pitchFamily="18" charset="0"/>
              </a:rPr>
              <a:t>Целевая группа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: </a:t>
            </a:r>
            <a:r>
              <a:rPr lang="ru-RU" sz="3200" dirty="0">
                <a:solidFill>
                  <a:schemeClr val="bg1"/>
                </a:solidFill>
                <a:cs typeface="Times New Roman" panose="02020603050405020304" pitchFamily="18" charset="0"/>
              </a:rPr>
              <a:t>краткое описание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feld 17"/>
          <p:cNvSpPr txBox="1">
            <a:spLocks noChangeArrowheads="1"/>
          </p:cNvSpPr>
          <p:nvPr/>
        </p:nvSpPr>
        <p:spPr bwMode="auto">
          <a:xfrm>
            <a:off x="3694539" y="1179921"/>
            <a:ext cx="4497516" cy="3231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b="1" dirty="0"/>
              <a:t>Что думает и чувствует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</a:p>
        </p:txBody>
      </p:sp>
      <p:sp>
        <p:nvSpPr>
          <p:cNvPr id="18" name="Textfeld 20"/>
          <p:cNvSpPr txBox="1">
            <a:spLocks noChangeArrowheads="1"/>
          </p:cNvSpPr>
          <p:nvPr/>
        </p:nvSpPr>
        <p:spPr bwMode="auto">
          <a:xfrm>
            <a:off x="4183366" y="4031051"/>
            <a:ext cx="3489409" cy="3231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/>
            <a:r>
              <a:rPr lang="ru-RU" altLang="de-DE" sz="1500" b="1" dirty="0"/>
              <a:t>Что говорит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  <a:endParaRPr lang="de-DE" altLang="de-DE" sz="1500" dirty="0"/>
          </a:p>
        </p:txBody>
      </p:sp>
      <p:sp>
        <p:nvSpPr>
          <p:cNvPr id="20" name="Textfeld 21"/>
          <p:cNvSpPr txBox="1">
            <a:spLocks noChangeArrowheads="1"/>
          </p:cNvSpPr>
          <p:nvPr/>
        </p:nvSpPr>
        <p:spPr bwMode="auto">
          <a:xfrm>
            <a:off x="3084017" y="5877495"/>
            <a:ext cx="20297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dirty="0"/>
              <a:t>Страхи, фрустрация,</a:t>
            </a:r>
          </a:p>
          <a:p>
            <a:pPr algn="ctr" eaLnBrk="1" hangingPunct="1"/>
            <a:r>
              <a:rPr lang="ru-RU" altLang="de-DE" sz="1500" dirty="0"/>
              <a:t>препятствия</a:t>
            </a:r>
            <a:endParaRPr lang="de-DE" altLang="de-DE" sz="1500" dirty="0"/>
          </a:p>
        </p:txBody>
      </p:sp>
      <p:sp>
        <p:nvSpPr>
          <p:cNvPr id="21" name="Textfeld 22"/>
          <p:cNvSpPr txBox="1">
            <a:spLocks noChangeArrowheads="1"/>
          </p:cNvSpPr>
          <p:nvPr/>
        </p:nvSpPr>
        <p:spPr bwMode="auto">
          <a:xfrm>
            <a:off x="6915595" y="5853544"/>
            <a:ext cx="223170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dirty="0"/>
              <a:t>Желания</a:t>
            </a:r>
            <a:r>
              <a:rPr lang="de-DE" altLang="de-DE" sz="1500" dirty="0"/>
              <a:t>/</a:t>
            </a:r>
            <a:r>
              <a:rPr lang="ru-RU" altLang="de-DE" sz="1500" dirty="0"/>
              <a:t>потребности,</a:t>
            </a:r>
            <a:endParaRPr lang="de-DE" altLang="de-DE" sz="1500" dirty="0"/>
          </a:p>
          <a:p>
            <a:pPr algn="ctr" eaLnBrk="1" hangingPunct="1"/>
            <a:r>
              <a:rPr lang="ru-RU" altLang="de-DE" sz="1500" dirty="0"/>
              <a:t>критерии успеха</a:t>
            </a:r>
            <a:endParaRPr lang="de-DE" altLang="de-DE" sz="15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98CE5E2-6DC6-2B41-9488-A974A605211C}"/>
              </a:ext>
            </a:extLst>
          </p:cNvPr>
          <p:cNvSpPr/>
          <p:nvPr/>
        </p:nvSpPr>
        <p:spPr>
          <a:xfrm>
            <a:off x="7362591" y="2864224"/>
            <a:ext cx="1159706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7DBF3F81-E837-1E41-9CAF-62461910CD83}"/>
              </a:ext>
            </a:extLst>
          </p:cNvPr>
          <p:cNvSpPr/>
          <p:nvPr/>
        </p:nvSpPr>
        <p:spPr>
          <a:xfrm>
            <a:off x="3573358" y="2919033"/>
            <a:ext cx="1159706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8"/>
          <p:cNvSpPr txBox="1">
            <a:spLocks noChangeArrowheads="1"/>
          </p:cNvSpPr>
          <p:nvPr/>
        </p:nvSpPr>
        <p:spPr bwMode="auto">
          <a:xfrm>
            <a:off x="7740075" y="2551263"/>
            <a:ext cx="3411749" cy="3231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ru-RU" altLang="de-DE" sz="1500" b="1" dirty="0"/>
              <a:t>Что видит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  <a:endParaRPr lang="de-DE" altLang="de-DE" sz="1500" dirty="0"/>
          </a:p>
        </p:txBody>
      </p:sp>
      <p:sp>
        <p:nvSpPr>
          <p:cNvPr id="19" name="Textfeld 20"/>
          <p:cNvSpPr txBox="1">
            <a:spLocks noChangeArrowheads="1"/>
          </p:cNvSpPr>
          <p:nvPr/>
        </p:nvSpPr>
        <p:spPr bwMode="auto">
          <a:xfrm>
            <a:off x="716838" y="2527778"/>
            <a:ext cx="3436373" cy="3231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b="1" dirty="0"/>
              <a:t>Что говорит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  <a:endParaRPr lang="de-DE" altLang="de-DE" sz="1500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E551046E-1088-604E-8139-3F9AD8EB4305}"/>
              </a:ext>
            </a:extLst>
          </p:cNvPr>
          <p:cNvSpPr/>
          <p:nvPr/>
        </p:nvSpPr>
        <p:spPr>
          <a:xfrm>
            <a:off x="5077975" y="1630657"/>
            <a:ext cx="1837619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4962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1830246" y="872812"/>
            <a:ext cx="8405089" cy="6038273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1357548" y="605790"/>
            <a:ext cx="9171499" cy="625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5</a:t>
            </a:fld>
            <a:endParaRPr lang="de-AT" dirty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617521" y="6378758"/>
            <a:ext cx="31311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>
                <a:latin typeface="Arial"/>
                <a:cs typeface="Arial"/>
              </a:rPr>
              <a:t>Illustration: Helmut Pokornig</a:t>
            </a:r>
          </a:p>
          <a:p>
            <a:r>
              <a:rPr lang="de-DE" sz="800" dirty="0">
                <a:latin typeface="Arial"/>
                <a:cs typeface="Arial"/>
              </a:rPr>
              <a:t>Source: Lindner, J./Fröhlich, G.: Starte dein Projekt, Vienna 2014</a:t>
            </a:r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8D2AEA7C-4C0D-104B-8636-62724E8BFD8F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5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D331F038-BD09-1046-98E4-FF5B21DE1A30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5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9191626" y="260351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algn="r">
              <a:defRPr/>
            </a:pPr>
            <a:fld id="{52E7428F-752D-F84A-B6EA-F1AED3B1CC42}" type="slidenum">
              <a:rPr lang="de-AT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5</a:t>
            </a:fld>
            <a:endParaRPr lang="de-AT" sz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21180" y="367987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12192000" cy="869641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cs typeface="Times New Roman" panose="02020603050405020304" pitchFamily="18" charset="0"/>
              </a:rPr>
              <a:t>Карта </a:t>
            </a:r>
            <a:r>
              <a:rPr lang="ru-RU" sz="3200" dirty="0" err="1">
                <a:solidFill>
                  <a:schemeClr val="bg1"/>
                </a:solidFill>
                <a:cs typeface="Times New Roman" panose="02020603050405020304" pitchFamily="18" charset="0"/>
              </a:rPr>
              <a:t>эмпатии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>
                <a:solidFill>
                  <a:schemeClr val="bg1"/>
                </a:solidFill>
                <a:cs typeface="Times New Roman" panose="02020603050405020304" pitchFamily="18" charset="0"/>
              </a:rPr>
              <a:t>Целевая группа</a:t>
            </a:r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: </a:t>
            </a:r>
            <a:r>
              <a:rPr lang="ru-RU" sz="3200" dirty="0">
                <a:solidFill>
                  <a:schemeClr val="bg1"/>
                </a:solidFill>
                <a:cs typeface="Times New Roman" panose="02020603050405020304" pitchFamily="18" charset="0"/>
              </a:rPr>
              <a:t>краткое описание</a:t>
            </a:r>
            <a:endParaRPr lang="de-AT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feld 17"/>
          <p:cNvSpPr txBox="1">
            <a:spLocks noChangeArrowheads="1"/>
          </p:cNvSpPr>
          <p:nvPr/>
        </p:nvSpPr>
        <p:spPr bwMode="auto">
          <a:xfrm>
            <a:off x="3848030" y="1201486"/>
            <a:ext cx="4497516" cy="78483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b="1" dirty="0"/>
              <a:t>Что думает и чувствует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</a:p>
          <a:p>
            <a:pPr algn="ctr" eaLnBrk="1" hangingPunct="1"/>
            <a:r>
              <a:rPr lang="ru-RU" altLang="de-DE" sz="1500" dirty="0"/>
              <a:t>Что ему/ей важно</a:t>
            </a:r>
            <a:r>
              <a:rPr lang="de-AT" altLang="de-DE" sz="1500" dirty="0"/>
              <a:t>? </a:t>
            </a:r>
          </a:p>
          <a:p>
            <a:pPr algn="ctr" eaLnBrk="1" hangingPunct="1"/>
            <a:r>
              <a:rPr lang="ru-RU" altLang="de-DE" sz="1500" dirty="0"/>
              <a:t>Основной вид деятельности</a:t>
            </a:r>
            <a:r>
              <a:rPr lang="de-AT" altLang="de-DE" sz="1500" dirty="0"/>
              <a:t>, </a:t>
            </a:r>
            <a:r>
              <a:rPr lang="ru-RU" altLang="de-DE" sz="1500" dirty="0"/>
              <a:t>запросы</a:t>
            </a:r>
            <a:r>
              <a:rPr lang="de-AT" altLang="de-DE" sz="1500" dirty="0"/>
              <a:t>, </a:t>
            </a:r>
            <a:r>
              <a:rPr lang="ru-RU" altLang="de-DE" sz="1500" dirty="0"/>
              <a:t>сомнения</a:t>
            </a:r>
            <a:endParaRPr lang="de-DE" altLang="de-DE" sz="1500" dirty="0"/>
          </a:p>
        </p:txBody>
      </p:sp>
      <p:sp>
        <p:nvSpPr>
          <p:cNvPr id="18" name="Textfeld 20"/>
          <p:cNvSpPr txBox="1">
            <a:spLocks noChangeArrowheads="1"/>
          </p:cNvSpPr>
          <p:nvPr/>
        </p:nvSpPr>
        <p:spPr bwMode="auto">
          <a:xfrm>
            <a:off x="4153211" y="4139606"/>
            <a:ext cx="3489409" cy="1015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/>
            <a:r>
              <a:rPr lang="ru-RU" altLang="de-DE" sz="1500" b="1" dirty="0"/>
              <a:t>Что говорит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  <a:r>
              <a:rPr lang="ru-RU" altLang="de-DE" sz="1500" dirty="0"/>
              <a:t>Что он/она рассказывает другим</a:t>
            </a:r>
            <a:r>
              <a:rPr lang="de-AT" altLang="de-DE" sz="1500" dirty="0"/>
              <a:t>? </a:t>
            </a:r>
            <a:r>
              <a:rPr lang="ru-RU" altLang="de-DE" sz="1500" dirty="0"/>
              <a:t>Установки и воззрения, поведение по отношению к другим</a:t>
            </a:r>
            <a:endParaRPr lang="de-DE" altLang="de-DE" sz="1500" dirty="0"/>
          </a:p>
        </p:txBody>
      </p:sp>
      <p:sp>
        <p:nvSpPr>
          <p:cNvPr id="20" name="Textfeld 21"/>
          <p:cNvSpPr txBox="1">
            <a:spLocks noChangeArrowheads="1"/>
          </p:cNvSpPr>
          <p:nvPr/>
        </p:nvSpPr>
        <p:spPr bwMode="auto">
          <a:xfrm>
            <a:off x="3084017" y="5877495"/>
            <a:ext cx="202972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dirty="0"/>
              <a:t>Страхи, фрустрация,</a:t>
            </a:r>
          </a:p>
          <a:p>
            <a:pPr algn="ctr" eaLnBrk="1" hangingPunct="1"/>
            <a:r>
              <a:rPr lang="ru-RU" altLang="de-DE" sz="1500" dirty="0"/>
              <a:t>препятствия</a:t>
            </a:r>
            <a:endParaRPr lang="de-DE" altLang="de-DE" sz="1500" dirty="0"/>
          </a:p>
        </p:txBody>
      </p:sp>
      <p:sp>
        <p:nvSpPr>
          <p:cNvPr id="21" name="Textfeld 22"/>
          <p:cNvSpPr txBox="1">
            <a:spLocks noChangeArrowheads="1"/>
          </p:cNvSpPr>
          <p:nvPr/>
        </p:nvSpPr>
        <p:spPr bwMode="auto">
          <a:xfrm>
            <a:off x="6915595" y="5853544"/>
            <a:ext cx="223170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dirty="0"/>
              <a:t>Желания</a:t>
            </a:r>
            <a:r>
              <a:rPr lang="de-DE" altLang="de-DE" sz="1500" dirty="0"/>
              <a:t>/</a:t>
            </a:r>
            <a:r>
              <a:rPr lang="ru-RU" altLang="de-DE" sz="1500" dirty="0"/>
              <a:t>потребности,</a:t>
            </a:r>
            <a:endParaRPr lang="de-DE" altLang="de-DE" sz="1500" dirty="0"/>
          </a:p>
          <a:p>
            <a:pPr algn="ctr" eaLnBrk="1" hangingPunct="1"/>
            <a:r>
              <a:rPr lang="ru-RU" altLang="de-DE" sz="1500" dirty="0"/>
              <a:t>критерии успеха</a:t>
            </a:r>
            <a:endParaRPr lang="de-DE" altLang="de-DE" sz="1500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898CE5E2-6DC6-2B41-9488-A974A605211C}"/>
              </a:ext>
            </a:extLst>
          </p:cNvPr>
          <p:cNvSpPr/>
          <p:nvPr/>
        </p:nvSpPr>
        <p:spPr>
          <a:xfrm>
            <a:off x="7362591" y="2864224"/>
            <a:ext cx="1159706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7DBF3F81-E837-1E41-9CAF-62461910CD83}"/>
              </a:ext>
            </a:extLst>
          </p:cNvPr>
          <p:cNvSpPr/>
          <p:nvPr/>
        </p:nvSpPr>
        <p:spPr>
          <a:xfrm>
            <a:off x="3573358" y="2919033"/>
            <a:ext cx="1159706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8"/>
          <p:cNvSpPr txBox="1">
            <a:spLocks noChangeArrowheads="1"/>
          </p:cNvSpPr>
          <p:nvPr/>
        </p:nvSpPr>
        <p:spPr bwMode="auto">
          <a:xfrm>
            <a:off x="7835235" y="2605565"/>
            <a:ext cx="3411749" cy="1015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ru-RU" altLang="de-DE" sz="1500" b="1" dirty="0"/>
              <a:t>Что видит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  <a:r>
              <a:rPr lang="ru-RU" altLang="de-DE" sz="1500" dirty="0"/>
              <a:t>Как выглядит окружение</a:t>
            </a:r>
            <a:r>
              <a:rPr lang="de-AT" altLang="de-DE" sz="1500" dirty="0"/>
              <a:t>? </a:t>
            </a:r>
            <a:r>
              <a:rPr lang="ru-RU" altLang="de-DE" sz="1500" dirty="0"/>
              <a:t>Какие друзья у него/неё</a:t>
            </a:r>
            <a:r>
              <a:rPr lang="de-AT" altLang="de-DE" sz="1500" dirty="0"/>
              <a:t>? </a:t>
            </a:r>
          </a:p>
          <a:p>
            <a:pPr eaLnBrk="1" hangingPunct="1"/>
            <a:r>
              <a:rPr lang="ru-RU" altLang="de-DE" sz="1500" dirty="0"/>
              <a:t>Что предлагает рынок уже сегодня</a:t>
            </a:r>
            <a:r>
              <a:rPr lang="de-AT" altLang="de-DE" sz="1500" dirty="0"/>
              <a:t>?</a:t>
            </a:r>
            <a:endParaRPr lang="de-DE" altLang="de-DE" sz="1500" dirty="0"/>
          </a:p>
        </p:txBody>
      </p:sp>
      <p:sp>
        <p:nvSpPr>
          <p:cNvPr id="19" name="Textfeld 20"/>
          <p:cNvSpPr txBox="1">
            <a:spLocks noChangeArrowheads="1"/>
          </p:cNvSpPr>
          <p:nvPr/>
        </p:nvSpPr>
        <p:spPr bwMode="auto">
          <a:xfrm>
            <a:off x="761824" y="2660374"/>
            <a:ext cx="3436373" cy="10156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ru-RU" altLang="de-DE" sz="1500" b="1" dirty="0"/>
              <a:t>Что говорит клиент/клиентка</a:t>
            </a:r>
            <a:r>
              <a:rPr lang="de-AT" altLang="de-DE" sz="1500" b="1" dirty="0"/>
              <a:t>?</a:t>
            </a:r>
            <a:r>
              <a:rPr lang="de-AT" altLang="de-DE" sz="1500" dirty="0"/>
              <a:t> </a:t>
            </a:r>
            <a:r>
              <a:rPr lang="ru-RU" altLang="de-DE" sz="1500" dirty="0"/>
              <a:t>Что он/она рассказывает другим</a:t>
            </a:r>
            <a:r>
              <a:rPr lang="de-AT" altLang="de-DE" sz="1500" dirty="0"/>
              <a:t>? </a:t>
            </a:r>
            <a:r>
              <a:rPr lang="ru-RU" altLang="de-DE" sz="1500" dirty="0"/>
              <a:t>Установки и воззрения, поведение по отношению к другим</a:t>
            </a:r>
            <a:endParaRPr lang="de-DE" altLang="de-DE" sz="1500" dirty="0"/>
          </a:p>
        </p:txBody>
      </p:sp>
    </p:spTree>
    <p:extLst>
      <p:ext uri="{BB962C8B-B14F-4D97-AF65-F5344CB8AC3E}">
        <p14:creationId xmlns:p14="http://schemas.microsoft.com/office/powerpoint/2010/main" val="1220641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Microsoft Macintosh PowerPoint</Application>
  <PresentationFormat>Breitbild</PresentationFormat>
  <Paragraphs>55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6" baseType="lpstr">
      <vt:lpstr>ヒラギノ角ゴ Pro W3</vt:lpstr>
      <vt:lpstr>Arial</vt:lpstr>
      <vt:lpstr>Calibri</vt:lpstr>
      <vt:lpstr>Calibri Light</vt:lpstr>
      <vt:lpstr>DejaVu Sans</vt:lpstr>
      <vt:lpstr>Helvetica Neue</vt:lpstr>
      <vt:lpstr>Tahoma</vt:lpstr>
      <vt:lpstr>Times New Roman</vt:lpstr>
      <vt:lpstr>Tw Cen MT</vt:lpstr>
      <vt:lpstr>Wingdings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Lindner</dc:creator>
  <cp:lastModifiedBy>Johannes Lindner</cp:lastModifiedBy>
  <cp:revision>50</cp:revision>
  <dcterms:created xsi:type="dcterms:W3CDTF">2022-09-13T07:34:04Z</dcterms:created>
  <dcterms:modified xsi:type="dcterms:W3CDTF">2024-06-05T20:11:30Z</dcterms:modified>
</cp:coreProperties>
</file>