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474" r:id="rId2"/>
    <p:sldId id="257" r:id="rId3"/>
    <p:sldId id="258" r:id="rId4"/>
    <p:sldId id="259" r:id="rId5"/>
    <p:sldId id="260" r:id="rId6"/>
    <p:sldId id="261" r:id="rId7"/>
    <p:sldId id="265" r:id="rId8"/>
    <p:sldId id="266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1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4"/>
    <p:restoredTop sz="94687"/>
  </p:normalViewPr>
  <p:slideViewPr>
    <p:cSldViewPr snapToGrid="0" snapToObjects="1">
      <p:cViewPr varScale="1">
        <p:scale>
          <a:sx n="96" d="100"/>
          <a:sy n="96" d="100"/>
        </p:scale>
        <p:origin x="7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1DDB4-37CB-084F-934F-1F2E99637670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Редактирование формата основного текста
Второй уровень
Третий уровень
Четвертый уровень
Пятый уровень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2932F-560A-B845-8F6A-A77D7839C9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804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7578A9-9584-144C-8A91-E7523FFE0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F2B7CA4-C261-CD42-8C25-B6EE4DC2FB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8CAB54-A993-C440-940F-86CBD9E0C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FB9E13-64E3-D048-B368-DB7F36417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EC2142-CA34-824F-9110-EB6697E7C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364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067FE7-EDEF-A34B-939D-4359BFAC8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D154C5B-2677-BD4C-84BF-3F656D792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DF2F91-28A2-1144-86DE-D35ACF6B7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6FA475-F0BD-EB43-80C7-1ABDAFAEE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2659B89-E7C1-7A4F-A0FF-5C3C5023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584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B182282-0A50-8044-9F25-6729EF7842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4095A88-E7B8-D245-8F65-C0DCD5F42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4C9FEA7-16C5-2D45-80F3-F25DAEE24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0FA740-4D07-B947-8F1E-2D4DFCF94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00BBB9-F7C3-4747-AFA5-778C1A928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4827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92150"/>
            <a:ext cx="10972800" cy="725488"/>
          </a:xfrm>
          <a:prstGeom prst="rect">
            <a:avLst/>
          </a:prstGeom>
        </p:spPr>
        <p:txBody>
          <a:bodyPr/>
          <a:lstStyle/>
          <a:p>
            <a:r>
              <a:rPr lang="de-AT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223501" y="260351"/>
            <a:ext cx="1536700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19154574"/>
      </p:ext>
    </p:extLst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05B6DC-2265-9348-A901-8E9DF93E2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9B6689-5623-BE41-81AE-71D69A1CD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33920-CBF5-284C-BAFC-683CFCF5D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45274C-AA91-6A46-A82F-F996A0E8F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4B23FC-0D63-B045-B010-448C7CA7E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2919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9F8072-B816-064F-97AB-9F2F21CFA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64E28EB-28C0-CE4F-9DF9-577E14247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32E93B7-43B0-454E-9798-2014084B7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F0062B-C37C-514B-BF47-4EC5E2688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60CDCE9-71E8-4D40-B86F-B4360E53F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476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35FC2B-DE00-7443-A678-3781F1D4D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936282-F9B6-AF44-A421-F70DB7EF8E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15389A-3714-3A49-BE0B-34AB3D3588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57A7203-260A-884E-98F8-391D67885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12C7BF8-94D2-3547-94F5-BF2A4DEF0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65E10DD-FE0A-8A4D-9A63-D583A4F94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4596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6B4A3D-4C8F-EC41-9529-22C550CDA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988C9CC-18F6-524A-B870-240BC32DE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576EDA0-46FC-F246-8196-DBB366BB6D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4BA433-674E-A547-B46D-65577C8AD4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CBEBE5A-C56A-674F-B349-FDB7483A20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4BFF857-DFD3-314B-BFF7-BD3B5617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F90D94-94C1-3841-A57B-534F2979A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C22CE62-7E64-C44C-9865-23415232A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04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BC5409-7B5D-054A-9290-A973BB5E7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E03D811-554F-9746-AF33-C1515EC42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255C4D-3529-9A4D-8A71-8BEE2F2D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060F6B8-3FCC-F94A-A18F-775809065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4540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91C3EA1-31D4-AE4C-A451-F648EE667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A6F951-BE30-294F-89E1-8DBB8957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03502-5A4B-604C-94EE-B90A33243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547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367BD3-80F8-A04D-B3AD-E6641AAD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C2BA37-129F-F14A-B487-D1EA52882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0A2F7E-E945-3C4B-A91B-471012F21C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638CF1-9449-3946-B85A-245AB421B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A83ABE-C4E3-794C-9693-CC7622FCA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1ADB06-AD6F-B442-9FB5-A99631F38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1236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B6198-897E-9746-BCD2-B9F97F7FF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8CD5F2D-590D-C742-9A9B-AAC29E384D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00B5363-854B-D64E-A116-EE7480E973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744DCC1-2772-5D47-A6CF-69E530A40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2E565A4-03A1-9346-ABA5-6EA374B84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BB05650-2F6B-1B44-961A-55604433E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6510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81B6A69-DA6C-3C4E-A09A-2BEE93B01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Редактирование формата основного заголовка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AB90D4-F0C9-3049-8B7C-FAEC6E929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e-DE"/>
              <a:t>Редактирование формата основного текста
Второй уровень
Третий уровень
Четвертый уровень
Пятый уровень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BBF51E-C063-E441-AC4C-DC434C2C2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95627-D6FD-1F46-BA6A-E279FAB2B548}" type="datetimeFigureOut">
              <a:rPr lang="de-DE" smtClean="0"/>
              <a:t>28.07.24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503238-266F-3D4E-9945-88C31B6BB8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FAB00F5-2FFD-0348-A09F-A51022D5F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004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11" Type="http://schemas.openxmlformats.org/officeDocument/2006/relationships/image" Target="../media/image8.jpg"/><Relationship Id="rId5" Type="http://schemas.openxmlformats.org/officeDocument/2006/relationships/image" Target="../media/image4.png"/><Relationship Id="rId10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oleObject" Target="???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png"/><Relationship Id="rId4" Type="http://schemas.openxmlformats.org/officeDocument/2006/relationships/oleObject" Target="???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0.png"/><Relationship Id="rId4" Type="http://schemas.openxmlformats.org/officeDocument/2006/relationships/oleObject" Target="???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3"/>
          <a:stretch/>
        </p:blipFill>
        <p:spPr>
          <a:xfrm rot="10800000">
            <a:off x="37552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1219200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 algn="ctr"/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  Эксперимент с сэндвичами</a:t>
            </a:r>
          </a:p>
        </p:txBody>
      </p:sp>
      <p:pic>
        <p:nvPicPr>
          <p:cNvPr id="74" name="Picture 1"/>
          <p:cNvPicPr/>
          <p:nvPr/>
        </p:nvPicPr>
        <p:blipFill>
          <a:blip r:embed="rId4"/>
          <a:stretch/>
        </p:blipFill>
        <p:spPr>
          <a:xfrm>
            <a:off x="0" y="5904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7" name="CustomShape 3"/>
          <p:cNvSpPr/>
          <p:nvPr/>
        </p:nvSpPr>
        <p:spPr>
          <a:xfrm>
            <a:off x="926631" y="1552265"/>
            <a:ext cx="5873068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de-AT" sz="3000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Эксперимент с сэндвичами</a:t>
            </a: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Я могу создать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прототип 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продукта и рассчитать его стоимость.</a:t>
            </a:r>
            <a:endParaRPr lang="de-AT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Основное </a:t>
            </a:r>
            <a:r>
              <a:rPr lang="de-AT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предпринимательское </a:t>
            </a:r>
            <a:r>
              <a:rPr lang="de-AT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образование </a:t>
            </a:r>
            <a:endParaRPr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Bild 2">
            <a:extLst>
              <a:ext uri="{FF2B5EF4-FFF2-40B4-BE49-F238E27FC236}">
                <a16:creationId xmlns:a16="http://schemas.microsoft.com/office/drawing/2014/main" id="{3CEE98F3-8BD4-584F-9781-44D0CBB7A8ED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08563" y="5795721"/>
            <a:ext cx="1588552" cy="744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CDCBFEE9-C4C6-3649-8FD9-5BAC88929E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64" y="5909574"/>
            <a:ext cx="1545004" cy="516492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50FF9312-71C1-BE48-A6F3-1228EF90BC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750" y="5826272"/>
            <a:ext cx="1021189" cy="599794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4EEC5F6A-B0E2-4043-8E01-A61818DC3D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611" y="5641187"/>
            <a:ext cx="922147" cy="921605"/>
          </a:xfrm>
          <a:prstGeom prst="rect">
            <a:avLst/>
          </a:prstGeom>
        </p:spPr>
      </p:pic>
      <p:graphicFrame>
        <p:nvGraphicFramePr>
          <p:cNvPr id="13" name="Object 3">
            <a:extLst>
              <a:ext uri="{FF2B5EF4-FFF2-40B4-BE49-F238E27FC236}">
                <a16:creationId xmlns:a16="http://schemas.microsoft.com/office/drawing/2014/main" id="{791A92D7-52EA-4C4C-B96C-356F773011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283676"/>
              </p:ext>
            </p:extLst>
          </p:nvPr>
        </p:nvGraphicFramePr>
        <p:xfrm>
          <a:off x="7392336" y="2290508"/>
          <a:ext cx="2416227" cy="2223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Document" r:id="rId9" imgW="1435100" imgH="1320800" progId="Word.Document.12">
                  <p:link updateAutomatic="1"/>
                </p:oleObj>
              </mc:Choice>
              <mc:Fallback>
                <p:oleObj name="Document" r:id="rId9" imgW="1435100" imgH="1320800" progId="Word.Document.12">
                  <p:link updateAutomatic="1"/>
                  <p:pic>
                    <p:nvPicPr>
                      <p:cNvPr id="2765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2336" y="2290508"/>
                        <a:ext cx="2416227" cy="22237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Grafik 3">
            <a:extLst>
              <a:ext uri="{FF2B5EF4-FFF2-40B4-BE49-F238E27FC236}">
                <a16:creationId xmlns:a16="http://schemas.microsoft.com/office/drawing/2014/main" id="{49504C53-214F-6442-A581-90D447F002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63165" y="5920170"/>
            <a:ext cx="873310" cy="41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61242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2"/>
          <p:cNvSpPr/>
          <p:nvPr/>
        </p:nvSpPr>
        <p:spPr>
          <a:xfrm>
            <a:off x="9191640" y="260280"/>
            <a:ext cx="115128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065DDE0A-DCCD-4E8A-99EB-4CBEC6BC218B}" type="slidenum">
              <a:rPr lang="de-AT" sz="1200">
                <a:solidFill>
                  <a:srgbClr val="8B8B8B"/>
                </a:solidFill>
                <a:latin typeface="Calibri"/>
                <a:ea typeface="DejaVu Sans"/>
              </a:rPr>
              <a:t>2</a:t>
            </a:fld>
            <a:endParaRPr/>
          </a:p>
        </p:txBody>
      </p:sp>
      <p:pic>
        <p:nvPicPr>
          <p:cNvPr id="85" name="Imagem 7"/>
          <p:cNvPicPr/>
          <p:nvPr/>
        </p:nvPicPr>
        <p:blipFill>
          <a:blip r:embed="rId2"/>
          <a:stretch/>
        </p:blipFill>
        <p:spPr>
          <a:xfrm rot="10800000">
            <a:off x="29004360" y="2031480"/>
            <a:ext cx="8548560" cy="474480"/>
          </a:xfrm>
          <a:prstGeom prst="rect">
            <a:avLst/>
          </a:prstGeom>
          <a:ln>
            <a:noFill/>
          </a:ln>
        </p:spPr>
      </p:pic>
      <p:sp>
        <p:nvSpPr>
          <p:cNvPr id="86" name="CustomShape 3"/>
          <p:cNvSpPr/>
          <p:nvPr/>
        </p:nvSpPr>
        <p:spPr>
          <a:xfrm>
            <a:off x="0" y="-13680"/>
            <a:ext cx="12192000" cy="104832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  <a:ea typeface="DejaVu Sans"/>
              </a:rPr>
              <a:t>Шаг 1: Идеальный сэндвич</a:t>
            </a:r>
            <a:endParaRPr dirty="0"/>
          </a:p>
        </p:txBody>
      </p:sp>
      <p:pic>
        <p:nvPicPr>
          <p:cNvPr id="89" name="Picture 6"/>
          <p:cNvPicPr/>
          <p:nvPr/>
        </p:nvPicPr>
        <p:blipFill>
          <a:blip r:embed="rId3"/>
          <a:stretch/>
        </p:blipFill>
        <p:spPr>
          <a:xfrm>
            <a:off x="5170476" y="1246284"/>
            <a:ext cx="3575959" cy="4014829"/>
          </a:xfrm>
          <a:prstGeom prst="rect">
            <a:avLst/>
          </a:prstGeom>
          <a:ln w="9360">
            <a:noFill/>
          </a:ln>
        </p:spPr>
      </p:pic>
      <p:pic>
        <p:nvPicPr>
          <p:cNvPr id="90" name="Picture 7"/>
          <p:cNvPicPr/>
          <p:nvPr/>
        </p:nvPicPr>
        <p:blipFill>
          <a:blip r:embed="rId4"/>
          <a:stretch/>
        </p:blipFill>
        <p:spPr>
          <a:xfrm>
            <a:off x="334741" y="1263600"/>
            <a:ext cx="4621571" cy="5277960"/>
          </a:xfrm>
          <a:prstGeom prst="rect">
            <a:avLst/>
          </a:prstGeom>
          <a:ln w="9360">
            <a:noFill/>
          </a:ln>
        </p:spPr>
      </p:pic>
      <p:sp>
        <p:nvSpPr>
          <p:cNvPr id="87" name="CustomShape 4"/>
          <p:cNvSpPr/>
          <p:nvPr/>
        </p:nvSpPr>
        <p:spPr>
          <a:xfrm>
            <a:off x="405102" y="6233220"/>
            <a:ext cx="165852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dirty="0">
                <a:solidFill>
                  <a:srgbClr val="000000"/>
                </a:solidFill>
                <a:latin typeface="Calibri"/>
                <a:ea typeface="DejaVu Sans"/>
              </a:rPr>
              <a:t>Фото: Йоханнес Линднер </a:t>
            </a:r>
            <a:endParaRPr dirty="0"/>
          </a:p>
        </p:txBody>
      </p:sp>
      <p:sp>
        <p:nvSpPr>
          <p:cNvPr id="88" name="CustomShape 5"/>
          <p:cNvSpPr/>
          <p:nvPr/>
        </p:nvSpPr>
        <p:spPr>
          <a:xfrm>
            <a:off x="5170476" y="5472757"/>
            <a:ext cx="4914428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Как должен выглядеть идеальный сэндвич?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Что вам понадобится для этого?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Составьте список всех ингредиентов.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74734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2"/>
          <p:cNvSpPr/>
          <p:nvPr/>
        </p:nvSpPr>
        <p:spPr>
          <a:xfrm>
            <a:off x="9191640" y="260280"/>
            <a:ext cx="115128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DDB863FA-B4B8-4475-89C4-06C1EEA4256B}" type="slidenum">
              <a:rPr lang="de-AT" sz="1200">
                <a:solidFill>
                  <a:srgbClr val="8B8B8B"/>
                </a:solidFill>
                <a:latin typeface="Calibri"/>
                <a:ea typeface="DejaVu Sans"/>
              </a:rPr>
              <a:t>3</a:t>
            </a:fld>
            <a:endParaRPr/>
          </a:p>
        </p:txBody>
      </p:sp>
      <p:pic>
        <p:nvPicPr>
          <p:cNvPr id="93" name="Imagem 7"/>
          <p:cNvPicPr/>
          <p:nvPr/>
        </p:nvPicPr>
        <p:blipFill>
          <a:blip r:embed="rId2"/>
          <a:stretch/>
        </p:blipFill>
        <p:spPr>
          <a:xfrm rot="10800000">
            <a:off x="29004360" y="2031480"/>
            <a:ext cx="8548560" cy="474480"/>
          </a:xfrm>
          <a:prstGeom prst="rect">
            <a:avLst/>
          </a:prstGeom>
          <a:ln>
            <a:noFill/>
          </a:ln>
        </p:spPr>
      </p:pic>
      <p:sp>
        <p:nvSpPr>
          <p:cNvPr id="94" name="CustomShape 3"/>
          <p:cNvSpPr/>
          <p:nvPr/>
        </p:nvSpPr>
        <p:spPr>
          <a:xfrm>
            <a:off x="0" y="-13680"/>
            <a:ext cx="12192000" cy="104832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  <a:ea typeface="DejaVu Sans"/>
              </a:rPr>
              <a:t>Шаг 2: Покупка ингредиентов</a:t>
            </a:r>
            <a:endParaRPr dirty="0"/>
          </a:p>
        </p:txBody>
      </p:sp>
      <p:sp>
        <p:nvSpPr>
          <p:cNvPr id="95" name="CustomShape 4"/>
          <p:cNvSpPr/>
          <p:nvPr/>
        </p:nvSpPr>
        <p:spPr>
          <a:xfrm>
            <a:off x="8389920" y="6269400"/>
            <a:ext cx="165852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>
                <a:solidFill>
                  <a:srgbClr val="000000"/>
                </a:solidFill>
                <a:latin typeface="Calibri"/>
                <a:ea typeface="DejaVu Sans"/>
              </a:rPr>
              <a:t>Фото: Йоханнес Линднер </a:t>
            </a:r>
            <a:endParaRPr/>
          </a:p>
        </p:txBody>
      </p:sp>
      <p:pic>
        <p:nvPicPr>
          <p:cNvPr id="96" name="Picture 8"/>
          <p:cNvPicPr/>
          <p:nvPr/>
        </p:nvPicPr>
        <p:blipFill>
          <a:blip r:embed="rId3"/>
          <a:stretch/>
        </p:blipFill>
        <p:spPr>
          <a:xfrm>
            <a:off x="3407305" y="1214632"/>
            <a:ext cx="5180103" cy="3960016"/>
          </a:xfrm>
          <a:prstGeom prst="rect">
            <a:avLst/>
          </a:prstGeom>
          <a:ln>
            <a:noFill/>
          </a:ln>
        </p:spPr>
      </p:pic>
      <p:sp>
        <p:nvSpPr>
          <p:cNvPr id="97" name="CustomShape 5"/>
          <p:cNvSpPr/>
          <p:nvPr/>
        </p:nvSpPr>
        <p:spPr>
          <a:xfrm>
            <a:off x="2659440" y="5354640"/>
            <a:ext cx="7811280" cy="1186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Где можно купить ингредиенты по выгодной цене?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Сколько денег вам понадобится?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Купите ингредиенты или принесите их из дома.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Сохраняйте счета-фактуры!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64372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1766640" y="992880"/>
            <a:ext cx="8704080" cy="574848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9" name="CustomShape 2"/>
          <p:cNvSpPr/>
          <p:nvPr/>
        </p:nvSpPr>
        <p:spPr>
          <a:xfrm>
            <a:off x="9191640" y="260280"/>
            <a:ext cx="115128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38257838-3304-4264-B205-1147B480F316}" type="slidenum">
              <a:rPr lang="de-AT" sz="1200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/>
          </a:p>
        </p:txBody>
      </p:sp>
      <p:pic>
        <p:nvPicPr>
          <p:cNvPr id="100" name="Imagem 7"/>
          <p:cNvPicPr/>
          <p:nvPr/>
        </p:nvPicPr>
        <p:blipFill>
          <a:blip r:embed="rId2"/>
          <a:stretch/>
        </p:blipFill>
        <p:spPr>
          <a:xfrm rot="10800000">
            <a:off x="29004360" y="2031480"/>
            <a:ext cx="8548560" cy="474480"/>
          </a:xfrm>
          <a:prstGeom prst="rect">
            <a:avLst/>
          </a:prstGeom>
          <a:ln>
            <a:noFill/>
          </a:ln>
        </p:spPr>
      </p:pic>
      <p:sp>
        <p:nvSpPr>
          <p:cNvPr id="101" name="CustomShape 3"/>
          <p:cNvSpPr/>
          <p:nvPr/>
        </p:nvSpPr>
        <p:spPr>
          <a:xfrm>
            <a:off x="0" y="0"/>
            <a:ext cx="12192000" cy="104832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  <a:ea typeface="DejaVu Sans"/>
              </a:rPr>
              <a:t>Шаг 3: Создание прототипов </a:t>
            </a:r>
            <a:endParaRPr dirty="0"/>
          </a:p>
        </p:txBody>
      </p:sp>
      <p:sp>
        <p:nvSpPr>
          <p:cNvPr id="102" name="CustomShape 4"/>
          <p:cNvSpPr/>
          <p:nvPr/>
        </p:nvSpPr>
        <p:spPr>
          <a:xfrm>
            <a:off x="8389920" y="6269400"/>
            <a:ext cx="165852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>
                <a:solidFill>
                  <a:srgbClr val="000000"/>
                </a:solidFill>
                <a:latin typeface="Calibri"/>
                <a:ea typeface="DejaVu Sans"/>
              </a:rPr>
              <a:t>Фото: Йоханнес Линднер </a:t>
            </a:r>
            <a:endParaRPr/>
          </a:p>
        </p:txBody>
      </p:sp>
      <p:pic>
        <p:nvPicPr>
          <p:cNvPr id="103" name="Picture 9"/>
          <p:cNvPicPr/>
          <p:nvPr/>
        </p:nvPicPr>
        <p:blipFill>
          <a:blip r:embed="rId3"/>
          <a:stretch/>
        </p:blipFill>
        <p:spPr>
          <a:xfrm>
            <a:off x="5368800" y="1506960"/>
            <a:ext cx="4859640" cy="3168000"/>
          </a:xfrm>
          <a:prstGeom prst="rect">
            <a:avLst/>
          </a:prstGeom>
          <a:ln>
            <a:noFill/>
          </a:ln>
        </p:spPr>
      </p:pic>
      <p:pic>
        <p:nvPicPr>
          <p:cNvPr id="104" name="Picture 10"/>
          <p:cNvPicPr/>
          <p:nvPr/>
        </p:nvPicPr>
        <p:blipFill>
          <a:blip r:embed="rId4"/>
          <a:stretch/>
        </p:blipFill>
        <p:spPr>
          <a:xfrm>
            <a:off x="1629198" y="1499760"/>
            <a:ext cx="3337560" cy="3175200"/>
          </a:xfrm>
          <a:prstGeom prst="rect">
            <a:avLst/>
          </a:prstGeom>
          <a:ln>
            <a:noFill/>
          </a:ln>
        </p:spPr>
      </p:pic>
      <p:sp>
        <p:nvSpPr>
          <p:cNvPr id="105" name="CustomShape 5"/>
          <p:cNvSpPr/>
          <p:nvPr/>
        </p:nvSpPr>
        <p:spPr>
          <a:xfrm>
            <a:off x="2531640" y="5093202"/>
            <a:ext cx="781128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Теперь у вас есть все ингредиенты.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Создайте свой идеальный сэндвич.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Дайте своему сэндвичу название продукта.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20199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1766640" y="992880"/>
            <a:ext cx="8704080" cy="574848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7" name="CustomShape 2"/>
          <p:cNvSpPr/>
          <p:nvPr/>
        </p:nvSpPr>
        <p:spPr>
          <a:xfrm>
            <a:off x="9191640" y="260280"/>
            <a:ext cx="115128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C2356496-C589-47DB-B83B-66C104F95C4B}" type="slidenum">
              <a:rPr lang="de-AT" sz="1200">
                <a:solidFill>
                  <a:srgbClr val="8B8B8B"/>
                </a:solidFill>
                <a:latin typeface="Calibri"/>
                <a:ea typeface="DejaVu Sans"/>
              </a:rPr>
              <a:t>5</a:t>
            </a:fld>
            <a:endParaRPr/>
          </a:p>
        </p:txBody>
      </p:sp>
      <p:pic>
        <p:nvPicPr>
          <p:cNvPr id="108" name="Imagem 7"/>
          <p:cNvPicPr/>
          <p:nvPr/>
        </p:nvPicPr>
        <p:blipFill>
          <a:blip r:embed="rId2"/>
          <a:stretch/>
        </p:blipFill>
        <p:spPr>
          <a:xfrm rot="10800000">
            <a:off x="29004360" y="2031480"/>
            <a:ext cx="8548560" cy="474480"/>
          </a:xfrm>
          <a:prstGeom prst="rect">
            <a:avLst/>
          </a:prstGeom>
          <a:ln>
            <a:noFill/>
          </a:ln>
        </p:spPr>
      </p:pic>
      <p:sp>
        <p:nvSpPr>
          <p:cNvPr id="109" name="CustomShape 3"/>
          <p:cNvSpPr/>
          <p:nvPr/>
        </p:nvSpPr>
        <p:spPr>
          <a:xfrm>
            <a:off x="0" y="-13680"/>
            <a:ext cx="12192000" cy="104832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  <a:ea typeface="DejaVu Sans"/>
              </a:rPr>
              <a:t>Шаг 4: Рассчитайте стоимость сэндвича</a:t>
            </a:r>
            <a:endParaRPr dirty="0"/>
          </a:p>
        </p:txBody>
      </p:sp>
      <p:sp>
        <p:nvSpPr>
          <p:cNvPr id="110" name="CustomShape 4"/>
          <p:cNvSpPr/>
          <p:nvPr/>
        </p:nvSpPr>
        <p:spPr>
          <a:xfrm>
            <a:off x="8389920" y="6269400"/>
            <a:ext cx="165852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>
                <a:solidFill>
                  <a:srgbClr val="000000"/>
                </a:solidFill>
                <a:latin typeface="Calibri"/>
                <a:ea typeface="DejaVu Sans"/>
              </a:rPr>
              <a:t>Фото: Йоханнес Линднер </a:t>
            </a:r>
            <a:endParaRPr/>
          </a:p>
        </p:txBody>
      </p:sp>
      <p:pic>
        <p:nvPicPr>
          <p:cNvPr id="111" name="Picture 8"/>
          <p:cNvPicPr/>
          <p:nvPr/>
        </p:nvPicPr>
        <p:blipFill>
          <a:blip r:embed="rId3"/>
          <a:stretch/>
        </p:blipFill>
        <p:spPr>
          <a:xfrm>
            <a:off x="3700920" y="1378440"/>
            <a:ext cx="4790160" cy="3481200"/>
          </a:xfrm>
          <a:prstGeom prst="rect">
            <a:avLst/>
          </a:prstGeom>
          <a:ln>
            <a:noFill/>
          </a:ln>
        </p:spPr>
      </p:pic>
      <p:sp>
        <p:nvSpPr>
          <p:cNvPr id="112" name="CustomShape 5"/>
          <p:cNvSpPr/>
          <p:nvPr/>
        </p:nvSpPr>
        <p:spPr>
          <a:xfrm>
            <a:off x="2418642" y="5309820"/>
            <a:ext cx="834624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Вы знаете ингредиенты для своего сэндвича. Сколько стоят эти ингредиенты?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Какие затраты легко или трудно отнести на счет сэндвича?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Сколько стоит сэндвич?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77674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1766640" y="992880"/>
            <a:ext cx="8704080" cy="574848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4" name="CustomShape 2"/>
          <p:cNvSpPr/>
          <p:nvPr/>
        </p:nvSpPr>
        <p:spPr>
          <a:xfrm>
            <a:off x="9191640" y="260280"/>
            <a:ext cx="115128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D1D199FB-8751-43FC-B31E-69933F1BB207}" type="slidenum">
              <a:rPr lang="de-AT" sz="1200">
                <a:solidFill>
                  <a:srgbClr val="8B8B8B"/>
                </a:solidFill>
                <a:latin typeface="Calibri"/>
                <a:ea typeface="DejaVu Sans"/>
              </a:rPr>
              <a:t>6</a:t>
            </a:fld>
            <a:endParaRPr/>
          </a:p>
        </p:txBody>
      </p:sp>
      <p:pic>
        <p:nvPicPr>
          <p:cNvPr id="115" name="Imagem 7"/>
          <p:cNvPicPr/>
          <p:nvPr/>
        </p:nvPicPr>
        <p:blipFill>
          <a:blip r:embed="rId2"/>
          <a:stretch/>
        </p:blipFill>
        <p:spPr>
          <a:xfrm rot="10800000">
            <a:off x="29004360" y="2031480"/>
            <a:ext cx="8548560" cy="474480"/>
          </a:xfrm>
          <a:prstGeom prst="rect">
            <a:avLst/>
          </a:prstGeom>
          <a:ln>
            <a:noFill/>
          </a:ln>
        </p:spPr>
      </p:pic>
      <p:sp>
        <p:nvSpPr>
          <p:cNvPr id="116" name="CustomShape 3"/>
          <p:cNvSpPr/>
          <p:nvPr/>
        </p:nvSpPr>
        <p:spPr>
          <a:xfrm>
            <a:off x="0" y="-13680"/>
            <a:ext cx="12192000" cy="104832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  <a:ea typeface="DejaVu Sans"/>
              </a:rPr>
              <a:t>Шаг 5: Укажите рыночную цену на сэндвич</a:t>
            </a:r>
            <a:endParaRPr dirty="0"/>
          </a:p>
        </p:txBody>
      </p:sp>
      <p:sp>
        <p:nvSpPr>
          <p:cNvPr id="117" name="CustomShape 4"/>
          <p:cNvSpPr/>
          <p:nvPr/>
        </p:nvSpPr>
        <p:spPr>
          <a:xfrm>
            <a:off x="6658680" y="6269400"/>
            <a:ext cx="350100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>
                <a:solidFill>
                  <a:srgbClr val="000000"/>
                </a:solidFill>
                <a:latin typeface="Calibri"/>
                <a:ea typeface="DejaVu Sans"/>
              </a:rPr>
              <a:t>Фото: Йоханнес Линднер, иллюстрация: Хельмут Покорниг </a:t>
            </a:r>
            <a:endParaRPr/>
          </a:p>
        </p:txBody>
      </p:sp>
      <p:pic>
        <p:nvPicPr>
          <p:cNvPr id="118" name="Picture 8"/>
          <p:cNvPicPr/>
          <p:nvPr/>
        </p:nvPicPr>
        <p:blipFill>
          <a:blip r:embed="rId3"/>
          <a:stretch/>
        </p:blipFill>
        <p:spPr>
          <a:xfrm>
            <a:off x="2212680" y="1443240"/>
            <a:ext cx="2277360" cy="3315240"/>
          </a:xfrm>
          <a:prstGeom prst="rect">
            <a:avLst/>
          </a:prstGeom>
          <a:ln>
            <a:noFill/>
          </a:ln>
        </p:spPr>
      </p:pic>
      <p:pic>
        <p:nvPicPr>
          <p:cNvPr id="119" name="Picture 10"/>
          <p:cNvPicPr/>
          <p:nvPr/>
        </p:nvPicPr>
        <p:blipFill>
          <a:blip r:embed="rId4"/>
          <a:stretch/>
        </p:blipFill>
        <p:spPr>
          <a:xfrm>
            <a:off x="4563840" y="1443240"/>
            <a:ext cx="2359800" cy="3312360"/>
          </a:xfrm>
          <a:prstGeom prst="rect">
            <a:avLst/>
          </a:prstGeom>
          <a:ln>
            <a:noFill/>
          </a:ln>
        </p:spPr>
      </p:pic>
      <p:pic>
        <p:nvPicPr>
          <p:cNvPr id="120" name="Picture 11"/>
          <p:cNvPicPr/>
          <p:nvPr/>
        </p:nvPicPr>
        <p:blipFill>
          <a:blip r:embed="rId5"/>
          <a:stretch/>
        </p:blipFill>
        <p:spPr>
          <a:xfrm>
            <a:off x="7032720" y="1443240"/>
            <a:ext cx="3057120" cy="3309840"/>
          </a:xfrm>
          <a:prstGeom prst="rect">
            <a:avLst/>
          </a:prstGeom>
          <a:ln>
            <a:noFill/>
          </a:ln>
        </p:spPr>
      </p:pic>
      <p:sp>
        <p:nvSpPr>
          <p:cNvPr id="121" name="CustomShape 5"/>
          <p:cNvSpPr/>
          <p:nvPr/>
        </p:nvSpPr>
        <p:spPr>
          <a:xfrm>
            <a:off x="2274600" y="5149440"/>
            <a:ext cx="682236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Изучите рыночные цены!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Сколько вы можете взять за сэндвич?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22" name="Picture 14"/>
          <p:cNvPicPr/>
          <p:nvPr/>
        </p:nvPicPr>
        <p:blipFill>
          <a:blip r:embed="rId6"/>
          <a:stretch/>
        </p:blipFill>
        <p:spPr>
          <a:xfrm>
            <a:off x="8106918" y="4926960"/>
            <a:ext cx="1365480" cy="134172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52294234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1766462" y="992910"/>
            <a:ext cx="8705272" cy="5749641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t>7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Шаг 6: Рассчитайте заработок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169001" y="6269243"/>
            <a:ext cx="19769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sz="1200" dirty="0">
                <a:latin typeface="Calibri" charset="0"/>
                <a:ea typeface="Calibri" charset="0"/>
                <a:cs typeface="Calibri" charset="0"/>
              </a:rPr>
              <a:t>Иллюстрация: Хельмут Покорниг</a:t>
            </a:r>
            <a:endParaRPr lang="de-DE" sz="1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6000" y="4756835"/>
            <a:ext cx="82203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 Рассчитайте разницу между рыночной ценой + себестоимостью одного сэндвича.</a:t>
            </a:r>
          </a:p>
          <a:p>
            <a:pPr marL="28575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 Подумайте, сколько вы хотите зарабатывать в месяц. </a:t>
            </a:r>
          </a:p>
          <a:p>
            <a:pPr marL="28575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 Сколько </a:t>
            </a:r>
            <a:r>
              <a:rPr lang="de-DE" dirty="0" err="1">
                <a:latin typeface="Calibri" charset="0"/>
                <a:ea typeface="Calibri" charset="0"/>
                <a:cs typeface="Calibri" charset="0"/>
              </a:rPr>
              <a:t>сэндвичей </a:t>
            </a:r>
            <a:r>
              <a:rPr lang="de-DE" dirty="0">
                <a:latin typeface="Calibri" charset="0"/>
                <a:ea typeface="Calibri" charset="0"/>
                <a:cs typeface="Calibri" charset="0"/>
              </a:rPr>
              <a:t>вам придется продать для этого?</a:t>
            </a:r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>
            <p:extLst/>
          </p:nvPr>
        </p:nvGraphicFramePr>
        <p:xfrm>
          <a:off x="4445001" y="1373297"/>
          <a:ext cx="3302001" cy="3039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4" imgW="1435100" imgH="1320800" progId="Word.Document.12">
                  <p:link updateAutomatic="1"/>
                </p:oleObj>
              </mc:Choice>
              <mc:Fallback>
                <p:oleObj name="Document" r:id="rId4" imgW="1435100" imgH="1320800" progId="Word.Document.12">
                  <p:link updateAutomatic="1"/>
                  <p:pic>
                    <p:nvPicPr>
                      <p:cNvPr id="2765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1" y="1373297"/>
                        <a:ext cx="3302001" cy="30390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3488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1766462" y="992910"/>
            <a:ext cx="8705272" cy="5749641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t>8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Шаг 7: Проанализируйте расчеты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169001" y="6269243"/>
            <a:ext cx="19769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sz="1200" dirty="0">
                <a:latin typeface="Calibri" charset="0"/>
                <a:ea typeface="Calibri" charset="0"/>
                <a:cs typeface="Calibri" charset="0"/>
              </a:rPr>
              <a:t>Иллюстрация: Хельмут Покорниг</a:t>
            </a:r>
            <a:endParaRPr lang="de-DE" sz="1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6000" y="4756836"/>
            <a:ext cx="8220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 Все ли затраты были учтены при расчете стоимости единицы продукции?</a:t>
            </a:r>
          </a:p>
          <a:p>
            <a:pPr marL="28575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 Сможете ли вы продать все произведенные вами </a:t>
            </a:r>
            <a:r>
              <a:rPr lang="de-DE" dirty="0" err="1">
                <a:latin typeface="Calibri" charset="0"/>
                <a:ea typeface="Calibri" charset="0"/>
                <a:cs typeface="Calibri" charset="0"/>
              </a:rPr>
              <a:t>сэндвичи</a:t>
            </a:r>
            <a:r>
              <a:rPr lang="de-DE" dirty="0">
                <a:latin typeface="Calibri" charset="0"/>
                <a:ea typeface="Calibri" charset="0"/>
                <a:cs typeface="Calibri" charset="0"/>
              </a:rPr>
              <a:t>? </a:t>
            </a:r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>
            <p:extLst/>
          </p:nvPr>
        </p:nvGraphicFramePr>
        <p:xfrm>
          <a:off x="4393047" y="1487055"/>
          <a:ext cx="3405909" cy="295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cument" r:id="rId4" imgW="1524000" imgH="1320800" progId="Word.Document.12">
                  <p:link updateAutomatic="1"/>
                </p:oleObj>
              </mc:Choice>
              <mc:Fallback>
                <p:oleObj name="Document" r:id="rId4" imgW="1524000" imgH="1320800" progId="Word.Document.12">
                  <p:link updateAutomatic="1"/>
                  <p:pic>
                    <p:nvPicPr>
                      <p:cNvPr id="296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3047" y="1487055"/>
                        <a:ext cx="3405909" cy="295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3919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Macintosh PowerPoint</Application>
  <PresentationFormat>Breitbild</PresentationFormat>
  <Paragraphs>45</Paragraphs>
  <Slides>8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Links</vt:lpstr>
      </vt:variant>
      <vt:variant>
        <vt:i4>3</vt:i4>
      </vt:variant>
      <vt:variant>
        <vt:lpstr>Folientitel</vt:lpstr>
      </vt:variant>
      <vt:variant>
        <vt:i4>8</vt:i4>
      </vt:variant>
    </vt:vector>
  </HeadingPairs>
  <TitlesOfParts>
    <vt:vector size="19" baseType="lpstr">
      <vt:lpstr>Arial</vt:lpstr>
      <vt:lpstr>Calibri</vt:lpstr>
      <vt:lpstr>Calibri Light</vt:lpstr>
      <vt:lpstr>DejaVu Sans</vt:lpstr>
      <vt:lpstr>Helvetica Neue</vt:lpstr>
      <vt:lpstr>Times New Roman</vt:lpstr>
      <vt:lpstr>Tw Cen MT</vt:lpstr>
      <vt:lpstr>Office</vt:lpstr>
      <vt:lpstr>???</vt:lpstr>
      <vt:lpstr>???</vt:lpstr>
      <vt:lpstr>???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Lindner</dc:creator>
  <cp:keywords>, docId:B1400D6C4832CF101B9CCCFA6F394179</cp:keywords>
  <cp:lastModifiedBy>Johannes Lindner</cp:lastModifiedBy>
  <cp:revision>60</cp:revision>
  <cp:lastPrinted>2024-07-28T19:19:07Z</cp:lastPrinted>
  <dcterms:created xsi:type="dcterms:W3CDTF">2022-09-13T07:34:04Z</dcterms:created>
  <dcterms:modified xsi:type="dcterms:W3CDTF">2024-07-28T20:25:01Z</dcterms:modified>
</cp:coreProperties>
</file>