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77" r:id="rId2"/>
    <p:sldId id="475" r:id="rId3"/>
    <p:sldId id="258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4"/>
    <p:restoredTop sz="94687"/>
  </p:normalViewPr>
  <p:slideViewPr>
    <p:cSldViewPr snapToGrid="0" snapToObjects="1">
      <p:cViewPr varScale="1">
        <p:scale>
          <a:sx n="96" d="100"/>
          <a:sy n="96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1DDB4-37CB-084F-934F-1F2E99637670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Редактирование формата основного текста
Второй уровень
Третий уровень
Четвертый уровень
Пятый уровень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2932F-560A-B845-8F6A-A77D7839C94A}" type="slidenum">
              <a:rPr lang="de-DE" smtClean="0"/>
              <a:t>Нет.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2804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578A9-9584-144C-8A91-E7523FFE0B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2B7CA4-C261-CD42-8C25-B6EE4DC2F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8CAB54-A993-C440-940F-86CBD9E0C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FB9E13-64E3-D048-B368-DB7F3641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EC2142-CA34-824F-9110-EB6697E7C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364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067FE7-EDEF-A34B-939D-4359BFAC8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D154C5B-2677-BD4C-84BF-3F656D7928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DF2F91-28A2-1144-86DE-D35ACF6B7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6FA475-F0BD-EB43-80C7-1ABDAFAE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659B89-E7C1-7A4F-A0FF-5C3C5023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84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B182282-0A50-8044-9F25-6729EF784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4095A88-E7B8-D245-8F65-C0DCD5F42D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C9FEA7-16C5-2D45-80F3-F25DAEE24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0FA740-4D07-B947-8F1E-2D4DFCF94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00BBB9-F7C3-4747-AFA5-778C1A92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482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5B6DC-2265-9348-A901-8E9DF93E2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9B6689-5623-BE41-81AE-71D69A1CD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D33920-CBF5-284C-BAFC-683CFCF5D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45274C-AA91-6A46-A82F-F996A0E8F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4B23FC-0D63-B045-B010-448C7CA7E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91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9F8072-B816-064F-97AB-9F2F21CFA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4E28EB-28C0-CE4F-9DF9-577E14247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2E93B7-43B0-454E-9798-2014084B7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F0062B-C37C-514B-BF47-4EC5E2688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0CDCE9-71E8-4D40-B86F-B4360E53F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7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35FC2B-DE00-7443-A678-3781F1D4D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936282-F9B6-AF44-A421-F70DB7EF8E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615389A-3714-3A49-BE0B-34AB3D358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7A7203-260A-884E-98F8-391D67885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12C7BF8-94D2-3547-94F5-BF2A4DEF0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5E10DD-FE0A-8A4D-9A63-D583A4F94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596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6B4A3D-4C8F-EC41-9529-22C550CDA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88C9CC-18F6-524A-B870-240BC32DE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576EDA0-46FC-F246-8196-DBB366BB6D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4BA433-674E-A547-B46D-65577C8AD4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CBEBE5A-C56A-674F-B349-FDB7483A2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4BFF857-DFD3-314B-BFF7-BD3B5617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F90D94-94C1-3841-A57B-534F2979A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C22CE62-7E64-C44C-9865-23415232A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04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BC5409-7B5D-054A-9290-A973BB5E7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E03D811-554F-9746-AF33-C1515EC42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A255C4D-3529-9A4D-8A71-8BEE2F2D9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60F6B8-3FCC-F94A-A18F-775809065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454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1C3EA1-31D4-AE4C-A451-F648EE667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AA6F951-BE30-294F-89E1-8DBB8957C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603502-5A4B-604C-94EE-B90A33243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54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367BD3-80F8-A04D-B3AD-E6641AAD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C2BA37-129F-F14A-B487-D1EA52882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0A2F7E-E945-3C4B-A91B-471012F21C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4638CF1-9449-3946-B85A-245AB421B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A83ABE-C4E3-794C-9693-CC7622FCA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1ADB06-AD6F-B442-9FB5-A99631F3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23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4B6198-897E-9746-BCD2-B9F97F7FF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8CD5F2D-590D-C742-9A9B-AAC29E384D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00B5363-854B-D64E-A116-EE7480E97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744DCC1-2772-5D47-A6CF-69E530A40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E565A4-03A1-9346-ABA5-6EA374B8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B05650-2F6B-1B44-961A-55604433E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C15A1-456C-9644-B8ED-F4888E6C12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51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1B6A69-DA6C-3C4E-A09A-2BEE93B01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Редактирование формата основного заголовка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AB90D4-F0C9-3049-8B7C-FAEC6E929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Редактирование формата основного текста
Второй уровень
Третий уровень
Четвертый уровень
Пятый уровень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BBF51E-C063-E441-AC4C-DC434C2C2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95627-D6FD-1F46-BA6A-E279FAB2B548}" type="datetimeFigureOut">
              <a:rPr lang="de-DE" smtClean="0"/>
              <a:t>28.07.24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503238-266F-3D4E-9945-88C31B6B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AB00F5-2FFD-0348-A09F-A51022D5F4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C15A1-456C-9644-B8ED-F4888E6C1208}" type="slidenum">
              <a:rPr lang="de-DE" smtClean="0"/>
              <a:t>Нет.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00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14="http://schemas.microsoft.com/office/drawing/2010/main"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1219200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                       Челлендж "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Реальный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Марект" 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/ B1: Основной бизнес-план</a:t>
            </a: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75288" y="30838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7" name="CustomShape 3"/>
          <p:cNvSpPr/>
          <p:nvPr/>
        </p:nvSpPr>
        <p:spPr>
          <a:xfrm>
            <a:off x="634295" y="1705011"/>
            <a:ext cx="6733913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Челлендж реального рынка B1</a:t>
            </a: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Я могу разработать бизнес-план, который можно реализовать на рынке.     </a:t>
            </a:r>
            <a:r>
              <a:rPr lang="de-DE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Основное </a:t>
            </a:r>
            <a:r>
              <a:rPr lang="de-AT" dirty="0" err="1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предпринимательское </a:t>
            </a:r>
            <a:r>
              <a:rPr lang="de-AT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образование </a:t>
            </a:r>
            <a:endParaRPr dirty="0">
              <a:solidFill>
                <a:srgbClr val="FBB9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6528048" y="4294838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Ключевые вопросы для </a:t>
            </a:r>
            <a:b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b="1" dirty="0">
                <a:solidFill>
                  <a:srgbClr val="FBB900"/>
                </a:solidFill>
                <a:latin typeface="Calibri" charset="0"/>
                <a:ea typeface="Calibri" charset="0"/>
                <a:cs typeface="Calibri" charset="0"/>
              </a:rPr>
              <a:t>Основной бизнес-план</a:t>
            </a:r>
          </a:p>
        </p:txBody>
      </p:sp>
      <p:pic>
        <p:nvPicPr>
          <p:cNvPr id="16" name="Bild 2">
            <a:extLst>
              <a:ext uri="{FF2B5EF4-FFF2-40B4-BE49-F238E27FC236}">
                <a16:creationId xmlns:a16="http://schemas.microsoft.com/office/drawing/2014/main" id="{C927EA4E-8E5D-B040-975F-329268FF1975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08563" y="5795721"/>
            <a:ext cx="1588552" cy="744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F158AA93-E8DA-D948-9C9D-C01C21FE0D2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64" y="5909574"/>
            <a:ext cx="1545004" cy="516492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68458F67-B25B-544F-93BC-B089D37DEE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50" y="5826272"/>
            <a:ext cx="1021189" cy="599794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E7627618-0F72-C541-BE04-B1E81BC0BA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165" y="5618314"/>
            <a:ext cx="922147" cy="92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827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1A5BA26-7E25-473B-A938-921E4DC1C742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10</a:t>
            </a:fld>
            <a:endParaRPr/>
          </a:p>
        </p:txBody>
      </p:sp>
      <p:pic>
        <p:nvPicPr>
          <p:cNvPr id="126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6. от идеи до воплощения</a:t>
            </a:r>
            <a:endParaRPr dirty="0"/>
          </a:p>
        </p:txBody>
      </p:sp>
      <p:sp>
        <p:nvSpPr>
          <p:cNvPr id="128" name="CustomShape 4"/>
          <p:cNvSpPr/>
          <p:nvPr/>
        </p:nvSpPr>
        <p:spPr>
          <a:xfrm>
            <a:off x="2272748" y="233352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Можете ли вы пошагово объяснить, как вы собираетесь реализовать свою идею?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Представьте хронологический план.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3110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765A145-E93F-4DCB-8E51-A0FE6EB8B2AE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11</a:t>
            </a:fld>
            <a:endParaRPr/>
          </a:p>
        </p:txBody>
      </p:sp>
      <p:pic>
        <p:nvPicPr>
          <p:cNvPr id="131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6. видение и девиз</a:t>
            </a:r>
            <a:endParaRPr dirty="0"/>
          </a:p>
        </p:txBody>
      </p:sp>
      <p:sp>
        <p:nvSpPr>
          <p:cNvPr id="133" name="CustomShape 4"/>
          <p:cNvSpPr/>
          <p:nvPr/>
        </p:nvSpPr>
        <p:spPr>
          <a:xfrm>
            <a:off x="1981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Видение - это простое и честное описание долгосрочного мышления </a:t>
            </a:r>
            <a:b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компании.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Слоган - это короткая фраза, которая должна ассоциироваться с компанией.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00625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EC17A01-D3C9-421A-A2D7-F22C32AF5F54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12</a:t>
            </a:fld>
            <a:endParaRPr/>
          </a:p>
        </p:txBody>
      </p:sp>
      <p:pic>
        <p:nvPicPr>
          <p:cNvPr id="136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37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6. сформулировать цели</a:t>
            </a:r>
            <a:endParaRPr dirty="0"/>
          </a:p>
        </p:txBody>
      </p:sp>
      <p:sp>
        <p:nvSpPr>
          <p:cNvPr id="141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2" name="CustomShape 8"/>
          <p:cNvSpPr/>
          <p:nvPr/>
        </p:nvSpPr>
        <p:spPr>
          <a:xfrm>
            <a:off x="2133480" y="4389480"/>
            <a:ext cx="4113360" cy="760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dirty="0">
                <a:solidFill>
                  <a:srgbClr val="000000"/>
                </a:solidFill>
                <a:ea typeface="DejaVu Sans"/>
              </a:rPr>
              <a:t>3 краткосрочные цели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dirty="0">
                <a:solidFill>
                  <a:srgbClr val="000000"/>
                </a:solidFill>
                <a:ea typeface="DejaVu Sans"/>
              </a:rPr>
              <a:t>.........................</a:t>
            </a:r>
            <a:endParaRPr sz="2400"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dirty="0">
                <a:solidFill>
                  <a:srgbClr val="000000"/>
                </a:solidFill>
                <a:ea typeface="DejaVu Sans"/>
              </a:rPr>
              <a:t>.........................</a:t>
            </a:r>
            <a:endParaRPr sz="2400"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dirty="0">
                <a:solidFill>
                  <a:srgbClr val="000000"/>
                </a:solidFill>
                <a:ea typeface="DejaVu Sans"/>
              </a:rPr>
              <a:t>.........................</a:t>
            </a:r>
            <a:endParaRPr sz="2400" dirty="0"/>
          </a:p>
        </p:txBody>
      </p:sp>
      <p:sp>
        <p:nvSpPr>
          <p:cNvPr id="143" name="CustomShape 9"/>
          <p:cNvSpPr/>
          <p:nvPr/>
        </p:nvSpPr>
        <p:spPr>
          <a:xfrm>
            <a:off x="6019680" y="4465800"/>
            <a:ext cx="3884760" cy="15224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dirty="0">
                <a:solidFill>
                  <a:srgbClr val="000000"/>
                </a:solidFill>
                <a:ea typeface="DejaVu Sans"/>
              </a:rPr>
              <a:t>3 среднесрочные цели</a:t>
            </a:r>
            <a:endParaRPr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dirty="0">
                <a:solidFill>
                  <a:srgbClr val="000000"/>
                </a:solidFill>
                <a:ea typeface="DejaVu Sans"/>
              </a:rPr>
              <a:t>.............................</a:t>
            </a:r>
            <a:endParaRPr sz="2400"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dirty="0">
                <a:solidFill>
                  <a:srgbClr val="000000"/>
                </a:solidFill>
                <a:ea typeface="DejaVu Sans"/>
              </a:rPr>
              <a:t>.............................</a:t>
            </a:r>
            <a:endParaRPr sz="2400" dirty="0"/>
          </a:p>
          <a:p>
            <a:pPr>
              <a:lnSpc>
                <a:spcPct val="100000"/>
              </a:lnSpc>
              <a:buFont typeface="StarSymbol"/>
              <a:buChar char="l"/>
            </a:pPr>
            <a:r>
              <a:rPr lang="de-AT" sz="2400" b="1" dirty="0">
                <a:solidFill>
                  <a:srgbClr val="000000"/>
                </a:solidFill>
                <a:ea typeface="DejaVu Sans"/>
              </a:rPr>
              <a:t>.............................</a:t>
            </a:r>
            <a:endParaRPr sz="2400" dirty="0"/>
          </a:p>
        </p:txBody>
      </p:sp>
      <p:sp>
        <p:nvSpPr>
          <p:cNvPr id="144" name="CustomShape 10"/>
          <p:cNvSpPr/>
          <p:nvPr/>
        </p:nvSpPr>
        <p:spPr>
          <a:xfrm>
            <a:off x="4101960" y="1410840"/>
            <a:ext cx="3017520" cy="363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AT" b="1" dirty="0">
                <a:solidFill>
                  <a:srgbClr val="000000"/>
                </a:solidFill>
                <a:ea typeface="DejaVu Sans"/>
              </a:rPr>
              <a:t>Цели, связанные с деятельностью компании</a:t>
            </a:r>
            <a:endParaRPr dirty="0"/>
          </a:p>
        </p:txBody>
      </p:sp>
      <p:sp>
        <p:nvSpPr>
          <p:cNvPr id="145" name="CustomShape 11"/>
          <p:cNvSpPr/>
          <p:nvPr/>
        </p:nvSpPr>
        <p:spPr>
          <a:xfrm>
            <a:off x="4067760" y="3960000"/>
            <a:ext cx="3071160" cy="363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de-AT" b="1" dirty="0">
                <a:solidFill>
                  <a:srgbClr val="000000"/>
                </a:solidFill>
                <a:ea typeface="DejaVu Sans"/>
              </a:rPr>
              <a:t>Личные цели и цели образования</a:t>
            </a:r>
            <a:endParaRPr dirty="0"/>
          </a:p>
        </p:txBody>
      </p:sp>
      <p:sp>
        <p:nvSpPr>
          <p:cNvPr id="146" name="CustomShape 12"/>
          <p:cNvSpPr/>
          <p:nvPr/>
        </p:nvSpPr>
        <p:spPr>
          <a:xfrm>
            <a:off x="2133480" y="2129040"/>
            <a:ext cx="3802320" cy="464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dirty="0">
                <a:solidFill>
                  <a:srgbClr val="000000"/>
                </a:solidFill>
                <a:ea typeface="DejaVu Sans"/>
              </a:rPr>
              <a:t>3 краткосрочные цели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dirty="0">
                <a:solidFill>
                  <a:srgbClr val="000000"/>
                </a:solidFill>
                <a:ea typeface="DejaVu Sans"/>
              </a:rPr>
              <a:t>..........................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dirty="0">
                <a:solidFill>
                  <a:srgbClr val="000000"/>
                </a:solidFill>
                <a:ea typeface="DejaVu Sans"/>
              </a:rPr>
              <a:t>..........................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dirty="0">
                <a:solidFill>
                  <a:srgbClr val="000000"/>
                </a:solidFill>
                <a:ea typeface="DejaVu Sans"/>
              </a:rPr>
              <a:t>..........................</a:t>
            </a:r>
            <a:endParaRPr dirty="0"/>
          </a:p>
        </p:txBody>
      </p:sp>
      <p:sp>
        <p:nvSpPr>
          <p:cNvPr id="147" name="CustomShape 13"/>
          <p:cNvSpPr/>
          <p:nvPr/>
        </p:nvSpPr>
        <p:spPr>
          <a:xfrm>
            <a:off x="6096000" y="2129040"/>
            <a:ext cx="3884760" cy="487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160" tIns="46080" rIns="92160" bIns="46080"/>
          <a:lstStyle/>
          <a:p>
            <a:pPr>
              <a:lnSpc>
                <a:spcPct val="100000"/>
              </a:lnSpc>
            </a:pPr>
            <a:r>
              <a:rPr lang="de-AT" b="1" dirty="0">
                <a:solidFill>
                  <a:srgbClr val="000000"/>
                </a:solidFill>
                <a:latin typeface="Calibri"/>
                <a:ea typeface="DejaVu Sans"/>
              </a:rPr>
              <a:t>3 </a:t>
            </a:r>
            <a:r>
              <a:rPr lang="de-AT" b="1" dirty="0">
                <a:solidFill>
                  <a:srgbClr val="000000"/>
                </a:solidFill>
                <a:latin typeface="Calibri"/>
                <a:ea typeface="DejaVu Sans"/>
              </a:rPr>
              <a:t>среднесрочные цели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dirty="0">
                <a:solidFill>
                  <a:srgbClr val="000000"/>
                </a:solidFill>
                <a:latin typeface="Calibri"/>
                <a:ea typeface="DejaVu Sans"/>
              </a:rPr>
              <a:t>............................</a:t>
            </a:r>
            <a:endParaRPr sz="2400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dirty="0">
                <a:solidFill>
                  <a:srgbClr val="000000"/>
                </a:solidFill>
                <a:latin typeface="Calibri"/>
                <a:ea typeface="DejaVu Sans"/>
              </a:rPr>
              <a:t>............................</a:t>
            </a:r>
            <a:endParaRPr sz="2400"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AT" sz="2400" b="1" dirty="0">
                <a:solidFill>
                  <a:srgbClr val="000000"/>
                </a:solidFill>
                <a:latin typeface="Calibri"/>
                <a:ea typeface="DejaVu Sans"/>
              </a:rPr>
              <a:t>............................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0301278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47A1A2C-5D6F-4296-B3CC-B08FB455CC05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13</a:t>
            </a:fld>
            <a:endParaRPr/>
          </a:p>
        </p:txBody>
      </p:sp>
      <p:pic>
        <p:nvPicPr>
          <p:cNvPr id="150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7. организовывать</a:t>
            </a:r>
            <a:endParaRPr dirty="0"/>
          </a:p>
        </p:txBody>
      </p:sp>
      <p:sp>
        <p:nvSpPr>
          <p:cNvPr id="152" name="CustomShape 4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4648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2286840" y="199728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Какие ключевые действия вам необходимо выполнить самостоятельно? 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Какие виды деятельности можно передать на аутсорсинг?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вы можете организовать компанию? Есть ли отделы?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будет выглядеть повседневная работа компании после того, как вы ее основали? 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6050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58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0FF9676-870A-4623-9FFA-72FECF8CDA59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14</a:t>
            </a:fld>
            <a:endParaRPr/>
          </a:p>
        </p:txBody>
      </p:sp>
      <p:pic>
        <p:nvPicPr>
          <p:cNvPr id="159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7. производство</a:t>
            </a:r>
            <a:endParaRPr dirty="0"/>
          </a:p>
        </p:txBody>
      </p:sp>
      <p:sp>
        <p:nvSpPr>
          <p:cNvPr id="161" name="CustomShape 4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4648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1981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В каких условиях вы, ваши сотрудники и поставщики будут производить продукт?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392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52F71C4-0105-41E8-A584-681C0BBF1D1A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15</a:t>
            </a:fld>
            <a:endParaRPr/>
          </a:p>
        </p:txBody>
      </p:sp>
      <p:pic>
        <p:nvPicPr>
          <p:cNvPr id="168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7. социальные обязательства</a:t>
            </a:r>
            <a:endParaRPr dirty="0"/>
          </a:p>
        </p:txBody>
      </p:sp>
      <p:sp>
        <p:nvSpPr>
          <p:cNvPr id="170" name="CustomShape 4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4648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1981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Опишите социальные сферы, в которых вы хотели бы участвовать в жизни общества, если получите прибыль.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736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DE8965C-2343-4657-AE69-0B9AB461DD9B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16</a:t>
            </a:fld>
            <a:endParaRPr/>
          </a:p>
        </p:txBody>
      </p:sp>
      <p:pic>
        <p:nvPicPr>
          <p:cNvPr id="177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7 Мой вклад в защиту окружающей среды</a:t>
            </a:r>
            <a:endParaRPr dirty="0"/>
          </a:p>
        </p:txBody>
      </p:sp>
      <p:sp>
        <p:nvSpPr>
          <p:cNvPr id="179" name="CustomShape 4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4648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2133480" y="1981080"/>
            <a:ext cx="799992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вы учитываете защиту окружающей среды в своей бизнес-идее, например, с помощью экологически чистых материалов, экономии энергии?</a:t>
            </a:r>
          </a:p>
          <a:p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Есть ли какие-либо вредные последствия вашей бизнес-идеи для окружающей среды, которые вам следует изменить в будущем?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2298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F8D0C047-0E19-446B-96DB-FB7F31952A98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17</a:t>
            </a:fld>
            <a:endParaRPr/>
          </a:p>
        </p:txBody>
      </p:sp>
      <p:pic>
        <p:nvPicPr>
          <p:cNvPr id="186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7. организация + юридические вопросы</a:t>
            </a:r>
            <a:endParaRPr dirty="0"/>
          </a:p>
        </p:txBody>
      </p:sp>
      <p:sp>
        <p:nvSpPr>
          <p:cNvPr id="188" name="CustomShape 4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4648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2286840" y="199728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Подпадает ли реализация под коммерческое право?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называется компания?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Какая организационно-правовая форма была выбрана?</a:t>
            </a: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Можете ли вы защитить идею?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35294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A07DB23-E806-47F8-ABA9-25B668A00881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18</a:t>
            </a:fld>
            <a:endParaRPr/>
          </a:p>
        </p:txBody>
      </p:sp>
      <p:pic>
        <p:nvPicPr>
          <p:cNvPr id="195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7. организация + интеллектуальная собственность</a:t>
            </a:r>
            <a:endParaRPr dirty="0"/>
          </a:p>
        </p:txBody>
      </p:sp>
      <p:sp>
        <p:nvSpPr>
          <p:cNvPr id="197" name="CustomShape 4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4648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2175240" y="1861200"/>
            <a:ext cx="8352720" cy="3135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защитить идею?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Хотите создать частную торговую марку для своего бизнеса?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Нужно ли вам защищать свои авторские права? </a:t>
            </a:r>
            <a:endParaRPr lang="de-AT"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Нужно ли вам патентовать свое изобретение?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8437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A38AD8D-5FD2-4152-BDFB-DCD20718D297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19</a:t>
            </a:fld>
            <a:endParaRPr/>
          </a:p>
        </p:txBody>
      </p:sp>
      <p:pic>
        <p:nvPicPr>
          <p:cNvPr id="204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8. затраты на формирование</a:t>
            </a:r>
            <a:endParaRPr dirty="0"/>
          </a:p>
        </p:txBody>
      </p:sp>
      <p:sp>
        <p:nvSpPr>
          <p:cNvPr id="206" name="CustomShape 4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4648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1981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Сметные расходы на запуск: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Расходы на подготовку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Инвестиции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	.....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7886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3FCFE19-5FC0-4AFA-9F44-AEC200508E97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2</a:t>
            </a:fld>
            <a:endParaRPr/>
          </a:p>
        </p:txBody>
      </p:sp>
      <p:pic>
        <p:nvPicPr>
          <p:cNvPr id="86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1. резюме</a:t>
            </a:r>
            <a:endParaRPr dirty="0"/>
          </a:p>
        </p:txBody>
      </p:sp>
      <p:sp>
        <p:nvSpPr>
          <p:cNvPr id="88" name="CustomShape 4"/>
          <p:cNvSpPr/>
          <p:nvPr/>
        </p:nvSpPr>
        <p:spPr>
          <a:xfrm>
            <a:off x="2538511" y="1929147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latin typeface="Calibri" charset="0"/>
                <a:ea typeface="Calibri" charset="0"/>
                <a:cs typeface="Calibri" charset="0"/>
              </a:rPr>
              <a:t>Напишите </a:t>
            </a: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эту часть в конце! 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Пожалуйста, кратко изложите наиболее важные моменты и опишите, почему ваша бизнес-идея будет успешной.</a:t>
            </a:r>
          </a:p>
          <a:p>
            <a:pPr>
              <a:lnSpc>
                <a:spcPct val="90000"/>
              </a:lnSpc>
            </a:pP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Напишите эту часть, как в лифте!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Напишите часть так, чтобы вдохновить читателя.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80228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08ED6D-FFBE-406E-A81D-10A2D2D0117F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20</a:t>
            </a:fld>
            <a:endParaRPr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8. текущие расходы</a:t>
            </a: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4648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2362080" y="1981080"/>
            <a:ext cx="7230600" cy="411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Ежемесячные постоянные расходы (A)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Ежемесячные переменные расходы (B)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Общие расходы (A + B = C)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24164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21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8C3386B-3D76-4554-9E08-F27F143E298B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21</a:t>
            </a:fld>
            <a:endParaRPr/>
          </a:p>
        </p:txBody>
      </p:sp>
      <p:pic>
        <p:nvPicPr>
          <p:cNvPr id="222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223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8. </a:t>
            </a:r>
            <a:r>
              <a:rPr lang="de-AT" sz="3200">
                <a:solidFill>
                  <a:srgbClr val="FFFFFF"/>
                </a:solidFill>
                <a:latin typeface="Tw Cen MT"/>
                <a:ea typeface="DejaVu Sans"/>
              </a:rPr>
              <a:t>финансовый план</a:t>
            </a:r>
            <a:endParaRPr dirty="0"/>
          </a:p>
        </p:txBody>
      </p:sp>
      <p:sp>
        <p:nvSpPr>
          <p:cNvPr id="224" name="CustomShape 4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5" name="CustomShape 5"/>
          <p:cNvSpPr/>
          <p:nvPr/>
        </p:nvSpPr>
        <p:spPr>
          <a:xfrm>
            <a:off x="4648080" y="5913720"/>
            <a:ext cx="289404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6" name="CustomShape 6"/>
          <p:cNvSpPr/>
          <p:nvPr/>
        </p:nvSpPr>
        <p:spPr>
          <a:xfrm>
            <a:off x="2209800" y="5913720"/>
            <a:ext cx="1903680" cy="455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7" name="CustomShape 7"/>
          <p:cNvSpPr/>
          <p:nvPr/>
        </p:nvSpPr>
        <p:spPr>
          <a:xfrm>
            <a:off x="6400920" y="1722600"/>
            <a:ext cx="3732480" cy="4799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8" name="CustomShape 8"/>
          <p:cNvSpPr/>
          <p:nvPr/>
        </p:nvSpPr>
        <p:spPr>
          <a:xfrm>
            <a:off x="3056880" y="1380960"/>
            <a:ext cx="6354720" cy="4862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9" name="CustomShape 9"/>
          <p:cNvSpPr/>
          <p:nvPr/>
        </p:nvSpPr>
        <p:spPr>
          <a:xfrm>
            <a:off x="3056880" y="1380960"/>
            <a:ext cx="6354720" cy="3765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10"/>
          <p:cNvSpPr/>
          <p:nvPr/>
        </p:nvSpPr>
        <p:spPr>
          <a:xfrm>
            <a:off x="3056880" y="1995480"/>
            <a:ext cx="6354720" cy="519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1" name="CustomShape 11"/>
          <p:cNvSpPr/>
          <p:nvPr/>
        </p:nvSpPr>
        <p:spPr>
          <a:xfrm>
            <a:off x="3056880" y="250668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2" name="CustomShape 12"/>
          <p:cNvSpPr/>
          <p:nvPr/>
        </p:nvSpPr>
        <p:spPr>
          <a:xfrm>
            <a:off x="5464200" y="2506680"/>
            <a:ext cx="10461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13"/>
          <p:cNvSpPr/>
          <p:nvPr/>
        </p:nvSpPr>
        <p:spPr>
          <a:xfrm>
            <a:off x="6503160" y="2506680"/>
            <a:ext cx="290844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14"/>
          <p:cNvSpPr/>
          <p:nvPr/>
        </p:nvSpPr>
        <p:spPr>
          <a:xfrm>
            <a:off x="3056880" y="2752560"/>
            <a:ext cx="34534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15"/>
          <p:cNvSpPr/>
          <p:nvPr/>
        </p:nvSpPr>
        <p:spPr>
          <a:xfrm>
            <a:off x="6503160" y="275256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16"/>
          <p:cNvSpPr/>
          <p:nvPr/>
        </p:nvSpPr>
        <p:spPr>
          <a:xfrm>
            <a:off x="8357880" y="275256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17"/>
          <p:cNvSpPr/>
          <p:nvPr/>
        </p:nvSpPr>
        <p:spPr>
          <a:xfrm>
            <a:off x="3056880" y="299880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CustomShape 18"/>
          <p:cNvSpPr/>
          <p:nvPr/>
        </p:nvSpPr>
        <p:spPr>
          <a:xfrm>
            <a:off x="5464200" y="2998800"/>
            <a:ext cx="10461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CustomShape 19"/>
          <p:cNvSpPr/>
          <p:nvPr/>
        </p:nvSpPr>
        <p:spPr>
          <a:xfrm>
            <a:off x="6503160" y="299880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CustomShape 20"/>
          <p:cNvSpPr/>
          <p:nvPr/>
        </p:nvSpPr>
        <p:spPr>
          <a:xfrm>
            <a:off x="8357880" y="299880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21"/>
          <p:cNvSpPr/>
          <p:nvPr/>
        </p:nvSpPr>
        <p:spPr>
          <a:xfrm>
            <a:off x="3056880" y="3244680"/>
            <a:ext cx="635472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CustomShape 22"/>
          <p:cNvSpPr/>
          <p:nvPr/>
        </p:nvSpPr>
        <p:spPr>
          <a:xfrm>
            <a:off x="3056880" y="349092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3" name="CustomShape 23"/>
          <p:cNvSpPr/>
          <p:nvPr/>
        </p:nvSpPr>
        <p:spPr>
          <a:xfrm>
            <a:off x="5464200" y="3490920"/>
            <a:ext cx="10461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CustomShape 24"/>
          <p:cNvSpPr/>
          <p:nvPr/>
        </p:nvSpPr>
        <p:spPr>
          <a:xfrm>
            <a:off x="6503160" y="3490920"/>
            <a:ext cx="290844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5" name="CustomShape 25"/>
          <p:cNvSpPr/>
          <p:nvPr/>
        </p:nvSpPr>
        <p:spPr>
          <a:xfrm>
            <a:off x="3056880" y="3736800"/>
            <a:ext cx="34534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6" name="CustomShape 26"/>
          <p:cNvSpPr/>
          <p:nvPr/>
        </p:nvSpPr>
        <p:spPr>
          <a:xfrm>
            <a:off x="6503160" y="373680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7" name="CustomShape 27"/>
          <p:cNvSpPr/>
          <p:nvPr/>
        </p:nvSpPr>
        <p:spPr>
          <a:xfrm>
            <a:off x="8357880" y="373680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8" name="CustomShape 28"/>
          <p:cNvSpPr/>
          <p:nvPr/>
        </p:nvSpPr>
        <p:spPr>
          <a:xfrm>
            <a:off x="3056880" y="398304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9" name="CustomShape 29"/>
          <p:cNvSpPr/>
          <p:nvPr/>
        </p:nvSpPr>
        <p:spPr>
          <a:xfrm>
            <a:off x="5464200" y="3983040"/>
            <a:ext cx="10461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0" name="CustomShape 30"/>
          <p:cNvSpPr/>
          <p:nvPr/>
        </p:nvSpPr>
        <p:spPr>
          <a:xfrm>
            <a:off x="6503160" y="398304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1" name="CustomShape 31"/>
          <p:cNvSpPr/>
          <p:nvPr/>
        </p:nvSpPr>
        <p:spPr>
          <a:xfrm>
            <a:off x="8357880" y="398304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32"/>
          <p:cNvSpPr/>
          <p:nvPr/>
        </p:nvSpPr>
        <p:spPr>
          <a:xfrm>
            <a:off x="3056880" y="4229280"/>
            <a:ext cx="156492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CustomShape 33"/>
          <p:cNvSpPr/>
          <p:nvPr/>
        </p:nvSpPr>
        <p:spPr>
          <a:xfrm>
            <a:off x="4614240" y="4229280"/>
            <a:ext cx="189612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CustomShape 34"/>
          <p:cNvSpPr/>
          <p:nvPr/>
        </p:nvSpPr>
        <p:spPr>
          <a:xfrm>
            <a:off x="6503160" y="422928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ustomShape 35"/>
          <p:cNvSpPr/>
          <p:nvPr/>
        </p:nvSpPr>
        <p:spPr>
          <a:xfrm>
            <a:off x="8357880" y="422928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36"/>
          <p:cNvSpPr/>
          <p:nvPr/>
        </p:nvSpPr>
        <p:spPr>
          <a:xfrm>
            <a:off x="3056880" y="4475160"/>
            <a:ext cx="34534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37"/>
          <p:cNvSpPr/>
          <p:nvPr/>
        </p:nvSpPr>
        <p:spPr>
          <a:xfrm>
            <a:off x="6503160" y="4475160"/>
            <a:ext cx="18622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CustomShape 38"/>
          <p:cNvSpPr/>
          <p:nvPr/>
        </p:nvSpPr>
        <p:spPr>
          <a:xfrm>
            <a:off x="8357880" y="4475160"/>
            <a:ext cx="105336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CustomShape 39"/>
          <p:cNvSpPr/>
          <p:nvPr/>
        </p:nvSpPr>
        <p:spPr>
          <a:xfrm>
            <a:off x="3056880" y="4721400"/>
            <a:ext cx="241488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40"/>
          <p:cNvSpPr/>
          <p:nvPr/>
        </p:nvSpPr>
        <p:spPr>
          <a:xfrm>
            <a:off x="5464200" y="4721400"/>
            <a:ext cx="394740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41"/>
          <p:cNvSpPr/>
          <p:nvPr/>
        </p:nvSpPr>
        <p:spPr>
          <a:xfrm>
            <a:off x="3056880" y="4967280"/>
            <a:ext cx="156492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2" name="CustomShape 42"/>
          <p:cNvSpPr/>
          <p:nvPr/>
        </p:nvSpPr>
        <p:spPr>
          <a:xfrm>
            <a:off x="4614240" y="4967280"/>
            <a:ext cx="189612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43"/>
          <p:cNvSpPr/>
          <p:nvPr/>
        </p:nvSpPr>
        <p:spPr>
          <a:xfrm>
            <a:off x="6503160" y="4967280"/>
            <a:ext cx="186228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4" name="CustomShape 44"/>
          <p:cNvSpPr/>
          <p:nvPr/>
        </p:nvSpPr>
        <p:spPr>
          <a:xfrm>
            <a:off x="8357880" y="4967280"/>
            <a:ext cx="105336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5" name="CustomShape 45"/>
          <p:cNvSpPr/>
          <p:nvPr/>
        </p:nvSpPr>
        <p:spPr>
          <a:xfrm>
            <a:off x="3056880" y="5222880"/>
            <a:ext cx="345348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6" name="CustomShape 46"/>
          <p:cNvSpPr/>
          <p:nvPr/>
        </p:nvSpPr>
        <p:spPr>
          <a:xfrm>
            <a:off x="6503160" y="5222880"/>
            <a:ext cx="128340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7" name="CustomShape 47"/>
          <p:cNvSpPr/>
          <p:nvPr/>
        </p:nvSpPr>
        <p:spPr>
          <a:xfrm>
            <a:off x="7779360" y="5222880"/>
            <a:ext cx="163224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48"/>
          <p:cNvSpPr/>
          <p:nvPr/>
        </p:nvSpPr>
        <p:spPr>
          <a:xfrm>
            <a:off x="3056880" y="5487840"/>
            <a:ext cx="635472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9" name="CustomShape 49"/>
          <p:cNvSpPr/>
          <p:nvPr/>
        </p:nvSpPr>
        <p:spPr>
          <a:xfrm>
            <a:off x="3056880" y="5743440"/>
            <a:ext cx="241488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CustomShape 50"/>
          <p:cNvSpPr/>
          <p:nvPr/>
        </p:nvSpPr>
        <p:spPr>
          <a:xfrm>
            <a:off x="5464200" y="5743440"/>
            <a:ext cx="104616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51"/>
          <p:cNvSpPr/>
          <p:nvPr/>
        </p:nvSpPr>
        <p:spPr>
          <a:xfrm>
            <a:off x="6503160" y="5743440"/>
            <a:ext cx="186228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2" name="CustomShape 52"/>
          <p:cNvSpPr/>
          <p:nvPr/>
        </p:nvSpPr>
        <p:spPr>
          <a:xfrm>
            <a:off x="8357880" y="5743440"/>
            <a:ext cx="105336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3" name="CustomShape 53"/>
          <p:cNvSpPr/>
          <p:nvPr/>
        </p:nvSpPr>
        <p:spPr>
          <a:xfrm>
            <a:off x="3115560" y="2014560"/>
            <a:ext cx="3116520" cy="304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2000" b="1" dirty="0">
                <a:solidFill>
                  <a:srgbClr val="000000"/>
                </a:solidFill>
                <a:latin typeface="Arial"/>
                <a:ea typeface="DejaVu Sans"/>
              </a:rPr>
              <a:t>Требование к капиталу в евро</a:t>
            </a:r>
            <a:endParaRPr dirty="0"/>
          </a:p>
        </p:txBody>
      </p:sp>
      <p:sp>
        <p:nvSpPr>
          <p:cNvPr id="274" name="CustomShape 54"/>
          <p:cNvSpPr/>
          <p:nvPr/>
        </p:nvSpPr>
        <p:spPr>
          <a:xfrm>
            <a:off x="6550680" y="2014560"/>
            <a:ext cx="1260360" cy="258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700" b="1">
                <a:solidFill>
                  <a:srgbClr val="000000"/>
                </a:solidFill>
                <a:latin typeface="Arial"/>
                <a:ea typeface="DejaVu Sans"/>
              </a:rPr>
              <a:t>Финансовые ресурсы</a:t>
            </a:r>
            <a:endParaRPr/>
          </a:p>
        </p:txBody>
      </p:sp>
      <p:sp>
        <p:nvSpPr>
          <p:cNvPr id="275" name="CustomShape 55"/>
          <p:cNvSpPr/>
          <p:nvPr/>
        </p:nvSpPr>
        <p:spPr>
          <a:xfrm>
            <a:off x="3094680" y="2525760"/>
            <a:ext cx="189432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>
                <a:solidFill>
                  <a:srgbClr val="000000"/>
                </a:solidFill>
                <a:latin typeface="Arial"/>
                <a:ea typeface="DejaVu Sans"/>
              </a:rPr>
              <a:t>Расходы на подготовку</a:t>
            </a:r>
            <a:endParaRPr/>
          </a:p>
        </p:txBody>
      </p:sp>
      <p:sp>
        <p:nvSpPr>
          <p:cNvPr id="276" name="CustomShape 56"/>
          <p:cNvSpPr/>
          <p:nvPr/>
        </p:nvSpPr>
        <p:spPr>
          <a:xfrm>
            <a:off x="6552480" y="2525760"/>
            <a:ext cx="102888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i="1">
                <a:solidFill>
                  <a:srgbClr val="000000"/>
                </a:solidFill>
                <a:latin typeface="Arial"/>
                <a:ea typeface="DejaVu Sans"/>
              </a:rPr>
              <a:t>Собственные средства</a:t>
            </a:r>
            <a:endParaRPr/>
          </a:p>
        </p:txBody>
      </p:sp>
      <p:sp>
        <p:nvSpPr>
          <p:cNvPr id="277" name="CustomShape 57"/>
          <p:cNvSpPr/>
          <p:nvPr/>
        </p:nvSpPr>
        <p:spPr>
          <a:xfrm>
            <a:off x="6534840" y="2771640"/>
            <a:ext cx="101052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>
                <a:solidFill>
                  <a:srgbClr val="000000"/>
                </a:solidFill>
                <a:latin typeface="Arial"/>
                <a:ea typeface="DejaVu Sans"/>
              </a:rPr>
              <a:t>Сбережения</a:t>
            </a:r>
            <a:endParaRPr/>
          </a:p>
        </p:txBody>
      </p:sp>
      <p:sp>
        <p:nvSpPr>
          <p:cNvPr id="278" name="CustomShape 58"/>
          <p:cNvSpPr/>
          <p:nvPr/>
        </p:nvSpPr>
        <p:spPr>
          <a:xfrm>
            <a:off x="3088920" y="3017880"/>
            <a:ext cx="1251360" cy="6840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>
                <a:solidFill>
                  <a:srgbClr val="000000"/>
                </a:solidFill>
                <a:latin typeface="Arial"/>
                <a:ea typeface="DejaVu Sans"/>
              </a:rPr>
              <a:t>Инвестиции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de-AT" sz="1500" b="1">
                <a:solidFill>
                  <a:srgbClr val="000000"/>
                </a:solidFill>
                <a:latin typeface="Arial"/>
                <a:ea typeface="DejaVu Sans"/>
              </a:rPr>
              <a:t>Стоимость капитала</a:t>
            </a:r>
            <a:endParaRPr/>
          </a:p>
        </p:txBody>
      </p:sp>
      <p:sp>
        <p:nvSpPr>
          <p:cNvPr id="279" name="CustomShape 59"/>
          <p:cNvSpPr/>
          <p:nvPr/>
        </p:nvSpPr>
        <p:spPr>
          <a:xfrm>
            <a:off x="6534840" y="3017880"/>
            <a:ext cx="925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>
                <a:solidFill>
                  <a:srgbClr val="000000"/>
                </a:solidFill>
                <a:latin typeface="Arial"/>
                <a:ea typeface="DejaVu Sans"/>
              </a:rPr>
              <a:t>Гранты</a:t>
            </a:r>
            <a:endParaRPr/>
          </a:p>
        </p:txBody>
      </p:sp>
      <p:sp>
        <p:nvSpPr>
          <p:cNvPr id="280" name="CustomShape 60"/>
          <p:cNvSpPr/>
          <p:nvPr/>
        </p:nvSpPr>
        <p:spPr>
          <a:xfrm>
            <a:off x="3090360" y="3510000"/>
            <a:ext cx="360" cy="27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CustomShape 61"/>
          <p:cNvSpPr/>
          <p:nvPr/>
        </p:nvSpPr>
        <p:spPr>
          <a:xfrm>
            <a:off x="6552840" y="3510000"/>
            <a:ext cx="109260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i="1">
                <a:solidFill>
                  <a:srgbClr val="000000"/>
                </a:solidFill>
                <a:latin typeface="Arial"/>
                <a:ea typeface="DejaVu Sans"/>
              </a:rPr>
              <a:t>Внешние фонды</a:t>
            </a:r>
            <a:endParaRPr/>
          </a:p>
        </p:txBody>
      </p:sp>
      <p:sp>
        <p:nvSpPr>
          <p:cNvPr id="282" name="CustomShape 62"/>
          <p:cNvSpPr/>
          <p:nvPr/>
        </p:nvSpPr>
        <p:spPr>
          <a:xfrm>
            <a:off x="6536280" y="3755880"/>
            <a:ext cx="123156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>
                <a:solidFill>
                  <a:srgbClr val="000000"/>
                </a:solidFill>
                <a:latin typeface="Arial"/>
                <a:ea typeface="DejaVu Sans"/>
              </a:rPr>
              <a:t>Персональный кредит</a:t>
            </a:r>
            <a:endParaRPr/>
          </a:p>
        </p:txBody>
      </p:sp>
      <p:sp>
        <p:nvSpPr>
          <p:cNvPr id="283" name="CustomShape 63"/>
          <p:cNvSpPr/>
          <p:nvPr/>
        </p:nvSpPr>
        <p:spPr>
          <a:xfrm>
            <a:off x="3099720" y="4002120"/>
            <a:ext cx="255564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 dirty="0">
                <a:solidFill>
                  <a:srgbClr val="000000"/>
                </a:solidFill>
                <a:latin typeface="Arial"/>
                <a:ea typeface="DejaVu Sans"/>
              </a:rPr>
              <a:t>Текущие операционные расходы</a:t>
            </a:r>
            <a:endParaRPr dirty="0"/>
          </a:p>
        </p:txBody>
      </p:sp>
      <p:sp>
        <p:nvSpPr>
          <p:cNvPr id="284" name="CustomShape 64"/>
          <p:cNvSpPr/>
          <p:nvPr/>
        </p:nvSpPr>
        <p:spPr>
          <a:xfrm>
            <a:off x="6534840" y="4002120"/>
            <a:ext cx="101052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>
                <a:solidFill>
                  <a:srgbClr val="000000"/>
                </a:solidFill>
                <a:latin typeface="Arial"/>
                <a:ea typeface="DejaVu Sans"/>
              </a:rPr>
              <a:t>Банковские кредиты</a:t>
            </a:r>
            <a:endParaRPr/>
          </a:p>
        </p:txBody>
      </p:sp>
      <p:sp>
        <p:nvSpPr>
          <p:cNvPr id="285" name="CustomShape 65"/>
          <p:cNvSpPr/>
          <p:nvPr/>
        </p:nvSpPr>
        <p:spPr>
          <a:xfrm>
            <a:off x="3090360" y="4248000"/>
            <a:ext cx="103644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>
                <a:solidFill>
                  <a:srgbClr val="000000"/>
                </a:solidFill>
                <a:latin typeface="Arial"/>
                <a:ea typeface="DejaVu Sans"/>
              </a:rPr>
              <a:t>в течение нескольких месяцев:</a:t>
            </a:r>
            <a:endParaRPr/>
          </a:p>
        </p:txBody>
      </p:sp>
      <p:sp>
        <p:nvSpPr>
          <p:cNvPr id="286" name="CustomShape 66"/>
          <p:cNvSpPr/>
          <p:nvPr/>
        </p:nvSpPr>
        <p:spPr>
          <a:xfrm>
            <a:off x="6536640" y="4248000"/>
            <a:ext cx="360" cy="27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7" name="CustomShape 67"/>
          <p:cNvSpPr/>
          <p:nvPr/>
        </p:nvSpPr>
        <p:spPr>
          <a:xfrm>
            <a:off x="6536640" y="4494240"/>
            <a:ext cx="360" cy="27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8" name="CustomShape 68"/>
          <p:cNvSpPr/>
          <p:nvPr/>
        </p:nvSpPr>
        <p:spPr>
          <a:xfrm>
            <a:off x="3100800" y="4740120"/>
            <a:ext cx="207252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>
                <a:solidFill>
                  <a:srgbClr val="000000"/>
                </a:solidFill>
                <a:latin typeface="Arial"/>
                <a:ea typeface="DejaVu Sans"/>
              </a:rPr>
              <a:t>Частный образ жизни</a:t>
            </a:r>
            <a:endParaRPr/>
          </a:p>
        </p:txBody>
      </p:sp>
      <p:sp>
        <p:nvSpPr>
          <p:cNvPr id="289" name="CustomShape 69"/>
          <p:cNvSpPr/>
          <p:nvPr/>
        </p:nvSpPr>
        <p:spPr>
          <a:xfrm>
            <a:off x="3093240" y="4986360"/>
            <a:ext cx="102852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>
                <a:solidFill>
                  <a:srgbClr val="000000"/>
                </a:solidFill>
                <a:latin typeface="Arial"/>
                <a:ea typeface="DejaVu Sans"/>
              </a:rPr>
              <a:t> несколько месяцев</a:t>
            </a:r>
            <a:endParaRPr/>
          </a:p>
        </p:txBody>
      </p:sp>
      <p:sp>
        <p:nvSpPr>
          <p:cNvPr id="290" name="CustomShape 70"/>
          <p:cNvSpPr/>
          <p:nvPr/>
        </p:nvSpPr>
        <p:spPr>
          <a:xfrm>
            <a:off x="6533400" y="4986360"/>
            <a:ext cx="164916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>
                <a:solidFill>
                  <a:srgbClr val="000000"/>
                </a:solidFill>
                <a:latin typeface="Arial"/>
                <a:ea typeface="DejaVu Sans"/>
              </a:rPr>
              <a:t>Первые доходы</a:t>
            </a:r>
            <a:endParaRPr/>
          </a:p>
        </p:txBody>
      </p:sp>
      <p:sp>
        <p:nvSpPr>
          <p:cNvPr id="291" name="CustomShape 71"/>
          <p:cNvSpPr/>
          <p:nvPr/>
        </p:nvSpPr>
        <p:spPr>
          <a:xfrm>
            <a:off x="6534120" y="5251320"/>
            <a:ext cx="96768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>
                <a:solidFill>
                  <a:srgbClr val="000000"/>
                </a:solidFill>
                <a:latin typeface="Arial"/>
                <a:ea typeface="DejaVu Sans"/>
              </a:rPr>
              <a:t>несколько месяцев:</a:t>
            </a:r>
            <a:endParaRPr/>
          </a:p>
        </p:txBody>
      </p:sp>
      <p:sp>
        <p:nvSpPr>
          <p:cNvPr id="292" name="CustomShape 72"/>
          <p:cNvSpPr/>
          <p:nvPr/>
        </p:nvSpPr>
        <p:spPr>
          <a:xfrm>
            <a:off x="3090360" y="5762520"/>
            <a:ext cx="202248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>
                <a:solidFill>
                  <a:srgbClr val="000000"/>
                </a:solidFill>
                <a:latin typeface="Arial"/>
                <a:ea typeface="DejaVu Sans"/>
              </a:rPr>
              <a:t>Требования к общему капиталу:</a:t>
            </a:r>
            <a:endParaRPr/>
          </a:p>
        </p:txBody>
      </p:sp>
      <p:sp>
        <p:nvSpPr>
          <p:cNvPr id="293" name="CustomShape 73"/>
          <p:cNvSpPr/>
          <p:nvPr/>
        </p:nvSpPr>
        <p:spPr>
          <a:xfrm>
            <a:off x="6544200" y="5762520"/>
            <a:ext cx="1917360" cy="227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/>
          <a:lstStyle/>
          <a:p>
            <a:pPr>
              <a:lnSpc>
                <a:spcPct val="100000"/>
              </a:lnSpc>
            </a:pPr>
            <a:r>
              <a:rPr lang="de-AT" sz="1500" b="1">
                <a:solidFill>
                  <a:srgbClr val="000000"/>
                </a:solidFill>
                <a:latin typeface="Arial"/>
                <a:ea typeface="DejaVu Sans"/>
              </a:rPr>
              <a:t>Общие финансовые ресурсы:</a:t>
            </a:r>
            <a:endParaRPr/>
          </a:p>
        </p:txBody>
      </p:sp>
      <p:sp>
        <p:nvSpPr>
          <p:cNvPr id="294" name="CustomShape 74"/>
          <p:cNvSpPr/>
          <p:nvPr/>
        </p:nvSpPr>
        <p:spPr>
          <a:xfrm>
            <a:off x="5115360" y="1409760"/>
            <a:ext cx="360" cy="2746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Line 75"/>
          <p:cNvSpPr/>
          <p:nvPr/>
        </p:nvSpPr>
        <p:spPr>
          <a:xfrm flipV="1">
            <a:off x="305652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296" name="CustomShape 76"/>
          <p:cNvSpPr/>
          <p:nvPr/>
        </p:nvSpPr>
        <p:spPr>
          <a:xfrm>
            <a:off x="305688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CustomShape 77"/>
          <p:cNvSpPr/>
          <p:nvPr/>
        </p:nvSpPr>
        <p:spPr>
          <a:xfrm>
            <a:off x="3065520" y="1371600"/>
            <a:ext cx="6346080" cy="17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8" name="Line 78"/>
          <p:cNvSpPr/>
          <p:nvPr/>
        </p:nvSpPr>
        <p:spPr>
          <a:xfrm flipV="1">
            <a:off x="940404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299" name="CustomShape 79"/>
          <p:cNvSpPr/>
          <p:nvPr/>
        </p:nvSpPr>
        <p:spPr>
          <a:xfrm>
            <a:off x="940440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CustomShape 80"/>
          <p:cNvSpPr/>
          <p:nvPr/>
        </p:nvSpPr>
        <p:spPr>
          <a:xfrm>
            <a:off x="3047880" y="1371600"/>
            <a:ext cx="16200" cy="385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81"/>
          <p:cNvSpPr/>
          <p:nvPr/>
        </p:nvSpPr>
        <p:spPr>
          <a:xfrm flipV="1">
            <a:off x="461424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2" name="CustomShape 82"/>
          <p:cNvSpPr/>
          <p:nvPr/>
        </p:nvSpPr>
        <p:spPr>
          <a:xfrm>
            <a:off x="461424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3" name="Line 83"/>
          <p:cNvSpPr/>
          <p:nvPr/>
        </p:nvSpPr>
        <p:spPr>
          <a:xfrm flipV="1">
            <a:off x="5463840" y="13809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4" name="CustomShape 84"/>
          <p:cNvSpPr/>
          <p:nvPr/>
        </p:nvSpPr>
        <p:spPr>
          <a:xfrm>
            <a:off x="546420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Line 85"/>
          <p:cNvSpPr/>
          <p:nvPr/>
        </p:nvSpPr>
        <p:spPr>
          <a:xfrm flipV="1">
            <a:off x="650280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6" name="CustomShape 86"/>
          <p:cNvSpPr/>
          <p:nvPr/>
        </p:nvSpPr>
        <p:spPr>
          <a:xfrm>
            <a:off x="650316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7" name="Line 87"/>
          <p:cNvSpPr/>
          <p:nvPr/>
        </p:nvSpPr>
        <p:spPr>
          <a:xfrm flipV="1">
            <a:off x="777900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08" name="CustomShape 88"/>
          <p:cNvSpPr/>
          <p:nvPr/>
        </p:nvSpPr>
        <p:spPr>
          <a:xfrm>
            <a:off x="777936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Line 89"/>
          <p:cNvSpPr/>
          <p:nvPr/>
        </p:nvSpPr>
        <p:spPr>
          <a:xfrm flipV="1">
            <a:off x="8357880" y="1380960"/>
            <a:ext cx="144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0" name="CustomShape 90"/>
          <p:cNvSpPr/>
          <p:nvPr/>
        </p:nvSpPr>
        <p:spPr>
          <a:xfrm>
            <a:off x="8357880" y="13716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91"/>
          <p:cNvSpPr/>
          <p:nvPr/>
        </p:nvSpPr>
        <p:spPr>
          <a:xfrm>
            <a:off x="3065520" y="1741320"/>
            <a:ext cx="6346080" cy="16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CustomShape 92"/>
          <p:cNvSpPr/>
          <p:nvPr/>
        </p:nvSpPr>
        <p:spPr>
          <a:xfrm>
            <a:off x="9395400" y="1390680"/>
            <a:ext cx="16200" cy="3668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3" name="Line 93"/>
          <p:cNvSpPr/>
          <p:nvPr/>
        </p:nvSpPr>
        <p:spPr>
          <a:xfrm>
            <a:off x="305652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4" name="CustomShape 94"/>
          <p:cNvSpPr/>
          <p:nvPr/>
        </p:nvSpPr>
        <p:spPr>
          <a:xfrm>
            <a:off x="305688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5" name="Line 95"/>
          <p:cNvSpPr/>
          <p:nvPr/>
        </p:nvSpPr>
        <p:spPr>
          <a:xfrm>
            <a:off x="461424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6" name="CustomShape 96"/>
          <p:cNvSpPr/>
          <p:nvPr/>
        </p:nvSpPr>
        <p:spPr>
          <a:xfrm>
            <a:off x="461424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7" name="Line 97"/>
          <p:cNvSpPr/>
          <p:nvPr/>
        </p:nvSpPr>
        <p:spPr>
          <a:xfrm>
            <a:off x="5463840" y="1758600"/>
            <a:ext cx="180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18" name="CustomShape 98"/>
          <p:cNvSpPr/>
          <p:nvPr/>
        </p:nvSpPr>
        <p:spPr>
          <a:xfrm>
            <a:off x="546420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9" name="Line 99"/>
          <p:cNvSpPr/>
          <p:nvPr/>
        </p:nvSpPr>
        <p:spPr>
          <a:xfrm>
            <a:off x="650280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0" name="CustomShape 100"/>
          <p:cNvSpPr/>
          <p:nvPr/>
        </p:nvSpPr>
        <p:spPr>
          <a:xfrm>
            <a:off x="650316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1" name="Line 101"/>
          <p:cNvSpPr/>
          <p:nvPr/>
        </p:nvSpPr>
        <p:spPr>
          <a:xfrm>
            <a:off x="777900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2" name="CustomShape 102"/>
          <p:cNvSpPr/>
          <p:nvPr/>
        </p:nvSpPr>
        <p:spPr>
          <a:xfrm>
            <a:off x="777936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3" name="Line 103"/>
          <p:cNvSpPr/>
          <p:nvPr/>
        </p:nvSpPr>
        <p:spPr>
          <a:xfrm>
            <a:off x="835788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4" name="CustomShape 104"/>
          <p:cNvSpPr/>
          <p:nvPr/>
        </p:nvSpPr>
        <p:spPr>
          <a:xfrm>
            <a:off x="835788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5" name="CustomShape 105"/>
          <p:cNvSpPr/>
          <p:nvPr/>
        </p:nvSpPr>
        <p:spPr>
          <a:xfrm>
            <a:off x="3065520" y="1987560"/>
            <a:ext cx="6346080" cy="162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6" name="Line 106"/>
          <p:cNvSpPr/>
          <p:nvPr/>
        </p:nvSpPr>
        <p:spPr>
          <a:xfrm>
            <a:off x="9404040" y="1758600"/>
            <a:ext cx="1440" cy="2286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27" name="CustomShape 107"/>
          <p:cNvSpPr/>
          <p:nvPr/>
        </p:nvSpPr>
        <p:spPr>
          <a:xfrm>
            <a:off x="9404400" y="1758960"/>
            <a:ext cx="7200" cy="227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Line 108"/>
          <p:cNvSpPr/>
          <p:nvPr/>
        </p:nvSpPr>
        <p:spPr>
          <a:xfrm>
            <a:off x="3065520" y="275256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29" name="CustomShape 109"/>
          <p:cNvSpPr/>
          <p:nvPr/>
        </p:nvSpPr>
        <p:spPr>
          <a:xfrm>
            <a:off x="3065520" y="2752560"/>
            <a:ext cx="342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0" name="Line 110"/>
          <p:cNvSpPr/>
          <p:nvPr/>
        </p:nvSpPr>
        <p:spPr>
          <a:xfrm>
            <a:off x="6511800" y="2998440"/>
            <a:ext cx="288360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1" name="CustomShape 111"/>
          <p:cNvSpPr/>
          <p:nvPr/>
        </p:nvSpPr>
        <p:spPr>
          <a:xfrm>
            <a:off x="6511800" y="299880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2" name="Line 112"/>
          <p:cNvSpPr/>
          <p:nvPr/>
        </p:nvSpPr>
        <p:spPr>
          <a:xfrm>
            <a:off x="3065520" y="324468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3" name="CustomShape 113"/>
          <p:cNvSpPr/>
          <p:nvPr/>
        </p:nvSpPr>
        <p:spPr>
          <a:xfrm>
            <a:off x="3065520" y="3244680"/>
            <a:ext cx="342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Line 114"/>
          <p:cNvSpPr/>
          <p:nvPr/>
        </p:nvSpPr>
        <p:spPr>
          <a:xfrm>
            <a:off x="6511800" y="324468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5" name="CustomShape 115"/>
          <p:cNvSpPr/>
          <p:nvPr/>
        </p:nvSpPr>
        <p:spPr>
          <a:xfrm>
            <a:off x="6511800" y="324468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6" name="Line 116"/>
          <p:cNvSpPr/>
          <p:nvPr/>
        </p:nvSpPr>
        <p:spPr>
          <a:xfrm>
            <a:off x="3065520" y="373680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7" name="CustomShape 117"/>
          <p:cNvSpPr/>
          <p:nvPr/>
        </p:nvSpPr>
        <p:spPr>
          <a:xfrm>
            <a:off x="3065520" y="3736800"/>
            <a:ext cx="342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Line 118"/>
          <p:cNvSpPr/>
          <p:nvPr/>
        </p:nvSpPr>
        <p:spPr>
          <a:xfrm>
            <a:off x="6511800" y="3982680"/>
            <a:ext cx="288360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39" name="CustomShape 119"/>
          <p:cNvSpPr/>
          <p:nvPr/>
        </p:nvSpPr>
        <p:spPr>
          <a:xfrm>
            <a:off x="6511800" y="398304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0" name="Line 120"/>
          <p:cNvSpPr/>
          <p:nvPr/>
        </p:nvSpPr>
        <p:spPr>
          <a:xfrm>
            <a:off x="4622880" y="4228920"/>
            <a:ext cx="84996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1" name="CustomShape 121"/>
          <p:cNvSpPr/>
          <p:nvPr/>
        </p:nvSpPr>
        <p:spPr>
          <a:xfrm>
            <a:off x="4623240" y="4229280"/>
            <a:ext cx="84852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2" name="Line 122"/>
          <p:cNvSpPr/>
          <p:nvPr/>
        </p:nvSpPr>
        <p:spPr>
          <a:xfrm>
            <a:off x="6511800" y="422892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3" name="CustomShape 123"/>
          <p:cNvSpPr/>
          <p:nvPr/>
        </p:nvSpPr>
        <p:spPr>
          <a:xfrm>
            <a:off x="6511800" y="422928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4" name="Line 124"/>
          <p:cNvSpPr/>
          <p:nvPr/>
        </p:nvSpPr>
        <p:spPr>
          <a:xfrm>
            <a:off x="4614240" y="4228920"/>
            <a:ext cx="1440" cy="2556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5" name="CustomShape 125"/>
          <p:cNvSpPr/>
          <p:nvPr/>
        </p:nvSpPr>
        <p:spPr>
          <a:xfrm>
            <a:off x="4614240" y="4229280"/>
            <a:ext cx="7200" cy="2541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6" name="Line 126"/>
          <p:cNvSpPr/>
          <p:nvPr/>
        </p:nvSpPr>
        <p:spPr>
          <a:xfrm>
            <a:off x="5463840" y="4238280"/>
            <a:ext cx="1800" cy="2462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7" name="CustomShape 127"/>
          <p:cNvSpPr/>
          <p:nvPr/>
        </p:nvSpPr>
        <p:spPr>
          <a:xfrm>
            <a:off x="5464200" y="423864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Line 128"/>
          <p:cNvSpPr/>
          <p:nvPr/>
        </p:nvSpPr>
        <p:spPr>
          <a:xfrm>
            <a:off x="3065520" y="4475160"/>
            <a:ext cx="342864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49" name="CustomShape 129"/>
          <p:cNvSpPr/>
          <p:nvPr/>
        </p:nvSpPr>
        <p:spPr>
          <a:xfrm>
            <a:off x="3065520" y="4475160"/>
            <a:ext cx="342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0" name="Line 130"/>
          <p:cNvSpPr/>
          <p:nvPr/>
        </p:nvSpPr>
        <p:spPr>
          <a:xfrm>
            <a:off x="6511800" y="447516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1" name="CustomShape 131"/>
          <p:cNvSpPr/>
          <p:nvPr/>
        </p:nvSpPr>
        <p:spPr>
          <a:xfrm>
            <a:off x="6511800" y="447516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2" name="Line 132"/>
          <p:cNvSpPr/>
          <p:nvPr/>
        </p:nvSpPr>
        <p:spPr>
          <a:xfrm>
            <a:off x="6511800" y="4721040"/>
            <a:ext cx="288360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3" name="CustomShape 133"/>
          <p:cNvSpPr/>
          <p:nvPr/>
        </p:nvSpPr>
        <p:spPr>
          <a:xfrm>
            <a:off x="6511800" y="4721400"/>
            <a:ext cx="288216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4" name="Line 134"/>
          <p:cNvSpPr/>
          <p:nvPr/>
        </p:nvSpPr>
        <p:spPr>
          <a:xfrm>
            <a:off x="4622880" y="4967280"/>
            <a:ext cx="84996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5" name="CustomShape 135"/>
          <p:cNvSpPr/>
          <p:nvPr/>
        </p:nvSpPr>
        <p:spPr>
          <a:xfrm>
            <a:off x="4623240" y="4967280"/>
            <a:ext cx="84852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Line 136"/>
          <p:cNvSpPr/>
          <p:nvPr/>
        </p:nvSpPr>
        <p:spPr>
          <a:xfrm>
            <a:off x="4614240" y="4967280"/>
            <a:ext cx="1440" cy="26496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7" name="CustomShape 137"/>
          <p:cNvSpPr/>
          <p:nvPr/>
        </p:nvSpPr>
        <p:spPr>
          <a:xfrm>
            <a:off x="4614240" y="4967280"/>
            <a:ext cx="720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8" name="Line 138"/>
          <p:cNvSpPr/>
          <p:nvPr/>
        </p:nvSpPr>
        <p:spPr>
          <a:xfrm>
            <a:off x="3065520" y="5222520"/>
            <a:ext cx="240732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59" name="CustomShape 139"/>
          <p:cNvSpPr/>
          <p:nvPr/>
        </p:nvSpPr>
        <p:spPr>
          <a:xfrm>
            <a:off x="3065520" y="5222880"/>
            <a:ext cx="24058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0" name="Line 140"/>
          <p:cNvSpPr/>
          <p:nvPr/>
        </p:nvSpPr>
        <p:spPr>
          <a:xfrm>
            <a:off x="5472840" y="5213160"/>
            <a:ext cx="10213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1" name="CustomShape 141"/>
          <p:cNvSpPr/>
          <p:nvPr/>
        </p:nvSpPr>
        <p:spPr>
          <a:xfrm>
            <a:off x="5472840" y="5213520"/>
            <a:ext cx="10198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Line 142"/>
          <p:cNvSpPr/>
          <p:nvPr/>
        </p:nvSpPr>
        <p:spPr>
          <a:xfrm>
            <a:off x="5472840" y="5232240"/>
            <a:ext cx="10213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3" name="CustomShape 143"/>
          <p:cNvSpPr/>
          <p:nvPr/>
        </p:nvSpPr>
        <p:spPr>
          <a:xfrm>
            <a:off x="5472840" y="5232240"/>
            <a:ext cx="10198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4" name="Line 144"/>
          <p:cNvSpPr/>
          <p:nvPr/>
        </p:nvSpPr>
        <p:spPr>
          <a:xfrm>
            <a:off x="7788000" y="5222520"/>
            <a:ext cx="57852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5" name="CustomShape 145"/>
          <p:cNvSpPr/>
          <p:nvPr/>
        </p:nvSpPr>
        <p:spPr>
          <a:xfrm>
            <a:off x="7788000" y="5222880"/>
            <a:ext cx="57744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6" name="Line 146"/>
          <p:cNvSpPr/>
          <p:nvPr/>
        </p:nvSpPr>
        <p:spPr>
          <a:xfrm>
            <a:off x="7779000" y="5222520"/>
            <a:ext cx="1440" cy="27468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7" name="CustomShape 147"/>
          <p:cNvSpPr/>
          <p:nvPr/>
        </p:nvSpPr>
        <p:spPr>
          <a:xfrm>
            <a:off x="7779360" y="5222880"/>
            <a:ext cx="720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8" name="Line 148"/>
          <p:cNvSpPr/>
          <p:nvPr/>
        </p:nvSpPr>
        <p:spPr>
          <a:xfrm>
            <a:off x="6511800" y="5487840"/>
            <a:ext cx="1854720" cy="144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69" name="CustomShape 149"/>
          <p:cNvSpPr/>
          <p:nvPr/>
        </p:nvSpPr>
        <p:spPr>
          <a:xfrm>
            <a:off x="6511800" y="5487840"/>
            <a:ext cx="185364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0" name="Line 150"/>
          <p:cNvSpPr/>
          <p:nvPr/>
        </p:nvSpPr>
        <p:spPr>
          <a:xfrm>
            <a:off x="8366520" y="5478120"/>
            <a:ext cx="102888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1" name="CustomShape 151"/>
          <p:cNvSpPr/>
          <p:nvPr/>
        </p:nvSpPr>
        <p:spPr>
          <a:xfrm>
            <a:off x="8366880" y="5478480"/>
            <a:ext cx="10270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Line 152"/>
          <p:cNvSpPr/>
          <p:nvPr/>
        </p:nvSpPr>
        <p:spPr>
          <a:xfrm>
            <a:off x="8366520" y="5497200"/>
            <a:ext cx="1028880" cy="180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3" name="CustomShape 153"/>
          <p:cNvSpPr/>
          <p:nvPr/>
        </p:nvSpPr>
        <p:spPr>
          <a:xfrm>
            <a:off x="8366880" y="5497560"/>
            <a:ext cx="102708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4" name="CustomShape 154"/>
          <p:cNvSpPr/>
          <p:nvPr/>
        </p:nvSpPr>
        <p:spPr>
          <a:xfrm>
            <a:off x="3047880" y="1987560"/>
            <a:ext cx="16200" cy="40197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5" name="Line 155"/>
          <p:cNvSpPr/>
          <p:nvPr/>
        </p:nvSpPr>
        <p:spPr>
          <a:xfrm>
            <a:off x="5463840" y="4976640"/>
            <a:ext cx="1800" cy="26496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6" name="CustomShape 156"/>
          <p:cNvSpPr/>
          <p:nvPr/>
        </p:nvSpPr>
        <p:spPr>
          <a:xfrm>
            <a:off x="5464200" y="4976640"/>
            <a:ext cx="7200" cy="2635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CustomShape 157"/>
          <p:cNvSpPr/>
          <p:nvPr/>
        </p:nvSpPr>
        <p:spPr>
          <a:xfrm>
            <a:off x="6494160" y="2004840"/>
            <a:ext cx="16200" cy="4002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8" name="Line 158"/>
          <p:cNvSpPr/>
          <p:nvPr/>
        </p:nvSpPr>
        <p:spPr>
          <a:xfrm>
            <a:off x="8357880" y="5232240"/>
            <a:ext cx="1440" cy="274680"/>
          </a:xfrm>
          <a:prstGeom prst="line">
            <a:avLst/>
          </a:prstGeom>
          <a:ln>
            <a:solidFill>
              <a:srgbClr val="000000"/>
            </a:solidFill>
          </a:ln>
        </p:spPr>
      </p:sp>
      <p:sp>
        <p:nvSpPr>
          <p:cNvPr id="379" name="CustomShape 159"/>
          <p:cNvSpPr/>
          <p:nvPr/>
        </p:nvSpPr>
        <p:spPr>
          <a:xfrm>
            <a:off x="8357880" y="5232240"/>
            <a:ext cx="7200" cy="2732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CustomShape 160"/>
          <p:cNvSpPr/>
          <p:nvPr/>
        </p:nvSpPr>
        <p:spPr>
          <a:xfrm>
            <a:off x="3065520" y="5989680"/>
            <a:ext cx="6346080" cy="176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1" name="CustomShape 161"/>
          <p:cNvSpPr/>
          <p:nvPr/>
        </p:nvSpPr>
        <p:spPr>
          <a:xfrm>
            <a:off x="9395400" y="2004840"/>
            <a:ext cx="16200" cy="40021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Line 162"/>
          <p:cNvSpPr/>
          <p:nvPr/>
        </p:nvSpPr>
        <p:spPr>
          <a:xfrm>
            <a:off x="305652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3" name="CustomShape 163"/>
          <p:cNvSpPr/>
          <p:nvPr/>
        </p:nvSpPr>
        <p:spPr>
          <a:xfrm>
            <a:off x="305688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4" name="Line 164"/>
          <p:cNvSpPr/>
          <p:nvPr/>
        </p:nvSpPr>
        <p:spPr>
          <a:xfrm>
            <a:off x="461424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5" name="CustomShape 165"/>
          <p:cNvSpPr/>
          <p:nvPr/>
        </p:nvSpPr>
        <p:spPr>
          <a:xfrm>
            <a:off x="461424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6" name="Line 166"/>
          <p:cNvSpPr/>
          <p:nvPr/>
        </p:nvSpPr>
        <p:spPr>
          <a:xfrm>
            <a:off x="5463840" y="6008400"/>
            <a:ext cx="180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7" name="CustomShape 167"/>
          <p:cNvSpPr/>
          <p:nvPr/>
        </p:nvSpPr>
        <p:spPr>
          <a:xfrm>
            <a:off x="546420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8" name="Line 168"/>
          <p:cNvSpPr/>
          <p:nvPr/>
        </p:nvSpPr>
        <p:spPr>
          <a:xfrm>
            <a:off x="650280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89" name="CustomShape 169"/>
          <p:cNvSpPr/>
          <p:nvPr/>
        </p:nvSpPr>
        <p:spPr>
          <a:xfrm>
            <a:off x="650316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0" name="Line 170"/>
          <p:cNvSpPr/>
          <p:nvPr/>
        </p:nvSpPr>
        <p:spPr>
          <a:xfrm>
            <a:off x="777900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1" name="CustomShape 171"/>
          <p:cNvSpPr/>
          <p:nvPr/>
        </p:nvSpPr>
        <p:spPr>
          <a:xfrm>
            <a:off x="777936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Line 172"/>
          <p:cNvSpPr/>
          <p:nvPr/>
        </p:nvSpPr>
        <p:spPr>
          <a:xfrm>
            <a:off x="835788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3" name="CustomShape 173"/>
          <p:cNvSpPr/>
          <p:nvPr/>
        </p:nvSpPr>
        <p:spPr>
          <a:xfrm>
            <a:off x="835788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Line 174"/>
          <p:cNvSpPr/>
          <p:nvPr/>
        </p:nvSpPr>
        <p:spPr>
          <a:xfrm>
            <a:off x="9404040" y="6008400"/>
            <a:ext cx="1440" cy="23652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5" name="CustomShape 175"/>
          <p:cNvSpPr/>
          <p:nvPr/>
        </p:nvSpPr>
        <p:spPr>
          <a:xfrm>
            <a:off x="9404400" y="6008760"/>
            <a:ext cx="7200" cy="2448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Line 176"/>
          <p:cNvSpPr/>
          <p:nvPr/>
        </p:nvSpPr>
        <p:spPr>
          <a:xfrm>
            <a:off x="9412680" y="13809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7" name="CustomShape 177"/>
          <p:cNvSpPr/>
          <p:nvPr/>
        </p:nvSpPr>
        <p:spPr>
          <a:xfrm>
            <a:off x="9413040" y="138096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8" name="Line 178"/>
          <p:cNvSpPr/>
          <p:nvPr/>
        </p:nvSpPr>
        <p:spPr>
          <a:xfrm>
            <a:off x="9412680" y="175068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399" name="CustomShape 179"/>
          <p:cNvSpPr/>
          <p:nvPr/>
        </p:nvSpPr>
        <p:spPr>
          <a:xfrm>
            <a:off x="9413040" y="1751040"/>
            <a:ext cx="7200" cy="64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Line 180"/>
          <p:cNvSpPr/>
          <p:nvPr/>
        </p:nvSpPr>
        <p:spPr>
          <a:xfrm>
            <a:off x="9412680" y="19954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1" name="CustomShape 181"/>
          <p:cNvSpPr/>
          <p:nvPr/>
        </p:nvSpPr>
        <p:spPr>
          <a:xfrm>
            <a:off x="9413040" y="19954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Line 182"/>
          <p:cNvSpPr/>
          <p:nvPr/>
        </p:nvSpPr>
        <p:spPr>
          <a:xfrm>
            <a:off x="9412680" y="226980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3" name="CustomShape 183"/>
          <p:cNvSpPr/>
          <p:nvPr/>
        </p:nvSpPr>
        <p:spPr>
          <a:xfrm>
            <a:off x="9413040" y="227016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4" name="Line 184"/>
          <p:cNvSpPr/>
          <p:nvPr/>
        </p:nvSpPr>
        <p:spPr>
          <a:xfrm>
            <a:off x="9412680" y="250632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5" name="CustomShape 185"/>
          <p:cNvSpPr/>
          <p:nvPr/>
        </p:nvSpPr>
        <p:spPr>
          <a:xfrm>
            <a:off x="9413040" y="25066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6" name="Line 186"/>
          <p:cNvSpPr/>
          <p:nvPr/>
        </p:nvSpPr>
        <p:spPr>
          <a:xfrm>
            <a:off x="9412680" y="27525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7" name="CustomShape 187"/>
          <p:cNvSpPr/>
          <p:nvPr/>
        </p:nvSpPr>
        <p:spPr>
          <a:xfrm>
            <a:off x="9413040" y="275256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8" name="Line 188"/>
          <p:cNvSpPr/>
          <p:nvPr/>
        </p:nvSpPr>
        <p:spPr>
          <a:xfrm>
            <a:off x="9412680" y="299844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09" name="CustomShape 189"/>
          <p:cNvSpPr/>
          <p:nvPr/>
        </p:nvSpPr>
        <p:spPr>
          <a:xfrm>
            <a:off x="9413040" y="29988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0" name="Line 190"/>
          <p:cNvSpPr/>
          <p:nvPr/>
        </p:nvSpPr>
        <p:spPr>
          <a:xfrm>
            <a:off x="9412680" y="32446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1" name="CustomShape 191"/>
          <p:cNvSpPr/>
          <p:nvPr/>
        </p:nvSpPr>
        <p:spPr>
          <a:xfrm>
            <a:off x="9413040" y="32446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2" name="Line 192"/>
          <p:cNvSpPr/>
          <p:nvPr/>
        </p:nvSpPr>
        <p:spPr>
          <a:xfrm>
            <a:off x="9412680" y="349056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3" name="CustomShape 193"/>
          <p:cNvSpPr/>
          <p:nvPr/>
        </p:nvSpPr>
        <p:spPr>
          <a:xfrm>
            <a:off x="9413040" y="349092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4" name="Line 194"/>
          <p:cNvSpPr/>
          <p:nvPr/>
        </p:nvSpPr>
        <p:spPr>
          <a:xfrm>
            <a:off x="9412680" y="373680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5" name="CustomShape 195"/>
          <p:cNvSpPr/>
          <p:nvPr/>
        </p:nvSpPr>
        <p:spPr>
          <a:xfrm>
            <a:off x="9413040" y="37368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6" name="Line 196"/>
          <p:cNvSpPr/>
          <p:nvPr/>
        </p:nvSpPr>
        <p:spPr>
          <a:xfrm>
            <a:off x="9412680" y="398268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7" name="CustomShape 197"/>
          <p:cNvSpPr/>
          <p:nvPr/>
        </p:nvSpPr>
        <p:spPr>
          <a:xfrm>
            <a:off x="9413040" y="398304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8" name="Line 198"/>
          <p:cNvSpPr/>
          <p:nvPr/>
        </p:nvSpPr>
        <p:spPr>
          <a:xfrm>
            <a:off x="9412680" y="422892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19" name="CustomShape 199"/>
          <p:cNvSpPr/>
          <p:nvPr/>
        </p:nvSpPr>
        <p:spPr>
          <a:xfrm>
            <a:off x="9413040" y="42292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0" name="Line 200"/>
          <p:cNvSpPr/>
          <p:nvPr/>
        </p:nvSpPr>
        <p:spPr>
          <a:xfrm>
            <a:off x="9412680" y="447516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1" name="CustomShape 201"/>
          <p:cNvSpPr/>
          <p:nvPr/>
        </p:nvSpPr>
        <p:spPr>
          <a:xfrm>
            <a:off x="9413040" y="447516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2" name="Line 202"/>
          <p:cNvSpPr/>
          <p:nvPr/>
        </p:nvSpPr>
        <p:spPr>
          <a:xfrm>
            <a:off x="9412680" y="47210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3" name="CustomShape 203"/>
          <p:cNvSpPr/>
          <p:nvPr/>
        </p:nvSpPr>
        <p:spPr>
          <a:xfrm>
            <a:off x="9413040" y="472140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4" name="Line 204"/>
          <p:cNvSpPr/>
          <p:nvPr/>
        </p:nvSpPr>
        <p:spPr>
          <a:xfrm>
            <a:off x="9412680" y="496728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5" name="CustomShape 205"/>
          <p:cNvSpPr/>
          <p:nvPr/>
        </p:nvSpPr>
        <p:spPr>
          <a:xfrm>
            <a:off x="9413040" y="49672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6" name="Line 206"/>
          <p:cNvSpPr/>
          <p:nvPr/>
        </p:nvSpPr>
        <p:spPr>
          <a:xfrm>
            <a:off x="9412680" y="5222520"/>
            <a:ext cx="1800" cy="180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7" name="CustomShape 207"/>
          <p:cNvSpPr/>
          <p:nvPr/>
        </p:nvSpPr>
        <p:spPr>
          <a:xfrm>
            <a:off x="9413040" y="522288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8" name="Line 208"/>
          <p:cNvSpPr/>
          <p:nvPr/>
        </p:nvSpPr>
        <p:spPr>
          <a:xfrm>
            <a:off x="9412680" y="54878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29" name="CustomShape 209"/>
          <p:cNvSpPr/>
          <p:nvPr/>
        </p:nvSpPr>
        <p:spPr>
          <a:xfrm>
            <a:off x="9413040" y="548784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0" name="Line 210"/>
          <p:cNvSpPr/>
          <p:nvPr/>
        </p:nvSpPr>
        <p:spPr>
          <a:xfrm>
            <a:off x="9412680" y="57434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1" name="CustomShape 211"/>
          <p:cNvSpPr/>
          <p:nvPr/>
        </p:nvSpPr>
        <p:spPr>
          <a:xfrm>
            <a:off x="9413040" y="574344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2" name="Line 212"/>
          <p:cNvSpPr/>
          <p:nvPr/>
        </p:nvSpPr>
        <p:spPr>
          <a:xfrm>
            <a:off x="9412680" y="5999040"/>
            <a:ext cx="180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3" name="CustomShape 213"/>
          <p:cNvSpPr/>
          <p:nvPr/>
        </p:nvSpPr>
        <p:spPr>
          <a:xfrm>
            <a:off x="9413040" y="5999040"/>
            <a:ext cx="720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4" name="Line 214"/>
          <p:cNvSpPr/>
          <p:nvPr/>
        </p:nvSpPr>
        <p:spPr>
          <a:xfrm>
            <a:off x="3056520" y="6235560"/>
            <a:ext cx="6356160" cy="1440"/>
          </a:xfrm>
          <a:prstGeom prst="line">
            <a:avLst/>
          </a:prstGeom>
          <a:ln>
            <a:solidFill>
              <a:srgbClr val="C0C0C0"/>
            </a:solidFill>
          </a:ln>
        </p:spPr>
      </p:sp>
      <p:sp>
        <p:nvSpPr>
          <p:cNvPr id="435" name="CustomShape 215"/>
          <p:cNvSpPr/>
          <p:nvPr/>
        </p:nvSpPr>
        <p:spPr>
          <a:xfrm>
            <a:off x="3056880" y="6235560"/>
            <a:ext cx="6363720" cy="792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6" name="Line 216"/>
          <p:cNvSpPr/>
          <p:nvPr/>
        </p:nvSpPr>
        <p:spPr>
          <a:xfrm>
            <a:off x="6324600" y="1828800"/>
            <a:ext cx="0" cy="449568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</p:sp>
      <p:sp>
        <p:nvSpPr>
          <p:cNvPr id="437" name="Line 217"/>
          <p:cNvSpPr/>
          <p:nvPr/>
        </p:nvSpPr>
        <p:spPr>
          <a:xfrm>
            <a:off x="3124200" y="2438280"/>
            <a:ext cx="6324480" cy="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</p:sp>
    </p:spTree>
    <p:extLst>
      <p:ext uri="{BB962C8B-B14F-4D97-AF65-F5344CB8AC3E}">
        <p14:creationId xmlns:p14="http://schemas.microsoft.com/office/powerpoint/2010/main" val="31062291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7248F1E1-BC33-4677-A5BA-A3A1BD40F500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3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2. от бизнес-идеи до продукта</a:t>
            </a:r>
            <a:endParaRPr dirty="0"/>
          </a:p>
        </p:txBody>
      </p:sp>
      <p:sp>
        <p:nvSpPr>
          <p:cNvPr id="93" name="CustomShape 4"/>
          <p:cNvSpPr/>
          <p:nvPr/>
        </p:nvSpPr>
        <p:spPr>
          <a:xfrm>
            <a:off x="2392017" y="16254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Опишите проблему, над которой вы работаете.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Опишите свою бизнес-идею.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возникла идея бизнеса? </a:t>
            </a:r>
          </a:p>
          <a:p>
            <a:pPr>
              <a:lnSpc>
                <a:spcPct val="90000"/>
              </a:lnSpc>
            </a:pP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В чем преимущества вашей бизнес-идеи? </a:t>
            </a:r>
          </a:p>
          <a:p>
            <a:pPr>
              <a:lnSpc>
                <a:spcPct val="90000"/>
              </a:lnSpc>
            </a:pP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Какими талантами вы обладаете, которые помогут вам успешно реализовать свою бизнес-идею? 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8026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90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7248F1E1-BC33-4677-A5BA-A3A1BD40F500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4</a:t>
            </a:fld>
            <a:endParaRPr/>
          </a:p>
        </p:txBody>
      </p:sp>
      <p:pic>
        <p:nvPicPr>
          <p:cNvPr id="91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2. от бизнес-идеи до продукта</a:t>
            </a:r>
            <a:endParaRPr dirty="0"/>
          </a:p>
        </p:txBody>
      </p:sp>
      <p:sp>
        <p:nvSpPr>
          <p:cNvPr id="93" name="CustomShape 4"/>
          <p:cNvSpPr/>
          <p:nvPr/>
        </p:nvSpPr>
        <p:spPr>
          <a:xfrm>
            <a:off x="2458279" y="204084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Пожалуйста, опишите ваш продукт или услугу. 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В чем заключается ваше преимущество (USP)? 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Почему кто-то должен купить товар или услугу именно у вас?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Почему ваш продукт или услуга лучше, чем у конкурентов?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87583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DCEEC55F-B1EE-408E-B6B3-642C35412015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5</a:t>
            </a:fld>
            <a:endParaRPr/>
          </a:p>
        </p:txBody>
      </p:sp>
      <p:pic>
        <p:nvPicPr>
          <p:cNvPr id="101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3. возможности рынка и целевая группа</a:t>
            </a:r>
            <a:endParaRPr dirty="0"/>
          </a:p>
        </p:txBody>
      </p:sp>
      <p:sp>
        <p:nvSpPr>
          <p:cNvPr id="103" name="CustomShape 4"/>
          <p:cNvSpPr/>
          <p:nvPr/>
        </p:nvSpPr>
        <p:spPr>
          <a:xfrm>
            <a:off x="1981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узнать, что ваш товар или услуга </a:t>
            </a:r>
            <a:b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у вашей услуги есть шанс на рынке?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lang="de-AT" sz="28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Кто ваши потенциальные клиенты? Определите свою целевую группу. 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Где находится ваш целевой рынок?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endParaRPr lang="de-AT" sz="28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Насколько привлекателен рынок?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Тип бизнеса: услуги, розничная или оптовая торговля, производство?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lnSpc>
                <a:spcPct val="90000"/>
              </a:lnSpc>
              <a:buFont typeface="Arial" charset="0"/>
              <a:buChar char="•"/>
            </a:pPr>
            <a:endParaRPr sz="2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53224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0228BD38-5395-44ED-AC8C-A377542DDD0F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6</a:t>
            </a:fld>
            <a:endParaRPr/>
          </a:p>
        </p:txBody>
      </p:sp>
      <p:pic>
        <p:nvPicPr>
          <p:cNvPr id="106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3. возможности рынка и тактический маркетинг</a:t>
            </a:r>
            <a:endParaRPr dirty="0"/>
          </a:p>
        </p:txBody>
      </p:sp>
      <p:sp>
        <p:nvSpPr>
          <p:cNvPr id="108" name="CustomShape 4"/>
          <p:cNvSpPr/>
          <p:nvPr/>
        </p:nvSpPr>
        <p:spPr>
          <a:xfrm>
            <a:off x="2617304" y="177012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Описали ли вы 4 П?</a:t>
            </a:r>
            <a:b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Продукт, </a:t>
            </a: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Цена, </a:t>
            </a: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Место (распределение), </a:t>
            </a: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Продвижение (коммуникация)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43661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957E73B-1541-4F80-B390-1BBCC05775D0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7</a:t>
            </a:fld>
            <a:endParaRPr/>
          </a:p>
        </p:txBody>
      </p:sp>
      <p:pic>
        <p:nvPicPr>
          <p:cNvPr id="111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3. возможности рынка и тактический маркетинг</a:t>
            </a:r>
            <a:endParaRPr dirty="0"/>
          </a:p>
        </p:txBody>
      </p:sp>
      <p:sp>
        <p:nvSpPr>
          <p:cNvPr id="113" name="CustomShape 4"/>
          <p:cNvSpPr/>
          <p:nvPr/>
        </p:nvSpPr>
        <p:spPr>
          <a:xfrm>
            <a:off x="1981200" y="160020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выглядит дизайн продукта? </a:t>
            </a:r>
            <a:b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Покажите нам образец!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Какая цена рассматривается? Как она определяется?</a:t>
            </a:r>
            <a:endParaRPr lang="de-AT"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продукт должен попасть к покупателям?</a:t>
            </a: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 следует рекламировать компанию?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28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Рекламная концепция? (Например, плакаты, визитки, листовки, интернет, ...)</a:t>
            </a:r>
            <a:endParaRPr sz="28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44235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1766640" y="992880"/>
            <a:ext cx="8703720" cy="57481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115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CF38D54-9CBE-499B-B2C9-09CE0E010A04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8</a:t>
            </a:fld>
            <a:endParaRPr/>
          </a:p>
        </p:txBody>
      </p:sp>
      <p:pic>
        <p:nvPicPr>
          <p:cNvPr id="116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4. анализировать конкуренцию</a:t>
            </a:r>
            <a:endParaRPr dirty="0"/>
          </a:p>
        </p:txBody>
      </p:sp>
      <p:sp>
        <p:nvSpPr>
          <p:cNvPr id="118" name="CustomShape 4"/>
          <p:cNvSpPr/>
          <p:nvPr/>
        </p:nvSpPr>
        <p:spPr>
          <a:xfrm>
            <a:off x="2242200" y="204084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Есть ли конкуренты? </a:t>
            </a:r>
            <a:b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Нет" не является приемлемым ответом ;-)</a:t>
            </a:r>
          </a:p>
          <a:p>
            <a:pPr marL="457200" indent="-457200">
              <a:buFont typeface="Arial" charset="0"/>
              <a:buChar char="•"/>
            </a:pP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Какие компании являются конкурентами?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Font typeface="Arial" charset="0"/>
              <a:buChar char="•"/>
            </a:pP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07586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2"/>
          <p:cNvSpPr/>
          <p:nvPr/>
        </p:nvSpPr>
        <p:spPr>
          <a:xfrm>
            <a:off x="9191640" y="260280"/>
            <a:ext cx="1150920" cy="5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3BA2A7E-AB38-4486-9C90-949D5CD48D32}" type="slidenum">
              <a:rPr lang="de-AT" sz="1200">
                <a:solidFill>
                  <a:srgbClr val="8B8B8B"/>
                </a:solidFill>
                <a:latin typeface="Calibri"/>
                <a:ea typeface="DejaVu Sans"/>
              </a:rPr>
              <a:t>9</a:t>
            </a:fld>
            <a:endParaRPr/>
          </a:p>
        </p:txBody>
      </p:sp>
      <p:pic>
        <p:nvPicPr>
          <p:cNvPr id="121" name="Imagem 7"/>
          <p:cNvPicPr/>
          <p:nvPr/>
        </p:nvPicPr>
        <p:blipFill>
          <a:blip r:embed="rId2"/>
          <a:stretch/>
        </p:blipFill>
        <p:spPr>
          <a:xfrm rot="10800000">
            <a:off x="37552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3680"/>
            <a:ext cx="12192000" cy="10479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  <a:ea typeface="DejaVu Sans"/>
              </a:rPr>
              <a:t>5. описать команду</a:t>
            </a:r>
            <a:endParaRPr dirty="0"/>
          </a:p>
        </p:txBody>
      </p:sp>
      <p:sp>
        <p:nvSpPr>
          <p:cNvPr id="123" name="CustomShape 4"/>
          <p:cNvSpPr/>
          <p:nvPr/>
        </p:nvSpPr>
        <p:spPr>
          <a:xfrm>
            <a:off x="2948608" y="2040840"/>
            <a:ext cx="8228160" cy="452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Кто в команде?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Кто и что может делать?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Насколько велика команда?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Каких квалификаций вам еще не хватает?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3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sz="3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6015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TotalTime>0</ap:TotalTime>
  <ap:Words>778</ap:Words>
  <ap:Application>Microsoft Macintosh PowerPoint</ap:Application>
  <ap:PresentationFormat>Breitbild</ap:PresentationFormat>
  <ap:Paragraphs>154</ap:Paragraphs>
  <ap:Slides>21</ap:Slides>
  <ap:Notes>0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ap:HeadingPairs>
  <ap:TitlesOfParts>
    <vt:vector baseType="lpstr" size="28">
      <vt:lpstr>Arial</vt:lpstr>
      <vt:lpstr>Calibri</vt:lpstr>
      <vt:lpstr>Calibri Light</vt:lpstr>
      <vt:lpstr>DejaVu Sans</vt:lpstr>
      <vt:lpstr>StarSymbol</vt:lpstr>
      <vt:lpstr>Tw Cen MT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ap:TitlesOfParts>
  <ap:Company/>
  <ap:LinksUpToDate>false</ap:LinksUpToDate>
  <ap:SharedDoc>false</ap:SharedDoc>
  <ap:HyperlinksChanged>false</ap:HyperlinksChanged>
  <ap:AppVersion>16.0016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creator>Johannes Lindner</dc:creator>
  <lastModifiedBy>Johannes Lindner</lastModifiedBy>
  <revision>59</revision>
  <lastPrinted>2024-07-28T19:15:03.0000000Z</lastPrinted>
  <dcterms:created xsi:type="dcterms:W3CDTF">2022-09-13T07:34:04.0000000Z</dcterms:created>
  <dcterms:modified xsi:type="dcterms:W3CDTF">2024-07-28T19:30:00.0000000Z</dcterms:modified>
  <keywords>, docId:10D88CA4EBC52F105154BB37A6FE9E3C</keywords>
</coreProperties>
</file>