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6858000" cy="9144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0" d="100"/>
          <a:sy n="80" d="100"/>
        </p:scale>
        <p:origin x="-1356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9A61DB-2E09-4C2D-B142-2ABD5901BE15}" type="datetimeFigureOut">
              <a:rPr lang="pt-PT" smtClean="0"/>
              <a:t>10-02-2016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90FFD-2E7E-4593-9B91-DC2C641C3D3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26063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11395-2E1C-47A0-AF1F-D02C3C1827C1}" type="datetimeFigureOut">
              <a:rPr lang="en-US"/>
              <a:t>2/10/2016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26666-EB62-434D-8DBE-6AED9B6D2125}" type="slidenum">
              <a:rPr lang="en-US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327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570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318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628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1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832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61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593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3517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127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4372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09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519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6655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462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558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511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3201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67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793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47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9721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956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94C58-E4CC-8F45-AE87-548BE48A89B5}" type="datetimeFigureOut">
              <a:rPr lang="de-DE" smtClean="0"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3C516-6F9A-544C-9D7C-28832779BE1E}" type="slidenum">
              <a:rPr lang="de-DE" smtClean="0"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90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/>
          <a:stretch/>
        </p:blipFill>
        <p:spPr>
          <a:xfrm>
            <a:off x="0" y="773022"/>
            <a:ext cx="6858000" cy="8370978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49968" y="649899"/>
            <a:ext cx="589578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0" b="1" dirty="0" smtClean="0"/>
              <a:t>Segue a nota </a:t>
            </a:r>
          </a:p>
          <a:p>
            <a:r>
              <a:rPr lang="de-DE" sz="8000" b="1" dirty="0" smtClean="0"/>
              <a:t>de </a:t>
            </a:r>
            <a:r>
              <a:rPr lang="de-DE" sz="8000" dirty="0" smtClean="0"/>
              <a:t>20 Euros</a:t>
            </a:r>
            <a:endParaRPr lang="de-DE" sz="8000" dirty="0"/>
          </a:p>
        </p:txBody>
      </p:sp>
      <p:pic>
        <p:nvPicPr>
          <p:cNvPr id="3" name="Bild 2" descr="logo_YouthStart_EC__noback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52" y="-18036"/>
            <a:ext cx="1977226" cy="79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5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17" y="270571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17" y="4710067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514317" y="289206"/>
            <a:ext cx="3110032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"</a:t>
            </a:r>
            <a:r>
              <a:rPr lang="pt-PT" sz="1400" b="1" dirty="0"/>
              <a:t>Estou tão feliz </a:t>
            </a:r>
            <a:r>
              <a:rPr lang="pt-PT" sz="1400" b="1" dirty="0" smtClean="0"/>
              <a:t>por ter conseguido seguir a minha nota de 20 Euros!” A </a:t>
            </a:r>
            <a:r>
              <a:rPr lang="pt-PT" sz="1400" b="1" dirty="0"/>
              <a:t>nota de banco passou uma semana de aventuras. E o que </a:t>
            </a:r>
            <a:r>
              <a:rPr lang="pt-PT" sz="1400" b="1" dirty="0" smtClean="0"/>
              <a:t>trará  o futuro?</a:t>
            </a:r>
            <a:endParaRPr lang="en-GB" sz="1400" b="1" dirty="0" smtClean="0"/>
          </a:p>
        </p:txBody>
      </p:sp>
      <p:sp>
        <p:nvSpPr>
          <p:cNvPr id="5" name="Rechteck 4"/>
          <p:cNvSpPr/>
          <p:nvPr/>
        </p:nvSpPr>
        <p:spPr>
          <a:xfrm>
            <a:off x="525475" y="4788721"/>
            <a:ext cx="1770362" cy="3426579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É </a:t>
            </a:r>
            <a:r>
              <a:rPr lang="pt-PT" sz="1400" b="1" dirty="0"/>
              <a:t>ótimo que </a:t>
            </a:r>
            <a:r>
              <a:rPr lang="pt-PT" sz="1400" b="1" dirty="0" smtClean="0"/>
              <a:t> o Levi tenha assistido  cuidadosamente a tudo. </a:t>
            </a:r>
            <a:r>
              <a:rPr lang="pt-PT" sz="1400" b="1" dirty="0"/>
              <a:t>Ele até fez esboços de como </a:t>
            </a:r>
            <a:r>
              <a:rPr lang="pt-PT" sz="1400" b="1" dirty="0" smtClean="0"/>
              <a:t>a nota de 20 euros  circulou de </a:t>
            </a:r>
            <a:r>
              <a:rPr lang="pt-PT" sz="1400" b="1" dirty="0"/>
              <a:t>pessoa para </a:t>
            </a:r>
            <a:r>
              <a:rPr lang="pt-PT" sz="1400" b="1" dirty="0" smtClean="0"/>
              <a:t>pessoa. </a:t>
            </a:r>
            <a:r>
              <a:rPr lang="pt-PT" sz="1400" b="1" dirty="0"/>
              <a:t>Assim, podemos ver como o dinheiro pode ser trocado por </a:t>
            </a:r>
            <a:r>
              <a:rPr lang="pt-PT" sz="1400" b="1" dirty="0" smtClean="0"/>
              <a:t>bens diferentes vezes sem conta.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11101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Wirtschaftskreislauf_ohne Tex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168200" y="1436624"/>
            <a:ext cx="9059298" cy="6355454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 rot="16200000">
            <a:off x="-3880527" y="4156126"/>
            <a:ext cx="888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 err="1" smtClean="0"/>
              <a:t>Esta</a:t>
            </a:r>
            <a:r>
              <a:rPr lang="en-GB" sz="3200" b="1" dirty="0" smtClean="0"/>
              <a:t> </a:t>
            </a:r>
            <a:r>
              <a:rPr lang="en-GB" sz="3200" b="1" smtClean="0"/>
              <a:t>é a forma </a:t>
            </a:r>
            <a:r>
              <a:rPr lang="en-GB" sz="3200" b="1" dirty="0" err="1" smtClean="0"/>
              <a:t>como</a:t>
            </a:r>
            <a:r>
              <a:rPr lang="en-GB" sz="3200" b="1" dirty="0" smtClean="0"/>
              <a:t> o </a:t>
            </a:r>
            <a:r>
              <a:rPr lang="en-GB" sz="3200" b="1" dirty="0" err="1" smtClean="0"/>
              <a:t>sistema</a:t>
            </a:r>
            <a:r>
              <a:rPr lang="en-GB" sz="3200" b="1" dirty="0" smtClean="0"/>
              <a:t> </a:t>
            </a:r>
            <a:r>
              <a:rPr lang="en-GB" sz="3200" b="1" dirty="0" err="1" smtClean="0"/>
              <a:t>económico</a:t>
            </a:r>
            <a:r>
              <a:rPr lang="en-GB" sz="3200" b="1" dirty="0" smtClean="0"/>
              <a:t> </a:t>
            </a:r>
            <a:r>
              <a:rPr lang="en-GB" sz="3200" b="1" dirty="0" err="1" smtClean="0"/>
              <a:t>funciona</a:t>
            </a:r>
            <a:endParaRPr lang="en-GB" sz="3200" b="1" dirty="0"/>
          </a:p>
        </p:txBody>
      </p:sp>
      <p:sp>
        <p:nvSpPr>
          <p:cNvPr id="5" name="Textfeld 4"/>
          <p:cNvSpPr txBox="1"/>
          <p:nvPr/>
        </p:nvSpPr>
        <p:spPr>
          <a:xfrm rot="16200000">
            <a:off x="929422" y="7283714"/>
            <a:ext cx="15988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err="1" smtClean="0"/>
              <a:t>Habitações</a:t>
            </a:r>
            <a:endParaRPr lang="en-GB" sz="2400" b="1" dirty="0"/>
          </a:p>
        </p:txBody>
      </p:sp>
      <p:sp>
        <p:nvSpPr>
          <p:cNvPr id="6" name="Textfeld 5"/>
          <p:cNvSpPr txBox="1"/>
          <p:nvPr/>
        </p:nvSpPr>
        <p:spPr>
          <a:xfrm rot="16200000">
            <a:off x="956561" y="1495794"/>
            <a:ext cx="1387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 smtClean="0"/>
              <a:t>Empresas</a:t>
            </a:r>
            <a:endParaRPr lang="en-GB" sz="2400" dirty="0"/>
          </a:p>
        </p:txBody>
      </p:sp>
      <p:sp>
        <p:nvSpPr>
          <p:cNvPr id="7" name="Textfeld 6"/>
          <p:cNvSpPr txBox="1"/>
          <p:nvPr/>
        </p:nvSpPr>
        <p:spPr>
          <a:xfrm rot="16200000">
            <a:off x="497635" y="4444254"/>
            <a:ext cx="15756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/>
              <a:t>Mão</a:t>
            </a:r>
            <a:r>
              <a:rPr lang="en-GB" sz="2000" dirty="0" smtClean="0"/>
              <a:t> de </a:t>
            </a:r>
            <a:r>
              <a:rPr lang="en-GB" sz="2000" dirty="0" err="1" smtClean="0"/>
              <a:t>obra</a:t>
            </a:r>
            <a:r>
              <a:rPr lang="en-GB" sz="2000" dirty="0" smtClean="0"/>
              <a:t> </a:t>
            </a:r>
            <a:endParaRPr lang="en-GB" sz="2000" dirty="0"/>
          </a:p>
        </p:txBody>
      </p:sp>
      <p:sp>
        <p:nvSpPr>
          <p:cNvPr id="8" name="Textfeld 7"/>
          <p:cNvSpPr txBox="1"/>
          <p:nvPr/>
        </p:nvSpPr>
        <p:spPr>
          <a:xfrm rot="16200000">
            <a:off x="1822399" y="4381284"/>
            <a:ext cx="1078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/>
              <a:t>Dinheiro</a:t>
            </a:r>
            <a:endParaRPr lang="en-GB" sz="2000" dirty="0"/>
          </a:p>
        </p:txBody>
      </p:sp>
      <p:sp>
        <p:nvSpPr>
          <p:cNvPr id="9" name="Textfeld 8"/>
          <p:cNvSpPr txBox="1"/>
          <p:nvPr/>
        </p:nvSpPr>
        <p:spPr>
          <a:xfrm rot="16200000">
            <a:off x="4084495" y="4407744"/>
            <a:ext cx="1078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smtClean="0"/>
              <a:t>Dinheiro</a:t>
            </a:r>
            <a:endParaRPr lang="en-GB" sz="2000" dirty="0"/>
          </a:p>
        </p:txBody>
      </p:sp>
      <p:sp>
        <p:nvSpPr>
          <p:cNvPr id="10" name="Textfeld 9"/>
          <p:cNvSpPr txBox="1"/>
          <p:nvPr/>
        </p:nvSpPr>
        <p:spPr>
          <a:xfrm rot="16200000">
            <a:off x="4697892" y="4295330"/>
            <a:ext cx="1828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Bens  e </a:t>
            </a:r>
            <a:r>
              <a:rPr lang="en-GB" sz="2000" dirty="0" err="1" smtClean="0"/>
              <a:t>serviços</a:t>
            </a:r>
            <a:endParaRPr lang="en-GB" sz="2000" dirty="0"/>
          </a:p>
        </p:txBody>
      </p:sp>
      <p:sp>
        <p:nvSpPr>
          <p:cNvPr id="2" name="Rechteck 1"/>
          <p:cNvSpPr/>
          <p:nvPr/>
        </p:nvSpPr>
        <p:spPr>
          <a:xfrm>
            <a:off x="6126091" y="4967688"/>
            <a:ext cx="413086" cy="79370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1" name="Bild 10" descr="Logo_KP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36942" y="5093840"/>
            <a:ext cx="472012" cy="43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1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Seite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8" t="38853" r="16383" b="5849"/>
          <a:stretch/>
        </p:blipFill>
        <p:spPr>
          <a:xfrm>
            <a:off x="1643672" y="1264108"/>
            <a:ext cx="1883075" cy="2164656"/>
          </a:xfrm>
          <a:prstGeom prst="rect">
            <a:avLst/>
          </a:prstGeom>
        </p:spPr>
      </p:pic>
      <p:pic>
        <p:nvPicPr>
          <p:cNvPr id="6" name="Bild 1" descr="Seite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85"/>
          <a:stretch>
            <a:fillRect/>
          </a:stretch>
        </p:blipFill>
        <p:spPr bwMode="auto">
          <a:xfrm>
            <a:off x="3663198" y="1264108"/>
            <a:ext cx="2048141" cy="233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219347" y="259752"/>
            <a:ext cx="3163258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Esta é a Júlia. Tem 8 anos e vive com o seu irmão mais velho, o Max, na casa dos pais. O seu companheiro inseparável é um ratinho de peluche, o Levi.</a:t>
            </a:r>
          </a:p>
          <a:p>
            <a:pPr>
              <a:lnSpc>
                <a:spcPts val="2000"/>
              </a:lnSpc>
            </a:pPr>
            <a:r>
              <a:rPr lang="pt-PT" sz="1400" b="1" dirty="0" smtClean="0"/>
              <a:t>  </a:t>
            </a:r>
            <a:endParaRPr lang="pt-PT" sz="1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3776770" y="329700"/>
            <a:ext cx="28070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1400" b="1" dirty="0"/>
              <a:t>A Júlia e o Levi partilham um segredo: Eles conseguem falar um com o outro, mas ninguém pode saber! </a:t>
            </a:r>
          </a:p>
        </p:txBody>
      </p:sp>
      <p:sp>
        <p:nvSpPr>
          <p:cNvPr id="10" name="Rechteck 9"/>
          <p:cNvSpPr/>
          <p:nvPr/>
        </p:nvSpPr>
        <p:spPr>
          <a:xfrm>
            <a:off x="181382" y="259752"/>
            <a:ext cx="3345365" cy="334012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hteck 10"/>
          <p:cNvSpPr/>
          <p:nvPr/>
        </p:nvSpPr>
        <p:spPr>
          <a:xfrm>
            <a:off x="3663198" y="259752"/>
            <a:ext cx="2965635" cy="334012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" name="Bild 2" descr="Auf der Spur 00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82" y="3996700"/>
            <a:ext cx="6402444" cy="460941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feld 11"/>
          <p:cNvSpPr txBox="1"/>
          <p:nvPr/>
        </p:nvSpPr>
        <p:spPr>
          <a:xfrm>
            <a:off x="296714" y="4167096"/>
            <a:ext cx="1926722" cy="4196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GB" sz="1400" b="1" dirty="0" err="1" smtClean="0"/>
              <a:t>Hoje</a:t>
            </a:r>
            <a:r>
              <a:rPr lang="en-GB" sz="1400" b="1" dirty="0" smtClean="0"/>
              <a:t> é o </a:t>
            </a:r>
            <a:r>
              <a:rPr lang="en-GB" sz="1400" b="1" dirty="0" err="1" smtClean="0"/>
              <a:t>aniversário</a:t>
            </a:r>
            <a:r>
              <a:rPr lang="en-GB" sz="1400" b="1" dirty="0" smtClean="0"/>
              <a:t> da </a:t>
            </a:r>
            <a:r>
              <a:rPr lang="en-GB" sz="1400" b="1" dirty="0" err="1" smtClean="0"/>
              <a:t>Júlia</a:t>
            </a:r>
            <a:r>
              <a:rPr lang="en-GB" sz="1400" b="1" dirty="0" smtClean="0"/>
              <a:t>. </a:t>
            </a:r>
            <a:r>
              <a:rPr lang="en-GB" sz="1400" b="1" dirty="0" err="1" smtClean="0"/>
              <a:t>Vieram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muitos</a:t>
            </a:r>
            <a:r>
              <a:rPr lang="en-GB" sz="1400" b="1" dirty="0" smtClean="0"/>
              <a:t> amigos à </a:t>
            </a:r>
            <a:r>
              <a:rPr lang="en-GB" sz="1400" b="1" dirty="0" err="1" smtClean="0"/>
              <a:t>festa</a:t>
            </a:r>
            <a:r>
              <a:rPr lang="en-GB" sz="1400" b="1" smtClean="0"/>
              <a:t>. Claro que o Levi </a:t>
            </a:r>
            <a:r>
              <a:rPr lang="en-GB" sz="1400" b="1" dirty="0" err="1" smtClean="0"/>
              <a:t>também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está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lá</a:t>
            </a:r>
            <a:r>
              <a:rPr lang="en-GB" sz="1400" b="1" dirty="0" smtClean="0"/>
              <a:t>.</a:t>
            </a:r>
          </a:p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pt-PT" sz="1400" b="1" dirty="0" smtClean="0"/>
              <a:t>Assim </a:t>
            </a:r>
            <a:r>
              <a:rPr lang="pt-PT" sz="1400" b="1" dirty="0"/>
              <a:t>que o trabalho </a:t>
            </a:r>
            <a:r>
              <a:rPr lang="pt-PT" sz="1400" b="1" dirty="0" smtClean="0"/>
              <a:t>na florista termina, a avó da Júlia  apressa-se a ir para a festa de </a:t>
            </a:r>
            <a:r>
              <a:rPr lang="pt-PT" sz="1400" b="1" dirty="0"/>
              <a:t>aniversário </a:t>
            </a:r>
            <a:r>
              <a:rPr lang="pt-PT" sz="1400" b="1" dirty="0" smtClean="0"/>
              <a:t>da neta . A Júlia recebe imensos presentes, entre os quais uma  nota de 20 euros como prenda especial da  sua avó. 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321676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7971"/>
            <a:ext cx="6858000" cy="493738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19346" y="243535"/>
            <a:ext cx="428615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A Júlia </a:t>
            </a:r>
            <a:r>
              <a:rPr lang="pt-PT" sz="1400" b="1" dirty="0"/>
              <a:t>pode decidir sozinha o que fazer com </a:t>
            </a:r>
            <a:r>
              <a:rPr lang="pt-PT" sz="1400" b="1" dirty="0" smtClean="0"/>
              <a:t>a nota de 20 euros. Ela </a:t>
            </a:r>
            <a:r>
              <a:rPr lang="pt-PT" sz="1400" b="1" dirty="0"/>
              <a:t>pensa sobre isso com muito cuidado.</a:t>
            </a:r>
            <a:endParaRPr lang="en-GB" sz="1400" b="1" dirty="0" smtClean="0"/>
          </a:p>
        </p:txBody>
      </p:sp>
      <p:sp>
        <p:nvSpPr>
          <p:cNvPr id="4" name="Textfeld 3"/>
          <p:cNvSpPr txBox="1"/>
          <p:nvPr/>
        </p:nvSpPr>
        <p:spPr>
          <a:xfrm>
            <a:off x="2203118" y="7926484"/>
            <a:ext cx="297260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Por </a:t>
            </a:r>
            <a:r>
              <a:rPr lang="pt-PT" sz="1400" b="1" dirty="0"/>
              <a:t>favor, </a:t>
            </a:r>
            <a:r>
              <a:rPr lang="pt-PT" sz="1400" b="1" dirty="0" smtClean="0"/>
              <a:t>ajuda-a, dá </a:t>
            </a:r>
            <a:r>
              <a:rPr lang="pt-PT" sz="1400" b="1" dirty="0"/>
              <a:t>sugestões e</a:t>
            </a:r>
          </a:p>
          <a:p>
            <a:pPr>
              <a:lnSpc>
                <a:spcPts val="2000"/>
              </a:lnSpc>
            </a:pPr>
            <a:r>
              <a:rPr lang="pt-PT" sz="1400" b="1" dirty="0" smtClean="0"/>
              <a:t>desenha algumas  ideias. O </a:t>
            </a:r>
            <a:r>
              <a:rPr lang="pt-PT" sz="1400" b="1" dirty="0"/>
              <a:t>que </a:t>
            </a:r>
            <a:r>
              <a:rPr lang="pt-PT" sz="1400" b="1" dirty="0" smtClean="0"/>
              <a:t>farias</a:t>
            </a:r>
            <a:endParaRPr lang="pt-PT" sz="1400" b="1" dirty="0"/>
          </a:p>
          <a:p>
            <a:pPr>
              <a:lnSpc>
                <a:spcPts val="2000"/>
              </a:lnSpc>
            </a:pPr>
            <a:r>
              <a:rPr lang="pt-PT" sz="1400" b="1" dirty="0" smtClean="0"/>
              <a:t>com </a:t>
            </a:r>
            <a:r>
              <a:rPr lang="pt-PT" sz="1400" b="1" dirty="0"/>
              <a:t>20 </a:t>
            </a:r>
            <a:r>
              <a:rPr lang="pt-PT" sz="1400" b="1" dirty="0" smtClean="0"/>
              <a:t>euros?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426515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1"/>
          <a:stretch/>
        </p:blipFill>
        <p:spPr>
          <a:xfrm>
            <a:off x="325384" y="409310"/>
            <a:ext cx="6120000" cy="394427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0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22" r="7558" b="6885"/>
          <a:stretch/>
        </p:blipFill>
        <p:spPr>
          <a:xfrm>
            <a:off x="402466" y="5489023"/>
            <a:ext cx="4812116" cy="3106597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Rechteck 3"/>
          <p:cNvSpPr/>
          <p:nvPr/>
        </p:nvSpPr>
        <p:spPr>
          <a:xfrm>
            <a:off x="325384" y="445612"/>
            <a:ext cx="3060000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A Júlia </a:t>
            </a:r>
            <a:r>
              <a:rPr lang="pt-PT" sz="1400" b="1" dirty="0"/>
              <a:t>não quer gastar o dinheiro imediatamente. Ela </a:t>
            </a:r>
            <a:r>
              <a:rPr lang="pt-PT" sz="1400" b="1" dirty="0" smtClean="0"/>
              <a:t>guarda </a:t>
            </a:r>
            <a:r>
              <a:rPr lang="pt-PT" sz="1400" b="1" dirty="0"/>
              <a:t>a nota </a:t>
            </a:r>
            <a:r>
              <a:rPr lang="pt-PT" sz="1400" b="1" dirty="0" smtClean="0"/>
              <a:t>no seu </a:t>
            </a:r>
            <a:r>
              <a:rPr lang="pt-PT" sz="1400" b="1" dirty="0"/>
              <a:t>mealheiro.</a:t>
            </a:r>
          </a:p>
          <a:p>
            <a:pPr>
              <a:lnSpc>
                <a:spcPts val="2000"/>
              </a:lnSpc>
            </a:pPr>
            <a:endParaRPr lang="pt-PT" sz="1400" b="1" dirty="0"/>
          </a:p>
          <a:p>
            <a:pPr>
              <a:lnSpc>
                <a:spcPts val="2000"/>
              </a:lnSpc>
            </a:pPr>
            <a:r>
              <a:rPr lang="pt-PT" sz="1400" b="1" dirty="0" smtClean="0"/>
              <a:t>Ela pergunta a si própria: "</a:t>
            </a:r>
            <a:r>
              <a:rPr lang="pt-PT" sz="1400" b="1" dirty="0"/>
              <a:t>O que vai acontecer </a:t>
            </a:r>
            <a:r>
              <a:rPr lang="pt-PT" sz="1400" b="1" dirty="0" smtClean="0"/>
              <a:t>com a </a:t>
            </a:r>
            <a:r>
              <a:rPr lang="pt-PT" sz="1400" b="1" dirty="0"/>
              <a:t>nota de 20 euros, quando eu </a:t>
            </a:r>
            <a:r>
              <a:rPr lang="pt-PT" sz="1400" b="1" dirty="0" smtClean="0"/>
              <a:t> a gastar?"</a:t>
            </a:r>
            <a:endParaRPr lang="pt-PT" sz="1400" b="1" dirty="0"/>
          </a:p>
          <a:p>
            <a:pPr>
              <a:lnSpc>
                <a:spcPts val="2000"/>
              </a:lnSpc>
            </a:pPr>
            <a:endParaRPr lang="pt-PT" sz="1400" b="1" dirty="0"/>
          </a:p>
          <a:p>
            <a:pPr>
              <a:lnSpc>
                <a:spcPts val="2000"/>
              </a:lnSpc>
            </a:pPr>
            <a:r>
              <a:rPr lang="pt-PT" sz="1400" b="1" dirty="0"/>
              <a:t>Vamos </a:t>
            </a:r>
            <a:r>
              <a:rPr lang="pt-PT" sz="1400" b="1" dirty="0" smtClean="0"/>
              <a:t>seguir </a:t>
            </a:r>
            <a:r>
              <a:rPr lang="pt-PT" sz="1400" b="1" dirty="0"/>
              <a:t>a nota de 20 euros juntamente </a:t>
            </a:r>
            <a:r>
              <a:rPr lang="pt-PT" sz="1400" b="1" dirty="0" smtClean="0"/>
              <a:t>com a  Júlia e o  Levi</a:t>
            </a:r>
            <a:r>
              <a:rPr lang="pt-PT" sz="1400" b="1" dirty="0"/>
              <a:t>.</a:t>
            </a:r>
            <a:endParaRPr lang="en-GB" sz="1400" b="1" dirty="0"/>
          </a:p>
        </p:txBody>
      </p:sp>
      <p:sp>
        <p:nvSpPr>
          <p:cNvPr id="5" name="Rechteck 4"/>
          <p:cNvSpPr/>
          <p:nvPr/>
        </p:nvSpPr>
        <p:spPr>
          <a:xfrm>
            <a:off x="402466" y="4652157"/>
            <a:ext cx="2982918" cy="188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Agora a Júlia </a:t>
            </a:r>
            <a:r>
              <a:rPr lang="pt-PT" sz="1400" b="1" dirty="0"/>
              <a:t>sabe o que quer</a:t>
            </a:r>
          </a:p>
          <a:p>
            <a:pPr>
              <a:lnSpc>
                <a:spcPts val="2000"/>
              </a:lnSpc>
            </a:pPr>
            <a:r>
              <a:rPr lang="pt-PT" sz="1400" b="1" dirty="0"/>
              <a:t>f</a:t>
            </a:r>
            <a:r>
              <a:rPr lang="pt-PT" sz="1400" b="1" dirty="0" smtClean="0"/>
              <a:t>azer com a nota de 20 euros.</a:t>
            </a:r>
            <a:endParaRPr lang="pt-PT" sz="1400" b="1" dirty="0"/>
          </a:p>
          <a:p>
            <a:pPr>
              <a:lnSpc>
                <a:spcPts val="2000"/>
              </a:lnSpc>
            </a:pPr>
            <a:r>
              <a:rPr lang="pt-PT" sz="1400" b="1" dirty="0" smtClean="0"/>
              <a:t>Ela </a:t>
            </a:r>
            <a:r>
              <a:rPr lang="pt-PT" sz="1400" b="1" dirty="0"/>
              <a:t>convida dois amigos para ir </a:t>
            </a:r>
            <a:r>
              <a:rPr lang="pt-PT" sz="1400" b="1" dirty="0" smtClean="0"/>
              <a:t>ao jardim </a:t>
            </a:r>
            <a:r>
              <a:rPr lang="pt-PT" sz="1400" b="1" dirty="0"/>
              <a:t>zoológico com ela, </a:t>
            </a:r>
            <a:r>
              <a:rPr lang="pt-PT" sz="1400" b="1" dirty="0" smtClean="0"/>
              <a:t>pois adoram observar  os </a:t>
            </a:r>
            <a:endParaRPr lang="pt-PT" sz="1400" b="1" dirty="0"/>
          </a:p>
          <a:p>
            <a:pPr>
              <a:lnSpc>
                <a:spcPts val="2000"/>
              </a:lnSpc>
            </a:pPr>
            <a:r>
              <a:rPr lang="pt-PT" sz="1400" b="1" dirty="0"/>
              <a:t>macacos </a:t>
            </a:r>
            <a:r>
              <a:rPr lang="pt-PT" sz="1400" b="1" dirty="0" smtClean="0"/>
              <a:t>e os elefantes a brincar. </a:t>
            </a:r>
            <a:r>
              <a:rPr lang="pt-PT" sz="1400" b="1" dirty="0"/>
              <a:t>A Avó e o Levi também foram.</a:t>
            </a:r>
            <a:endParaRPr lang="en-GB" sz="1400" b="1" dirty="0"/>
          </a:p>
        </p:txBody>
      </p:sp>
      <p:sp>
        <p:nvSpPr>
          <p:cNvPr id="7" name="Rechteck 6"/>
          <p:cNvSpPr/>
          <p:nvPr/>
        </p:nvSpPr>
        <p:spPr>
          <a:xfrm>
            <a:off x="4819650" y="5096302"/>
            <a:ext cx="1625734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O Levi </a:t>
            </a:r>
            <a:r>
              <a:rPr lang="pt-PT" sz="1400" b="1" dirty="0"/>
              <a:t>sussurra </a:t>
            </a:r>
            <a:r>
              <a:rPr lang="pt-PT" sz="1400" b="1" dirty="0" smtClean="0"/>
              <a:t>ao </a:t>
            </a:r>
            <a:r>
              <a:rPr lang="pt-PT" sz="1400" b="1" dirty="0"/>
              <a:t>ouvido </a:t>
            </a:r>
            <a:r>
              <a:rPr lang="pt-PT" sz="1400" b="1" dirty="0" smtClean="0"/>
              <a:t>da  Júlia</a:t>
            </a:r>
            <a:r>
              <a:rPr lang="pt-PT" sz="1400" b="1" dirty="0"/>
              <a:t>:</a:t>
            </a:r>
            <a:r>
              <a:rPr lang="pt-PT" sz="1400" b="1" dirty="0" smtClean="0"/>
              <a:t> </a:t>
            </a:r>
            <a:r>
              <a:rPr lang="pt-PT" sz="1400" b="1" dirty="0"/>
              <a:t>"</a:t>
            </a:r>
            <a:r>
              <a:rPr lang="pt-PT" sz="1400" b="1" dirty="0" smtClean="0"/>
              <a:t>Anota </a:t>
            </a:r>
            <a:r>
              <a:rPr lang="pt-PT" sz="1400" b="1" dirty="0"/>
              <a:t>o número </a:t>
            </a:r>
            <a:r>
              <a:rPr lang="pt-PT" sz="1400" b="1" dirty="0" smtClean="0"/>
              <a:t>de série da nota de 20 euros </a:t>
            </a:r>
            <a:r>
              <a:rPr lang="pt-PT" sz="1400" b="1" dirty="0"/>
              <a:t>antes de </a:t>
            </a:r>
            <a:r>
              <a:rPr lang="pt-PT" sz="1400" b="1" dirty="0" smtClean="0"/>
              <a:t>comprares </a:t>
            </a:r>
            <a:r>
              <a:rPr lang="pt-PT" sz="1400" b="1" dirty="0"/>
              <a:t>os bilhetes. É a única maneira de </a:t>
            </a:r>
            <a:r>
              <a:rPr lang="pt-PT" sz="1400" b="1" dirty="0" smtClean="0"/>
              <a:t>não lhe  perdermos </a:t>
            </a:r>
            <a:r>
              <a:rPr lang="pt-PT" sz="1400" b="1" dirty="0"/>
              <a:t>o </a:t>
            </a:r>
            <a:r>
              <a:rPr lang="pt-PT" sz="1400" b="1" dirty="0" smtClean="0"/>
              <a:t>rasto."</a:t>
            </a:r>
            <a:endParaRPr lang="en-GB" sz="1400" b="1" dirty="0"/>
          </a:p>
        </p:txBody>
      </p:sp>
      <p:sp>
        <p:nvSpPr>
          <p:cNvPr id="8" name="Rechteck 7"/>
          <p:cNvSpPr/>
          <p:nvPr/>
        </p:nvSpPr>
        <p:spPr>
          <a:xfrm>
            <a:off x="325384" y="4652157"/>
            <a:ext cx="6120000" cy="4079904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97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84" y="230529"/>
            <a:ext cx="5760000" cy="41468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0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84" y="4636597"/>
            <a:ext cx="5760000" cy="4146887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12738" y="212659"/>
            <a:ext cx="2294730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err="1" smtClean="0"/>
              <a:t>Depois</a:t>
            </a:r>
            <a:r>
              <a:rPr lang="en-GB" sz="1400" b="1" dirty="0" smtClean="0"/>
              <a:t> de a </a:t>
            </a:r>
            <a:r>
              <a:rPr lang="en-GB" sz="1400" b="1" dirty="0" err="1" smtClean="0"/>
              <a:t>Júlia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pagar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os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bilhetes</a:t>
            </a:r>
            <a:r>
              <a:rPr lang="en-GB" sz="1400" b="1" dirty="0" smtClean="0"/>
              <a:t>, a nota de 20 euros </a:t>
            </a:r>
            <a:r>
              <a:rPr lang="en-GB" sz="1400" b="1" dirty="0" err="1" smtClean="0"/>
              <a:t>acabou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dentro</a:t>
            </a:r>
            <a:r>
              <a:rPr lang="en-GB" sz="1400" b="1" dirty="0" smtClean="0"/>
              <a:t> da </a:t>
            </a:r>
            <a:r>
              <a:rPr lang="en-GB" sz="1400" b="1" dirty="0" err="1" smtClean="0"/>
              <a:t>caixa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registadora</a:t>
            </a:r>
            <a:r>
              <a:rPr lang="en-GB" sz="1400" b="1" dirty="0" smtClean="0"/>
              <a:t>.  </a:t>
            </a:r>
            <a:endParaRPr lang="en-GB" sz="1400" b="1" dirty="0"/>
          </a:p>
        </p:txBody>
      </p:sp>
      <p:sp>
        <p:nvSpPr>
          <p:cNvPr id="5" name="Rechteck 4"/>
          <p:cNvSpPr/>
          <p:nvPr/>
        </p:nvSpPr>
        <p:spPr>
          <a:xfrm>
            <a:off x="3059867" y="233072"/>
            <a:ext cx="3287917" cy="86177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Uma </a:t>
            </a:r>
            <a:r>
              <a:rPr lang="en-GB" sz="1400" b="1" dirty="0" err="1" smtClean="0"/>
              <a:t>família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aproximou</a:t>
            </a:r>
            <a:r>
              <a:rPr lang="en-GB" sz="1400" b="1" dirty="0" smtClean="0"/>
              <a:t>-se da </a:t>
            </a:r>
            <a:r>
              <a:rPr lang="en-GB" sz="1400" b="1" dirty="0" err="1" smtClean="0"/>
              <a:t>bilheteira</a:t>
            </a:r>
            <a:r>
              <a:rPr lang="en-GB" sz="1400" b="1" dirty="0" smtClean="0"/>
              <a:t> . </a:t>
            </a:r>
            <a:r>
              <a:rPr lang="en-GB" sz="1400" b="1" dirty="0" err="1" smtClean="0"/>
              <a:t>Compraram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os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bilhetes</a:t>
            </a:r>
            <a:r>
              <a:rPr lang="en-GB" sz="1400" b="1" dirty="0" smtClean="0"/>
              <a:t> com </a:t>
            </a:r>
            <a:r>
              <a:rPr lang="en-GB" sz="1400" b="1" dirty="0" err="1" smtClean="0"/>
              <a:t>uma</a:t>
            </a:r>
            <a:r>
              <a:rPr lang="en-GB" sz="1400" b="1" dirty="0" smtClean="0"/>
              <a:t> nota de 50 Euros. E o que é que a </a:t>
            </a:r>
            <a:r>
              <a:rPr lang="en-GB" sz="1400" b="1" dirty="0" err="1" smtClean="0"/>
              <a:t>Júlia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vê</a:t>
            </a:r>
            <a:r>
              <a:rPr lang="en-GB" sz="1400" b="1" dirty="0" smtClean="0"/>
              <a:t>?</a:t>
            </a:r>
            <a:endParaRPr lang="en-GB" sz="1400" b="1" dirty="0"/>
          </a:p>
        </p:txBody>
      </p:sp>
      <p:sp>
        <p:nvSpPr>
          <p:cNvPr id="6" name="Rechteck 5"/>
          <p:cNvSpPr/>
          <p:nvPr/>
        </p:nvSpPr>
        <p:spPr>
          <a:xfrm>
            <a:off x="4604033" y="1164970"/>
            <a:ext cx="1867576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smtClean="0"/>
              <a:t>A </a:t>
            </a:r>
            <a:r>
              <a:rPr lang="en-GB" sz="1400" b="1" dirty="0" err="1" smtClean="0"/>
              <a:t>família</a:t>
            </a:r>
            <a:r>
              <a:rPr lang="en-GB" sz="1400" b="1" dirty="0" smtClean="0"/>
              <a:t> a </a:t>
            </a:r>
            <a:r>
              <a:rPr lang="en-GB" sz="1400" b="1" dirty="0" err="1" smtClean="0"/>
              <a:t>receber</a:t>
            </a:r>
            <a:r>
              <a:rPr lang="en-GB" sz="1400" b="1" dirty="0" smtClean="0"/>
              <a:t> a </a:t>
            </a:r>
            <a:r>
              <a:rPr lang="en-GB" sz="1400" b="1" dirty="0" err="1" smtClean="0"/>
              <a:t>sua</a:t>
            </a:r>
            <a:r>
              <a:rPr lang="en-GB" sz="1400" b="1" dirty="0" smtClean="0"/>
              <a:t> nota de 20 euros </a:t>
            </a:r>
            <a:r>
              <a:rPr lang="en-GB" sz="1400" b="1" dirty="0" err="1" smtClean="0"/>
              <a:t>como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troco</a:t>
            </a:r>
            <a:r>
              <a:rPr lang="en-GB" sz="1400" b="1" dirty="0" smtClean="0"/>
              <a:t>. </a:t>
            </a:r>
          </a:p>
          <a:p>
            <a:pPr>
              <a:lnSpc>
                <a:spcPts val="2000"/>
              </a:lnSpc>
            </a:pPr>
            <a:r>
              <a:rPr lang="en-GB" sz="1400" b="1" dirty="0" smtClean="0"/>
              <a:t>      </a:t>
            </a:r>
            <a:endParaRPr lang="en-GB" sz="1400" b="1" dirty="0"/>
          </a:p>
        </p:txBody>
      </p:sp>
      <p:sp>
        <p:nvSpPr>
          <p:cNvPr id="7" name="Rechteck 6"/>
          <p:cNvSpPr/>
          <p:nvPr/>
        </p:nvSpPr>
        <p:spPr>
          <a:xfrm>
            <a:off x="602242" y="4584159"/>
            <a:ext cx="292450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GB" sz="1400" b="1" dirty="0" err="1" smtClean="0"/>
              <a:t>Lá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vamos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nós</a:t>
            </a:r>
            <a:r>
              <a:rPr lang="en-GB" sz="1400" b="1" dirty="0" smtClean="0"/>
              <a:t>! </a:t>
            </a:r>
            <a:r>
              <a:rPr lang="en-GB" sz="1400" b="1" dirty="0" err="1" smtClean="0"/>
              <a:t>Não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vamos</a:t>
            </a:r>
            <a:r>
              <a:rPr lang="en-GB" sz="1400" b="1" dirty="0" smtClean="0"/>
              <a:t> </a:t>
            </a:r>
            <a:r>
              <a:rPr lang="en-GB" sz="1400" b="1" dirty="0" err="1" smtClean="0"/>
              <a:t>perder</a:t>
            </a:r>
            <a:r>
              <a:rPr lang="en-GB" sz="1400" b="1" dirty="0" smtClean="0"/>
              <a:t> o </a:t>
            </a:r>
            <a:r>
              <a:rPr lang="en-GB" sz="1400" b="1" dirty="0" err="1" smtClean="0"/>
              <a:t>rasto</a:t>
            </a:r>
            <a:r>
              <a:rPr lang="en-GB" sz="1400" b="1" dirty="0" smtClean="0"/>
              <a:t> da </a:t>
            </a:r>
            <a:r>
              <a:rPr lang="en-GB" sz="1400" b="1" dirty="0" err="1" smtClean="0"/>
              <a:t>nossa</a:t>
            </a:r>
            <a:r>
              <a:rPr lang="en-GB" sz="1400" b="1" dirty="0" smtClean="0"/>
              <a:t> nota de 20 euros. 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208556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2" y="302055"/>
            <a:ext cx="5760000" cy="414689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02" y="4679848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12737" y="335797"/>
            <a:ext cx="267338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pt-PT" sz="1400" b="1" dirty="0" smtClean="0"/>
              <a:t>Os </a:t>
            </a:r>
            <a:r>
              <a:rPr lang="pt-PT" sz="1400" b="1" dirty="0"/>
              <a:t>membros da família que </a:t>
            </a:r>
            <a:r>
              <a:rPr lang="pt-PT" sz="1400" b="1" dirty="0" smtClean="0"/>
              <a:t>recebeu a nota de </a:t>
            </a:r>
            <a:r>
              <a:rPr lang="pt-PT" sz="1400" b="1" dirty="0"/>
              <a:t>20 </a:t>
            </a:r>
            <a:r>
              <a:rPr lang="pt-PT" sz="1400" b="1" dirty="0" smtClean="0"/>
              <a:t>euros da Júlia estão com </a:t>
            </a:r>
            <a:r>
              <a:rPr lang="pt-PT" sz="1400" b="1" dirty="0"/>
              <a:t>fome. Eles </a:t>
            </a:r>
            <a:r>
              <a:rPr lang="pt-PT" sz="1400" b="1" dirty="0" smtClean="0"/>
              <a:t>entram num restaurante ali, perto, sentam-se e fazem os seus pedidos.</a:t>
            </a:r>
            <a:endParaRPr lang="en-GB" sz="1400" b="1" dirty="0"/>
          </a:p>
        </p:txBody>
      </p:sp>
      <p:sp>
        <p:nvSpPr>
          <p:cNvPr id="5" name="Rechteck 4"/>
          <p:cNvSpPr/>
          <p:nvPr/>
        </p:nvSpPr>
        <p:spPr>
          <a:xfrm>
            <a:off x="3788560" y="915702"/>
            <a:ext cx="252774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1400" b="1" dirty="0" smtClean="0"/>
              <a:t>No fim,  pedem e pagam a conta. </a:t>
            </a:r>
            <a:r>
              <a:rPr lang="pt-PT" sz="1400" b="1" dirty="0"/>
              <a:t>O proprietário do restaurante </a:t>
            </a:r>
            <a:r>
              <a:rPr lang="pt-PT" sz="1400" b="1" dirty="0" smtClean="0"/>
              <a:t>recebe uma nota </a:t>
            </a:r>
            <a:r>
              <a:rPr lang="pt-PT" sz="1400" b="1" dirty="0"/>
              <a:t>de 20 </a:t>
            </a:r>
            <a:r>
              <a:rPr lang="pt-PT" sz="1400" b="1" dirty="0" smtClean="0"/>
              <a:t>euros. </a:t>
            </a:r>
            <a:r>
              <a:rPr lang="pt-PT" sz="1400" b="1" dirty="0"/>
              <a:t>E, claro, é a nota da Júlia!</a:t>
            </a:r>
          </a:p>
        </p:txBody>
      </p:sp>
      <p:sp>
        <p:nvSpPr>
          <p:cNvPr id="6" name="Rechteck 5"/>
          <p:cNvSpPr/>
          <p:nvPr/>
        </p:nvSpPr>
        <p:spPr>
          <a:xfrm>
            <a:off x="627850" y="4658992"/>
            <a:ext cx="252774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1400" b="1" dirty="0" smtClean="0"/>
              <a:t>Enquanto </a:t>
            </a:r>
            <a:r>
              <a:rPr lang="pt-PT" sz="1400" b="1" dirty="0"/>
              <a:t>isso, está a ser feita uma entrega de vegetais no restaurante. De repente, a Júlia avista o seu irmão mais velho, o Max. Ele trabalha, a tempo parcial, com um merceeiro na distribuição de vegetais.</a:t>
            </a:r>
          </a:p>
        </p:txBody>
      </p:sp>
      <p:sp>
        <p:nvSpPr>
          <p:cNvPr id="7" name="Rechteck 6"/>
          <p:cNvSpPr/>
          <p:nvPr/>
        </p:nvSpPr>
        <p:spPr>
          <a:xfrm>
            <a:off x="3632060" y="4658992"/>
            <a:ext cx="2527742" cy="73866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just"/>
            <a:r>
              <a:rPr lang="pt-PT" sz="1400" b="1" dirty="0"/>
              <a:t>O proprietário </a:t>
            </a:r>
            <a:r>
              <a:rPr lang="pt-PT" sz="1400" b="1" dirty="0" smtClean="0"/>
              <a:t>paga com algumas notas </a:t>
            </a:r>
            <a:r>
              <a:rPr lang="pt-PT" sz="1400" b="1" dirty="0"/>
              <a:t>ao dono da mercearia.</a:t>
            </a:r>
          </a:p>
        </p:txBody>
      </p:sp>
      <p:sp>
        <p:nvSpPr>
          <p:cNvPr id="8" name="Rechteck 7"/>
          <p:cNvSpPr/>
          <p:nvPr/>
        </p:nvSpPr>
        <p:spPr>
          <a:xfrm>
            <a:off x="4139847" y="6099066"/>
            <a:ext cx="20997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1400" b="1" dirty="0"/>
              <a:t>E o que é que a Júlia vê no meio das notas? A sua nota de 20 euros!</a:t>
            </a:r>
          </a:p>
        </p:txBody>
      </p:sp>
    </p:spTree>
    <p:extLst>
      <p:ext uri="{BB962C8B-B14F-4D97-AF65-F5344CB8AC3E}">
        <p14:creationId xmlns:p14="http://schemas.microsoft.com/office/powerpoint/2010/main" val="226606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33" y="270570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33" y="4417458"/>
            <a:ext cx="6381964" cy="459466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11709" y="436704"/>
            <a:ext cx="32495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endParaRPr lang="en-GB" sz="1400" b="1" dirty="0" smtClean="0"/>
          </a:p>
          <a:p>
            <a:pPr algn="just">
              <a:lnSpc>
                <a:spcPts val="2000"/>
              </a:lnSpc>
            </a:pPr>
            <a:r>
              <a:rPr lang="pt-PT" sz="1400" b="1" dirty="0"/>
              <a:t>Como o Max tem trabalhado tão diligentemente, recebeu o seu salário diário de 20 euros. Depois de alguns desvios, a nota de 20 euros da Júlia acaba na carteira do Max.</a:t>
            </a:r>
            <a:endParaRPr lang="en-GB" sz="1400" b="1" dirty="0" smtClean="0"/>
          </a:p>
        </p:txBody>
      </p:sp>
      <p:sp>
        <p:nvSpPr>
          <p:cNvPr id="5" name="Rechteck 4"/>
          <p:cNvSpPr/>
          <p:nvPr/>
        </p:nvSpPr>
        <p:spPr>
          <a:xfrm>
            <a:off x="488206" y="4542152"/>
            <a:ext cx="32495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1400" b="1" dirty="0"/>
              <a:t>O Max tem uma namorada, a Sara, e está muito apaixonado por ela. Por isso, compra-lhe um presente, um pequeno animal de peluche, e paga-o com a nota de 20 euros que a Júlia recebeu da </a:t>
            </a:r>
            <a:r>
              <a:rPr lang="pt-PT" sz="1400" b="1" dirty="0" smtClean="0"/>
              <a:t>avó </a:t>
            </a:r>
            <a:r>
              <a:rPr lang="pt-PT" sz="1400" b="1" dirty="0"/>
              <a:t>no seu aniversário. </a:t>
            </a:r>
          </a:p>
        </p:txBody>
      </p:sp>
    </p:spTree>
    <p:extLst>
      <p:ext uri="{BB962C8B-B14F-4D97-AF65-F5344CB8AC3E}">
        <p14:creationId xmlns:p14="http://schemas.microsoft.com/office/powerpoint/2010/main" val="1490686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91" y="228589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39" y="4620681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639275" y="348809"/>
            <a:ext cx="324953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1400" b="1" dirty="0"/>
              <a:t>A Júlia quer saber o que vai acontecer a seguir com a sua nota de 20 euros. Ela observa o dono da loja de brinquedos a tirar o dinheiro da caixa registadora e a colocá-lo num pequeno saco</a:t>
            </a:r>
            <a:r>
              <a:rPr lang="pt-PT" sz="1400" b="1" dirty="0" smtClean="0"/>
              <a:t>.</a:t>
            </a:r>
          </a:p>
          <a:p>
            <a:pPr algn="just"/>
            <a:endParaRPr lang="pt-PT" sz="1400" b="1" dirty="0"/>
          </a:p>
          <a:p>
            <a:pPr algn="just"/>
            <a:r>
              <a:rPr lang="pt-PT" sz="1400" b="1" dirty="0"/>
              <a:t>Ele fecha a loja e caminha até o banco mais próximo. Então, coloca o saco de dinheiro num cofre no banco</a:t>
            </a:r>
            <a:r>
              <a:rPr lang="pt-PT" sz="1400" b="1" dirty="0" smtClean="0"/>
              <a:t>.</a:t>
            </a:r>
          </a:p>
          <a:p>
            <a:pPr algn="just"/>
            <a:r>
              <a:rPr lang="pt-PT" sz="1400" b="1" dirty="0" smtClean="0"/>
              <a:t> </a:t>
            </a:r>
            <a:endParaRPr lang="pt-PT" sz="1400" b="1" dirty="0"/>
          </a:p>
          <a:p>
            <a:pPr algn="just"/>
            <a:r>
              <a:rPr lang="pt-PT" sz="1400" b="1" dirty="0"/>
              <a:t>A Júlia olhou para o Levi e disse: “Agora provavelmente nunca mais voltarei a ver a minha nota de 20 euros.”</a:t>
            </a:r>
          </a:p>
        </p:txBody>
      </p:sp>
      <p:sp>
        <p:nvSpPr>
          <p:cNvPr id="5" name="Rechteck 4"/>
          <p:cNvSpPr/>
          <p:nvPr/>
        </p:nvSpPr>
        <p:spPr>
          <a:xfrm>
            <a:off x="639276" y="4718072"/>
            <a:ext cx="2438124" cy="1101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pt-PT" sz="1400" b="1" dirty="0" smtClean="0"/>
              <a:t>No </a:t>
            </a:r>
            <a:r>
              <a:rPr lang="pt-PT" sz="1400" b="1" dirty="0"/>
              <a:t>banco, o dinheiro é contado e </a:t>
            </a:r>
            <a:r>
              <a:rPr lang="pt-PT" sz="1400" b="1" dirty="0" smtClean="0"/>
              <a:t>adicionado </a:t>
            </a:r>
            <a:r>
              <a:rPr lang="pt-PT" sz="1400" b="1" dirty="0"/>
              <a:t>à conta do proprietário da loja de brinquedos.</a:t>
            </a:r>
            <a:endParaRPr lang="en-GB" sz="1400" b="1" dirty="0" smtClean="0"/>
          </a:p>
        </p:txBody>
      </p:sp>
      <p:sp>
        <p:nvSpPr>
          <p:cNvPr id="6" name="Rechteck 5"/>
          <p:cNvSpPr/>
          <p:nvPr/>
        </p:nvSpPr>
        <p:spPr>
          <a:xfrm>
            <a:off x="3755097" y="4718072"/>
            <a:ext cx="2438124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pt-PT" sz="1400" b="1" dirty="0" smtClean="0"/>
              <a:t>A nota  da Júlia acaba </a:t>
            </a:r>
            <a:r>
              <a:rPr lang="pt-PT" sz="1400" b="1" dirty="0"/>
              <a:t>entre muitas outras </a:t>
            </a:r>
            <a:r>
              <a:rPr lang="pt-PT" sz="1400" b="1" dirty="0" smtClean="0"/>
              <a:t>notas  </a:t>
            </a:r>
            <a:r>
              <a:rPr lang="pt-PT" sz="1400" b="1" dirty="0"/>
              <a:t>de 20 Euros </a:t>
            </a:r>
            <a:r>
              <a:rPr lang="pt-PT" sz="1400" b="1" dirty="0" smtClean="0"/>
              <a:t>armazenadas num cofre. </a:t>
            </a:r>
            <a:endParaRPr lang="en-GB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91333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Auf der Spur 01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25" y="333543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Bild 2" descr="Auf der Spur 01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15" y="4330802"/>
            <a:ext cx="5760000" cy="41468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hteck 3"/>
          <p:cNvSpPr/>
          <p:nvPr/>
        </p:nvSpPr>
        <p:spPr>
          <a:xfrm>
            <a:off x="557864" y="403520"/>
            <a:ext cx="2902176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pt-PT" sz="1400" b="1" dirty="0" smtClean="0"/>
              <a:t>Uma </a:t>
            </a:r>
            <a:r>
              <a:rPr lang="pt-PT" sz="1400" b="1" dirty="0"/>
              <a:t>semana depois, </a:t>
            </a:r>
            <a:r>
              <a:rPr lang="pt-PT" sz="1400" b="1" dirty="0" smtClean="0"/>
              <a:t>a Júlia </a:t>
            </a:r>
            <a:r>
              <a:rPr lang="pt-PT" sz="1400" b="1" dirty="0"/>
              <a:t>e </a:t>
            </a:r>
            <a:r>
              <a:rPr lang="pt-PT" sz="1400" b="1" dirty="0" smtClean="0"/>
              <a:t>o seu </a:t>
            </a:r>
            <a:r>
              <a:rPr lang="pt-PT" sz="1400" b="1" dirty="0"/>
              <a:t>pai </a:t>
            </a:r>
            <a:r>
              <a:rPr lang="pt-PT" sz="1400" b="1" dirty="0" smtClean="0"/>
              <a:t>vão ver </a:t>
            </a:r>
            <a:r>
              <a:rPr lang="pt-PT" sz="1400" b="1" dirty="0"/>
              <a:t>um </a:t>
            </a:r>
            <a:r>
              <a:rPr lang="pt-PT" sz="1400" b="1" dirty="0" smtClean="0"/>
              <a:t>espetáculo de marionetas. Para pagar os bilhetes, o pai levanta o dinheiro </a:t>
            </a:r>
            <a:r>
              <a:rPr lang="pt-PT" sz="1400" b="1" dirty="0"/>
              <a:t>n</a:t>
            </a:r>
            <a:r>
              <a:rPr lang="pt-PT" sz="1400" b="1" dirty="0" smtClean="0"/>
              <a:t>uma caixa multibanco.</a:t>
            </a:r>
            <a:endParaRPr lang="en-GB" sz="1400" b="1" dirty="0" smtClean="0"/>
          </a:p>
        </p:txBody>
      </p:sp>
      <p:sp>
        <p:nvSpPr>
          <p:cNvPr id="5" name="Rechteck 4"/>
          <p:cNvSpPr/>
          <p:nvPr/>
        </p:nvSpPr>
        <p:spPr>
          <a:xfrm>
            <a:off x="541239" y="4797204"/>
            <a:ext cx="2902176" cy="2144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endParaRPr lang="en-GB" sz="1400" b="1" dirty="0" smtClean="0"/>
          </a:p>
          <a:p>
            <a:pPr>
              <a:lnSpc>
                <a:spcPts val="2000"/>
              </a:lnSpc>
            </a:pPr>
            <a:r>
              <a:rPr lang="pt-PT" sz="1400" b="1" dirty="0" smtClean="0"/>
              <a:t>No meio dessas notas, está </a:t>
            </a:r>
            <a:r>
              <a:rPr lang="pt-PT" sz="1400" b="1" dirty="0"/>
              <a:t>também uma nota de 20 euros . </a:t>
            </a:r>
            <a:r>
              <a:rPr lang="pt-PT" sz="1400" b="1" dirty="0" smtClean="0"/>
              <a:t>A  Júlia </a:t>
            </a:r>
            <a:r>
              <a:rPr lang="pt-PT" sz="1400" b="1" dirty="0"/>
              <a:t>tira o pedaço de papel com o número de </a:t>
            </a:r>
            <a:r>
              <a:rPr lang="pt-PT" sz="1400" b="1" dirty="0" smtClean="0"/>
              <a:t>série dos seus </a:t>
            </a:r>
            <a:r>
              <a:rPr lang="pt-PT" sz="1400" b="1" dirty="0"/>
              <a:t>20 </a:t>
            </a:r>
            <a:r>
              <a:rPr lang="pt-PT" sz="1400" b="1" dirty="0" smtClean="0"/>
              <a:t>euros</a:t>
            </a:r>
            <a:r>
              <a:rPr lang="pt-PT" sz="1400" b="1" dirty="0"/>
              <a:t> </a:t>
            </a:r>
            <a:r>
              <a:rPr lang="pt-PT" sz="1400" b="1" dirty="0" smtClean="0"/>
              <a:t>e fica muito surpreendida. </a:t>
            </a:r>
            <a:r>
              <a:rPr lang="pt-PT" sz="1400" b="1" dirty="0"/>
              <a:t>Os números correspondem </a:t>
            </a:r>
            <a:r>
              <a:rPr lang="pt-PT" sz="1400" b="1" dirty="0" smtClean="0"/>
              <a:t>e </a:t>
            </a:r>
            <a:r>
              <a:rPr lang="pt-PT" sz="1400" b="1" dirty="0"/>
              <a:t>é realmente </a:t>
            </a:r>
            <a:r>
              <a:rPr lang="pt-PT" sz="1400" b="1" dirty="0" smtClean="0"/>
              <a:t>a sua  nota </a:t>
            </a:r>
            <a:r>
              <a:rPr lang="pt-PT" sz="1400" b="1" dirty="0"/>
              <a:t>de 20 </a:t>
            </a:r>
            <a:r>
              <a:rPr lang="pt-PT" sz="1400" b="1" dirty="0" smtClean="0"/>
              <a:t>euros.</a:t>
            </a:r>
            <a:endParaRPr lang="en-GB" sz="1400" b="1" dirty="0" smtClean="0"/>
          </a:p>
        </p:txBody>
      </p:sp>
    </p:spTree>
    <p:extLst>
      <p:ext uri="{BB962C8B-B14F-4D97-AF65-F5344CB8AC3E}">
        <p14:creationId xmlns:p14="http://schemas.microsoft.com/office/powerpoint/2010/main" val="37898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42C9F965202B48A7D628E6A6922ADD" ma:contentTypeVersion="2" ma:contentTypeDescription="Create a new document." ma:contentTypeScope="" ma:versionID="f5593b401a91cf46e35733649d924233">
  <xsd:schema xmlns:xsd="http://www.w3.org/2001/XMLSchema" xmlns:xs="http://www.w3.org/2001/XMLSchema" xmlns:p="http://schemas.microsoft.com/office/2006/metadata/properties" xmlns:ns2="b3eb12ac-0bba-4ea0-a233-caab655315a1" targetNamespace="http://schemas.microsoft.com/office/2006/metadata/properties" ma:root="true" ma:fieldsID="2aebeeaa0a836ce45637e2febbf045da" ns2:_="">
    <xsd:import namespace="b3eb12ac-0bba-4ea0-a233-caab655315a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eb12ac-0bba-4ea0-a233-caab655315a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335BDD-225D-4A29-A430-434121423D2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eb12ac-0bba-4ea0-a233-caab655315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03641A-2E92-45D7-B079-EA58DA6782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63ECC6F-E9FA-4816-A573-AAC5894863E4}">
  <ds:schemaRefs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b3eb12ac-0bba-4ea0-a233-caab655315a1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912</Words>
  <Application>Microsoft Office PowerPoint</Application>
  <PresentationFormat>Apresentação no Ecrã (4:3)</PresentationFormat>
  <Paragraphs>65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2" baseType="lpstr">
      <vt:lpstr>Office-Design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Gerald Fröhlich</dc:creator>
  <cp:lastModifiedBy>Cátia Ramalhinho (DGE-EXTERNO)</cp:lastModifiedBy>
  <cp:revision>82</cp:revision>
  <cp:lastPrinted>2015-04-03T21:17:50Z</cp:lastPrinted>
  <dcterms:created xsi:type="dcterms:W3CDTF">2015-03-02T10:04:55Z</dcterms:created>
  <dcterms:modified xsi:type="dcterms:W3CDTF">2016-02-10T15:17:57Z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0x0101002E42C9F965202B48A7D628E6A6922ADD</vt:lpwstr>
  </property>
</Properties>
</file>