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256" r:id="rId5"/>
    <p:sldId id="257" r:id="rId6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4" d="100"/>
          <a:sy n="104" d="100"/>
        </p:scale>
        <p:origin x="-1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49A87-FE84-41E3-90EF-17B113D0FB3A}" type="datetimeFigureOut">
              <a:rPr lang="en-US"/>
              <a:t>2/15/2016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1A6CB-E589-45C1-8B44-F30D69A2C31D}" type="slidenum">
              <a:rPr lang="en-US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6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1A6CB-E589-45C1-8B44-F30D69A2C31D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8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1A6CB-E589-45C1-8B44-F30D69A2C31D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464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5037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152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4705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209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5468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3514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5183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080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247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850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95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40DE1-3496-9A43-80E4-75BC4E0909A5}" type="datetimeFigureOut">
              <a:rPr lang="de-DE" smtClean="0"/>
              <a:t>15.02.2016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3CF5E-C182-2244-B206-D0FCE5D2F334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18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904733" y="11228"/>
            <a:ext cx="29665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Potenciais causas de desemprego</a:t>
            </a:r>
            <a:endParaRPr lang="de-DE" sz="1600" dirty="0"/>
          </a:p>
        </p:txBody>
      </p:sp>
      <p:sp>
        <p:nvSpPr>
          <p:cNvPr id="7" name="Oval 6"/>
          <p:cNvSpPr/>
          <p:nvPr/>
        </p:nvSpPr>
        <p:spPr>
          <a:xfrm>
            <a:off x="7481784" y="2604061"/>
            <a:ext cx="1662215" cy="1080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 anchorCtr="0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Estou desempregado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76963" y="5917368"/>
            <a:ext cx="7204823" cy="844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>
              <a:solidFill>
                <a:schemeClr val="tx1"/>
              </a:solidFill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1020034" y="3154578"/>
            <a:ext cx="6461752" cy="0"/>
          </a:xfrm>
          <a:prstGeom prst="line">
            <a:avLst/>
          </a:prstGeom>
          <a:noFill/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2499422" y="878148"/>
            <a:ext cx="1398325" cy="22764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5765966" y="878148"/>
            <a:ext cx="1398325" cy="22764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flipV="1">
            <a:off x="2499422" y="3154578"/>
            <a:ext cx="1398325" cy="22764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flipV="1">
            <a:off x="5765966" y="3154578"/>
            <a:ext cx="1398325" cy="22764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7787841" y="2288769"/>
            <a:ext cx="986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Problema</a:t>
            </a:r>
            <a:endParaRPr lang="de-DE" sz="1600" dirty="0"/>
          </a:p>
        </p:txBody>
      </p:sp>
      <p:cxnSp>
        <p:nvCxnSpPr>
          <p:cNvPr id="18" name="Gerade Verbindung 17"/>
          <p:cNvCxnSpPr/>
          <p:nvPr/>
        </p:nvCxnSpPr>
        <p:spPr>
          <a:xfrm flipH="1">
            <a:off x="2404849" y="1013248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 flipH="1">
            <a:off x="2658740" y="1421690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flipH="1">
            <a:off x="2920937" y="1831491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 flipH="1">
            <a:off x="3132225" y="2187998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 flipH="1">
            <a:off x="3361897" y="2569000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 flipH="1">
            <a:off x="3587841" y="2937301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H="1">
            <a:off x="5695963" y="1042968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H="1">
            <a:off x="5949854" y="1451410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H="1">
            <a:off x="6212051" y="1861211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flipH="1">
            <a:off x="6423339" y="2217718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6653011" y="2598720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 flipH="1">
            <a:off x="6878955" y="2967021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 flipH="1">
            <a:off x="3577827" y="3393024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 flipH="1">
            <a:off x="3327327" y="3801466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>
            <a:off x="3079056" y="4211267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 flipH="1">
            <a:off x="2864954" y="4567774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 flipH="1">
            <a:off x="2626697" y="4948776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02943" y="5317077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>
            <a:off x="6843131" y="3393024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H="1">
            <a:off x="6592631" y="3801466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>
            <a:off x="6338283" y="4211267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 flipH="1">
            <a:off x="6124181" y="4567774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 flipH="1">
            <a:off x="5885924" y="4948776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flipH="1">
            <a:off x="5662170" y="5317077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5388915" y="563283"/>
            <a:ext cx="867545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/>
              <a:t>Indivíduo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5409180" y="5437763"/>
            <a:ext cx="847220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/>
              <a:t>Contexto</a:t>
            </a:r>
            <a:endParaRPr lang="de-DE" sz="1400" dirty="0"/>
          </a:p>
        </p:txBody>
      </p:sp>
      <p:sp>
        <p:nvSpPr>
          <p:cNvPr id="52" name="Textfeld 51"/>
          <p:cNvSpPr txBox="1"/>
          <p:nvPr/>
        </p:nvSpPr>
        <p:spPr>
          <a:xfrm>
            <a:off x="1804360" y="570371"/>
            <a:ext cx="770275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/>
              <a:t>Método</a:t>
            </a:r>
            <a:endParaRPr lang="de-DE" sz="1400" dirty="0"/>
          </a:p>
        </p:txBody>
      </p:sp>
      <p:sp>
        <p:nvSpPr>
          <p:cNvPr id="53" name="Textfeld 52"/>
          <p:cNvSpPr txBox="1"/>
          <p:nvPr/>
        </p:nvSpPr>
        <p:spPr>
          <a:xfrm>
            <a:off x="2110727" y="5431008"/>
            <a:ext cx="1553439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/>
              <a:t>Recursos materiais</a:t>
            </a:r>
            <a:endParaRPr lang="de-DE" sz="1400" dirty="0"/>
          </a:p>
        </p:txBody>
      </p:sp>
      <p:pic>
        <p:nvPicPr>
          <p:cNvPr id="54" name="Bild 53" descr="logo_YouthStart_EC__noback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5413" y="6009612"/>
            <a:ext cx="1413681" cy="56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14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992808" y="11228"/>
            <a:ext cx="5048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Potenciais causas de desemprego – Exemplos de respostas</a:t>
            </a:r>
            <a:endParaRPr lang="de-DE" sz="1600" dirty="0"/>
          </a:p>
        </p:txBody>
      </p:sp>
      <p:sp>
        <p:nvSpPr>
          <p:cNvPr id="7" name="Oval 6"/>
          <p:cNvSpPr/>
          <p:nvPr/>
        </p:nvSpPr>
        <p:spPr>
          <a:xfrm>
            <a:off x="7481785" y="2604061"/>
            <a:ext cx="1662215" cy="1080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 anchorCtr="0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Estou desempregado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76963" y="5917368"/>
            <a:ext cx="7204823" cy="844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000" strike="sngStrike" dirty="0">
              <a:solidFill>
                <a:srgbClr val="FF0000"/>
              </a:solidFill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1020034" y="3154578"/>
            <a:ext cx="6461752" cy="0"/>
          </a:xfrm>
          <a:prstGeom prst="line">
            <a:avLst/>
          </a:prstGeom>
          <a:noFill/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2499422" y="878148"/>
            <a:ext cx="1398325" cy="22764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5765966" y="878148"/>
            <a:ext cx="1398325" cy="22764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flipV="1">
            <a:off x="2499422" y="3154578"/>
            <a:ext cx="1398325" cy="22764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flipV="1">
            <a:off x="5765966" y="3154578"/>
            <a:ext cx="1398325" cy="22764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7834021" y="2288769"/>
            <a:ext cx="986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Problema</a:t>
            </a:r>
            <a:endParaRPr lang="de-DE" sz="1600" dirty="0"/>
          </a:p>
        </p:txBody>
      </p:sp>
      <p:cxnSp>
        <p:nvCxnSpPr>
          <p:cNvPr id="18" name="Gerade Verbindung 17"/>
          <p:cNvCxnSpPr/>
          <p:nvPr/>
        </p:nvCxnSpPr>
        <p:spPr>
          <a:xfrm flipH="1">
            <a:off x="2404849" y="1013248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 flipH="1">
            <a:off x="2658740" y="1421690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flipH="1">
            <a:off x="2920937" y="1831491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 flipH="1">
            <a:off x="3132225" y="2187998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 flipH="1">
            <a:off x="3361897" y="2569000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 flipH="1">
            <a:off x="3587841" y="2937301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H="1">
            <a:off x="5695963" y="1042968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H="1">
            <a:off x="5949854" y="1451410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H="1">
            <a:off x="6212051" y="1861211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flipH="1">
            <a:off x="6423339" y="2217718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H="1">
            <a:off x="6653011" y="2598720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 flipH="1">
            <a:off x="6878955" y="2967021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 flipH="1">
            <a:off x="3577827" y="3393024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 flipH="1">
            <a:off x="3327327" y="3801466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>
            <a:off x="3079056" y="4211267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 flipH="1">
            <a:off x="2864954" y="4567774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 flipH="1">
            <a:off x="2626697" y="4948776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2"/>
          <p:cNvCxnSpPr/>
          <p:nvPr/>
        </p:nvCxnSpPr>
        <p:spPr>
          <a:xfrm flipH="1">
            <a:off x="2402943" y="5317077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H="1">
            <a:off x="6843131" y="3393024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H="1">
            <a:off x="6592631" y="3801466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H="1">
            <a:off x="6338283" y="4211267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 flipH="1">
            <a:off x="6124181" y="4567774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 flipH="1">
            <a:off x="5885924" y="4948776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 flipH="1">
            <a:off x="5662170" y="5317077"/>
            <a:ext cx="1688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5388915" y="563283"/>
            <a:ext cx="867545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/>
              <a:t>Indivíduo</a:t>
            </a:r>
            <a:endParaRPr lang="de-DE" sz="1400" dirty="0"/>
          </a:p>
        </p:txBody>
      </p:sp>
      <p:sp>
        <p:nvSpPr>
          <p:cNvPr id="51" name="Textfeld 50"/>
          <p:cNvSpPr txBox="1"/>
          <p:nvPr/>
        </p:nvSpPr>
        <p:spPr>
          <a:xfrm>
            <a:off x="5409180" y="5437763"/>
            <a:ext cx="847220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/>
              <a:t>Contexto</a:t>
            </a:r>
            <a:endParaRPr lang="de-DE" sz="1400" dirty="0"/>
          </a:p>
        </p:txBody>
      </p:sp>
      <p:sp>
        <p:nvSpPr>
          <p:cNvPr id="52" name="Textfeld 51"/>
          <p:cNvSpPr txBox="1"/>
          <p:nvPr/>
        </p:nvSpPr>
        <p:spPr>
          <a:xfrm>
            <a:off x="1804360" y="570371"/>
            <a:ext cx="770275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/>
              <a:t>Método</a:t>
            </a:r>
            <a:endParaRPr lang="de-DE" sz="1400" dirty="0"/>
          </a:p>
        </p:txBody>
      </p:sp>
      <p:sp>
        <p:nvSpPr>
          <p:cNvPr id="53" name="Textfeld 52"/>
          <p:cNvSpPr txBox="1"/>
          <p:nvPr/>
        </p:nvSpPr>
        <p:spPr>
          <a:xfrm>
            <a:off x="2110727" y="5431008"/>
            <a:ext cx="1553439" cy="30777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/>
              <a:t>Recursos materiais</a:t>
            </a:r>
            <a:endParaRPr lang="de-DE" sz="1400" dirty="0"/>
          </a:p>
        </p:txBody>
      </p:sp>
      <p:sp>
        <p:nvSpPr>
          <p:cNvPr id="54" name="Textfeld 53"/>
          <p:cNvSpPr txBox="1"/>
          <p:nvPr/>
        </p:nvSpPr>
        <p:spPr>
          <a:xfrm>
            <a:off x="3530777" y="892749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Necessidade de dar assistência à família</a:t>
            </a:r>
            <a:endParaRPr lang="de-DE" sz="1000" dirty="0"/>
          </a:p>
        </p:txBody>
      </p:sp>
      <p:sp>
        <p:nvSpPr>
          <p:cNvPr id="55" name="Textfeld 54"/>
          <p:cNvSpPr txBox="1"/>
          <p:nvPr/>
        </p:nvSpPr>
        <p:spPr>
          <a:xfrm>
            <a:off x="4315744" y="1328299"/>
            <a:ext cx="1654620" cy="24622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de-DE" sz="1000" dirty="0" smtClean="0"/>
              <a:t>Padrões e realidade opostos</a:t>
            </a:r>
            <a:endParaRPr lang="de-DE" sz="1000" dirty="0"/>
          </a:p>
        </p:txBody>
      </p:sp>
      <p:sp>
        <p:nvSpPr>
          <p:cNvPr id="56" name="Textfeld 55"/>
          <p:cNvSpPr txBox="1"/>
          <p:nvPr/>
        </p:nvSpPr>
        <p:spPr>
          <a:xfrm>
            <a:off x="4143321" y="1708380"/>
            <a:ext cx="21130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Dúvidas acerca do futuro profissional</a:t>
            </a:r>
            <a:endParaRPr lang="de-DE" sz="1000" dirty="0"/>
          </a:p>
        </p:txBody>
      </p:sp>
      <p:sp>
        <p:nvSpPr>
          <p:cNvPr id="57" name="Textfeld 56"/>
          <p:cNvSpPr txBox="1"/>
          <p:nvPr/>
        </p:nvSpPr>
        <p:spPr>
          <a:xfrm>
            <a:off x="4853931" y="2071805"/>
            <a:ext cx="1640193" cy="24622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de-DE" sz="1000" dirty="0" smtClean="0"/>
              <a:t>Qualificações insuficicientes</a:t>
            </a:r>
            <a:endParaRPr lang="de-DE" sz="1000" dirty="0"/>
          </a:p>
        </p:txBody>
      </p:sp>
      <p:sp>
        <p:nvSpPr>
          <p:cNvPr id="58" name="Textfeld 57"/>
          <p:cNvSpPr txBox="1"/>
          <p:nvPr/>
        </p:nvSpPr>
        <p:spPr>
          <a:xfrm>
            <a:off x="5277414" y="2441834"/>
            <a:ext cx="1438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Inobtenção de diplomas</a:t>
            </a:r>
            <a:endParaRPr lang="de-DE" sz="1000" dirty="0"/>
          </a:p>
        </p:txBody>
      </p:sp>
      <p:sp>
        <p:nvSpPr>
          <p:cNvPr id="59" name="Textfeld 58"/>
          <p:cNvSpPr txBox="1"/>
          <p:nvPr/>
        </p:nvSpPr>
        <p:spPr>
          <a:xfrm>
            <a:off x="5321656" y="2820945"/>
            <a:ext cx="16113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Problemas de comunicação</a:t>
            </a:r>
            <a:endParaRPr lang="de-DE" sz="1000" dirty="0"/>
          </a:p>
        </p:txBody>
      </p:sp>
      <p:sp>
        <p:nvSpPr>
          <p:cNvPr id="60" name="Textfeld 59"/>
          <p:cNvSpPr txBox="1"/>
          <p:nvPr/>
        </p:nvSpPr>
        <p:spPr>
          <a:xfrm>
            <a:off x="4945830" y="3256403"/>
            <a:ext cx="19543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Inexistência de transporte público</a:t>
            </a:r>
            <a:endParaRPr lang="de-DE" sz="1000" dirty="0"/>
          </a:p>
        </p:txBody>
      </p:sp>
      <p:sp>
        <p:nvSpPr>
          <p:cNvPr id="61" name="Textfeld 60"/>
          <p:cNvSpPr txBox="1"/>
          <p:nvPr/>
        </p:nvSpPr>
        <p:spPr>
          <a:xfrm>
            <a:off x="4671724" y="3655024"/>
            <a:ext cx="19880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Saturação do mercado de trabalho</a:t>
            </a:r>
            <a:endParaRPr lang="de-DE" sz="1000" dirty="0"/>
          </a:p>
        </p:txBody>
      </p:sp>
      <p:sp>
        <p:nvSpPr>
          <p:cNvPr id="63" name="Textfeld 62"/>
          <p:cNvSpPr txBox="1"/>
          <p:nvPr/>
        </p:nvSpPr>
        <p:spPr>
          <a:xfrm>
            <a:off x="4613367" y="4074646"/>
            <a:ext cx="1653017" cy="24622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de-DE" sz="1000" dirty="0" smtClean="0"/>
              <a:t>Baixo nível sócio-económico</a:t>
            </a:r>
            <a:endParaRPr lang="de-DE" sz="1000" dirty="0"/>
          </a:p>
        </p:txBody>
      </p:sp>
      <p:sp>
        <p:nvSpPr>
          <p:cNvPr id="65" name="Textfeld 64"/>
          <p:cNvSpPr txBox="1"/>
          <p:nvPr/>
        </p:nvSpPr>
        <p:spPr>
          <a:xfrm>
            <a:off x="3273083" y="4367719"/>
            <a:ext cx="2845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Inexistência de cursos de línguas disponíveis para</a:t>
            </a:r>
          </a:p>
          <a:p>
            <a:pPr algn="r"/>
            <a:r>
              <a:rPr lang="de-DE" sz="1000" dirty="0" smtClean="0"/>
              <a:t> a aprendizagem da lingua do país de acolhimento</a:t>
            </a:r>
            <a:endParaRPr lang="de-DE" sz="1000" dirty="0"/>
          </a:p>
        </p:txBody>
      </p:sp>
      <p:sp>
        <p:nvSpPr>
          <p:cNvPr id="66" name="Textfeld 65"/>
          <p:cNvSpPr txBox="1"/>
          <p:nvPr/>
        </p:nvSpPr>
        <p:spPr>
          <a:xfrm>
            <a:off x="87679" y="880528"/>
            <a:ext cx="2376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 smtClean="0"/>
              <a:t>Desconhecimentos das formas adequadas de elaborar uma candidatura</a:t>
            </a:r>
            <a:endParaRPr lang="de-DE" sz="1000" dirty="0"/>
          </a:p>
        </p:txBody>
      </p:sp>
      <p:sp>
        <p:nvSpPr>
          <p:cNvPr id="67" name="Textfeld 66"/>
          <p:cNvSpPr txBox="1"/>
          <p:nvPr/>
        </p:nvSpPr>
        <p:spPr>
          <a:xfrm>
            <a:off x="87680" y="1298579"/>
            <a:ext cx="2623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 smtClean="0"/>
              <a:t>Cartas de apresentação mal redigidas</a:t>
            </a:r>
            <a:endParaRPr lang="de-DE" sz="1000" dirty="0"/>
          </a:p>
        </p:txBody>
      </p:sp>
      <p:sp>
        <p:nvSpPr>
          <p:cNvPr id="68" name="Textfeld 67"/>
          <p:cNvSpPr txBox="1"/>
          <p:nvPr/>
        </p:nvSpPr>
        <p:spPr>
          <a:xfrm>
            <a:off x="-4690" y="1680386"/>
            <a:ext cx="2888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 smtClean="0"/>
              <a:t>Desconhecimento dos contactos  dos potencais futuros empregadores</a:t>
            </a:r>
            <a:endParaRPr lang="de-DE" sz="1000" dirty="0"/>
          </a:p>
        </p:txBody>
      </p:sp>
      <p:sp>
        <p:nvSpPr>
          <p:cNvPr id="69" name="Textfeld 68"/>
          <p:cNvSpPr txBox="1"/>
          <p:nvPr/>
        </p:nvSpPr>
        <p:spPr>
          <a:xfrm>
            <a:off x="382693" y="2071805"/>
            <a:ext cx="2754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 smtClean="0"/>
              <a:t>Inadequação do perfil profissional do indivíduo aos empregos a que se candidata</a:t>
            </a:r>
            <a:endParaRPr lang="de-DE" sz="1000" dirty="0"/>
          </a:p>
        </p:txBody>
      </p:sp>
      <p:sp>
        <p:nvSpPr>
          <p:cNvPr id="70" name="Textfeld 69"/>
          <p:cNvSpPr txBox="1"/>
          <p:nvPr/>
        </p:nvSpPr>
        <p:spPr>
          <a:xfrm>
            <a:off x="1539526" y="3258566"/>
            <a:ext cx="1991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Desprovimento de veículo próprio </a:t>
            </a:r>
            <a:endParaRPr lang="de-DE" sz="1000" dirty="0"/>
          </a:p>
        </p:txBody>
      </p:sp>
      <p:sp>
        <p:nvSpPr>
          <p:cNvPr id="71" name="Textfeld 70"/>
          <p:cNvSpPr txBox="1"/>
          <p:nvPr/>
        </p:nvSpPr>
        <p:spPr>
          <a:xfrm>
            <a:off x="392748" y="3597295"/>
            <a:ext cx="2972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Desprovimento de computador ou correio eletrónico </a:t>
            </a:r>
          </a:p>
          <a:p>
            <a:pPr algn="r"/>
            <a:r>
              <a:rPr lang="de-DE" sz="1000" dirty="0" smtClean="0"/>
              <a:t>para fazer a candidatura</a:t>
            </a:r>
            <a:endParaRPr lang="de-DE" sz="1000" dirty="0"/>
          </a:p>
        </p:txBody>
      </p:sp>
      <p:sp>
        <p:nvSpPr>
          <p:cNvPr id="72" name="Textfeld 71"/>
          <p:cNvSpPr txBox="1"/>
          <p:nvPr/>
        </p:nvSpPr>
        <p:spPr>
          <a:xfrm>
            <a:off x="574626" y="4074646"/>
            <a:ext cx="2433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 smtClean="0"/>
              <a:t>Desprovimento de impressora para imprimir a candidatura </a:t>
            </a:r>
            <a:endParaRPr lang="de-DE" sz="1000" dirty="0"/>
          </a:p>
        </p:txBody>
      </p:sp>
      <p:pic>
        <p:nvPicPr>
          <p:cNvPr id="2" name="Bild 1" descr="logo_YouthStart_EC__noback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5413" y="6009612"/>
            <a:ext cx="1413681" cy="56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C9F965202B48A7D628E6A6922ADD" ma:contentTypeVersion="2" ma:contentTypeDescription="Create a new document." ma:contentTypeScope="" ma:versionID="f5593b401a91cf46e35733649d924233">
  <xsd:schema xmlns:xsd="http://www.w3.org/2001/XMLSchema" xmlns:xs="http://www.w3.org/2001/XMLSchema" xmlns:p="http://schemas.microsoft.com/office/2006/metadata/properties" xmlns:ns2="b3eb12ac-0bba-4ea0-a233-caab655315a1" targetNamespace="http://schemas.microsoft.com/office/2006/metadata/properties" ma:root="true" ma:fieldsID="2aebeeaa0a836ce45637e2febbf045da" ns2:_="">
    <xsd:import namespace="b3eb12ac-0bba-4ea0-a233-caab65531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eb12ac-0bba-4ea0-a233-caab655315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73E712-57AA-44F3-8C7E-89D4CF9B8D64}">
  <ds:schemaRefs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b3eb12ac-0bba-4ea0-a233-caab655315a1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719C845-9940-470D-A4D5-9BA9582269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eb12ac-0bba-4ea0-a233-caab65531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840018-EE5D-4C18-BFE8-166B54CA27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134</Words>
  <Application>Microsoft Office PowerPoint</Application>
  <PresentationFormat>Apresentação no Ecrã (4:3)</PresentationFormat>
  <Paragraphs>35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3" baseType="lpstr">
      <vt:lpstr>Office-Design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Gerald Fröhlich</dc:creator>
  <cp:lastModifiedBy>Ilda Figueiredo (DGE)</cp:lastModifiedBy>
  <cp:revision>31</cp:revision>
  <cp:lastPrinted>2015-03-10T07:44:59Z</cp:lastPrinted>
  <dcterms:created xsi:type="dcterms:W3CDTF">2015-03-10T06:53:51Z</dcterms:created>
  <dcterms:modified xsi:type="dcterms:W3CDTF">2016-02-15T18:24:31Z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0x0101002E42C9F965202B48A7D628E6A6922ADD</vt:lpwstr>
  </property>
</Properties>
</file>