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</p:sldMasterIdLst>
  <p:notesMasterIdLst>
    <p:notesMasterId r:id="rId15"/>
  </p:notesMasterIdLst>
  <p:sldIdLst>
    <p:sldId id="256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7559675" cy="10691813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1E80"/>
    <a:srgbClr val="E5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90"/>
    <p:restoredTop sz="94628"/>
  </p:normalViewPr>
  <p:slideViewPr>
    <p:cSldViewPr snapToObjects="1">
      <p:cViewPr varScale="1">
        <p:scale>
          <a:sx n="59" d="100"/>
          <a:sy n="59" d="100"/>
        </p:scale>
        <p:origin x="4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4AAB2-0CCF-474D-849C-7966B8B86438}" type="datetimeFigureOut">
              <a:rPr lang="de-DE" smtClean="0"/>
              <a:pPr/>
              <a:t>08.08.2018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/>
              <a:t>Click to edit Master text styles</a:t>
            </a:r>
          </a:p>
          <a:p>
            <a:pPr lvl="1"/>
            <a:r>
              <a:rPr lang="de-AT"/>
              <a:t>Second level</a:t>
            </a:r>
          </a:p>
          <a:p>
            <a:pPr lvl="2"/>
            <a:r>
              <a:rPr lang="de-AT"/>
              <a:t>Third level</a:t>
            </a:r>
          </a:p>
          <a:p>
            <a:pPr lvl="3"/>
            <a:r>
              <a:rPr lang="de-AT"/>
              <a:t>Fourth level</a:t>
            </a:r>
          </a:p>
          <a:p>
            <a:pPr lvl="4"/>
            <a:r>
              <a:rPr lang="de-AT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B1E1C-0FE6-3245-B894-303B32854679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122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r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Desafio Porta Aberta B2</a:t>
            </a:r>
          </a:p>
          <a:p>
            <a:pPr indent="2333625" algn="r"/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Estabelecer redes de contacto com os pais e a comunidade</a:t>
            </a:r>
            <a:endParaRPr dirty="0"/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4622984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7" name="CustomShape 3"/>
          <p:cNvSpPr/>
          <p:nvPr/>
        </p:nvSpPr>
        <p:spPr>
          <a:xfrm>
            <a:off x="459720" y="1834607"/>
            <a:ext cx="7343640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sz="3000" b="1" strike="noStrike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Desafio Porta Aberta B2</a:t>
            </a:r>
          </a:p>
          <a:p>
            <a:pPr>
              <a:spcAft>
                <a:spcPts val="0"/>
              </a:spcAft>
            </a:pPr>
            <a:r>
              <a:rPr lang="de-AT" dirty="0">
                <a:solidFill>
                  <a:srgbClr val="E5007D"/>
                </a:solidFill>
                <a:latin typeface="Calibri"/>
                <a:ea typeface="Times New Roman"/>
                <a:cs typeface="Times New Roman"/>
              </a:rPr>
              <a:t>Consigo relacionar-me com os outros.</a:t>
            </a:r>
            <a:endParaRPr lang="pt-PT" sz="1600" b="1" dirty="0">
              <a:solidFill>
                <a:srgbClr val="E5007D"/>
              </a:solidFill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de-AT" b="1" dirty="0">
                <a:solidFill>
                  <a:srgbClr val="E5007D"/>
                </a:solidFill>
                <a:latin typeface="Calibri"/>
                <a:ea typeface="Times New Roman"/>
                <a:cs typeface="Times New Roman"/>
              </a:rPr>
              <a:t>Cultura Empreendedora</a:t>
            </a:r>
            <a:endParaRPr lang="pt-PT" sz="1600" b="1" dirty="0">
              <a:solidFill>
                <a:srgbClr val="E5007D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83" name="CustomShape 4"/>
          <p:cNvSpPr/>
          <p:nvPr/>
        </p:nvSpPr>
        <p:spPr>
          <a:xfrm>
            <a:off x="6539415" y="5668097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r">
              <a:lnSpc>
                <a:spcPct val="100000"/>
              </a:lnSpc>
            </a:pPr>
            <a:endParaRPr dirty="0"/>
          </a:p>
        </p:txBody>
      </p:sp>
      <p:grpSp>
        <p:nvGrpSpPr>
          <p:cNvPr id="3" name="Gruppierung 2"/>
          <p:cNvGrpSpPr/>
          <p:nvPr/>
        </p:nvGrpSpPr>
        <p:grpSpPr>
          <a:xfrm>
            <a:off x="5004048" y="1819686"/>
            <a:ext cx="3744416" cy="3121482"/>
            <a:chOff x="4887347" y="1844824"/>
            <a:chExt cx="3744416" cy="3121482"/>
          </a:xfrm>
        </p:grpSpPr>
        <p:pic>
          <p:nvPicPr>
            <p:cNvPr id="81" name="Picture 13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7715" y="1844824"/>
              <a:ext cx="2763680" cy="2763680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Textfeld 1"/>
            <p:cNvSpPr txBox="1"/>
            <p:nvPr/>
          </p:nvSpPr>
          <p:spPr>
            <a:xfrm>
              <a:off x="4887347" y="4319975"/>
              <a:ext cx="37444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Estabelecer redes de contactos </a:t>
              </a:r>
            </a:p>
            <a:p>
              <a:pPr algn="ctr">
                <a:lnSpc>
                  <a:spcPct val="100000"/>
                </a:lnSpc>
              </a:pPr>
              <a: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com os pais e a comunidade</a:t>
              </a:r>
            </a:p>
          </p:txBody>
        </p:sp>
      </p:grpSp>
      <p:pic>
        <p:nvPicPr>
          <p:cNvPr id="11" name="Imagem 10">
            <a:extLst>
              <a:ext uri="{FF2B5EF4-FFF2-40B4-BE49-F238E27FC236}">
                <a16:creationId xmlns:a16="http://schemas.microsoft.com/office/drawing/2014/main" id="{5F7C632F-1CEF-448E-9BD0-772E7DE12E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7" y="6208031"/>
            <a:ext cx="2378113" cy="617220"/>
          </a:xfrm>
          <a:prstGeom prst="rect">
            <a:avLst/>
          </a:prstGeom>
        </p:spPr>
      </p:pic>
      <p:pic>
        <p:nvPicPr>
          <p:cNvPr id="12" name="Imagem 18">
            <a:extLst>
              <a:ext uri="{FF2B5EF4-FFF2-40B4-BE49-F238E27FC236}">
                <a16:creationId xmlns:a16="http://schemas.microsoft.com/office/drawing/2014/main" id="{F0446041-97B2-43D5-91A8-6229B30A6C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19370" r="-4753" b="22759"/>
          <a:stretch/>
        </p:blipFill>
        <p:spPr>
          <a:xfrm>
            <a:off x="3407306" y="6125460"/>
            <a:ext cx="1546112" cy="63977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77F40D1A-721D-412B-945F-BA2D9A234E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78" y="6265607"/>
            <a:ext cx="656280" cy="436616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25ED0E4D-6625-4EA8-8FFE-5648FD27A994}"/>
              </a:ext>
            </a:extLst>
          </p:cNvPr>
          <p:cNvSpPr txBox="1"/>
          <p:nvPr/>
        </p:nvSpPr>
        <p:spPr>
          <a:xfrm>
            <a:off x="7503458" y="6178920"/>
            <a:ext cx="189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>
                <a:solidFill>
                  <a:srgbClr val="002060"/>
                </a:solidFill>
              </a:rPr>
              <a:t>Cofinanciado pelo Programa Erasmus + </a:t>
            </a:r>
          </a:p>
          <a:p>
            <a:r>
              <a:rPr lang="pt-PT" sz="1200" b="1" dirty="0">
                <a:solidFill>
                  <a:srgbClr val="002060"/>
                </a:solidFill>
              </a:rPr>
              <a:t>da União Europeia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242640" y="992880"/>
            <a:ext cx="8701920" cy="4884392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0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F9E94DA2-709B-4CDE-B35D-C6020A1EF3BE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2</a:t>
            </a:fld>
            <a:endParaRPr/>
          </a:p>
        </p:txBody>
      </p:sp>
      <p:pic>
        <p:nvPicPr>
          <p:cNvPr id="121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22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E21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  <a:ea typeface="DejaVu Sans"/>
              </a:rPr>
              <a:t>Para quê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?</a:t>
            </a:r>
            <a:endParaRPr dirty="0"/>
          </a:p>
        </p:txBody>
      </p:sp>
      <p:sp>
        <p:nvSpPr>
          <p:cNvPr id="123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de-AT" sz="3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Para desenvolver competências empreendedoras, tais como:</a:t>
            </a:r>
          </a:p>
          <a:p>
            <a:pPr>
              <a:lnSpc>
                <a:spcPct val="100000"/>
              </a:lnSpc>
            </a:pP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pt-PT" sz="2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Trabalhar com autonomia</a:t>
            </a:r>
            <a:endParaRPr sz="2000"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pt-PT" sz="2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Agir de forma responsável</a:t>
            </a:r>
            <a:endParaRPr sz="2000"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pt-PT" sz="2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Ter capacidade espírito de iniciativa</a:t>
            </a:r>
            <a:endParaRPr sz="2000"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pt-PT" sz="2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Estar aberto a novas ideias</a:t>
            </a:r>
            <a:endParaRPr sz="2000"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2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Melhorar o «</a:t>
            </a:r>
            <a:r>
              <a:rPr lang="de-AT" sz="2000" i="1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software</a:t>
            </a:r>
            <a:r>
              <a:rPr lang="de-AT" sz="2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 mental»</a:t>
            </a:r>
            <a:endParaRPr sz="2000"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0DEF667C-7430-4ADB-AC30-455747C293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7" y="6208031"/>
            <a:ext cx="2378113" cy="617220"/>
          </a:xfrm>
          <a:prstGeom prst="rect">
            <a:avLst/>
          </a:prstGeom>
        </p:spPr>
      </p:pic>
      <p:pic>
        <p:nvPicPr>
          <p:cNvPr id="8" name="Imagem 18">
            <a:extLst>
              <a:ext uri="{FF2B5EF4-FFF2-40B4-BE49-F238E27FC236}">
                <a16:creationId xmlns:a16="http://schemas.microsoft.com/office/drawing/2014/main" id="{EE67CBE9-B489-4650-876C-58D0629F98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19370" r="-4753" b="22759"/>
          <a:stretch/>
        </p:blipFill>
        <p:spPr>
          <a:xfrm>
            <a:off x="3407306" y="6125460"/>
            <a:ext cx="1546112" cy="63977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CE9F290C-B7FD-4FB7-9346-06F3886626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78" y="6265607"/>
            <a:ext cx="656280" cy="436616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7C6255C5-2E49-4FDE-A540-82A312488F35}"/>
              </a:ext>
            </a:extLst>
          </p:cNvPr>
          <p:cNvSpPr txBox="1"/>
          <p:nvPr/>
        </p:nvSpPr>
        <p:spPr>
          <a:xfrm>
            <a:off x="7503458" y="6178920"/>
            <a:ext cx="189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>
                <a:solidFill>
                  <a:srgbClr val="002060"/>
                </a:solidFill>
              </a:rPr>
              <a:t>Cofinanciado pelo Programa Erasmus + </a:t>
            </a:r>
          </a:p>
          <a:p>
            <a:r>
              <a:rPr lang="pt-PT" sz="1200" b="1" dirty="0">
                <a:solidFill>
                  <a:srgbClr val="002060"/>
                </a:solidFill>
              </a:rPr>
              <a:t>da União Europeia</a:t>
            </a:r>
          </a:p>
        </p:txBody>
      </p:sp>
      <p:pic>
        <p:nvPicPr>
          <p:cNvPr id="12" name="Picture 13">
            <a:extLst>
              <a:ext uri="{FF2B5EF4-FFF2-40B4-BE49-F238E27FC236}">
                <a16:creationId xmlns:a16="http://schemas.microsoft.com/office/drawing/2014/main" id="{36F0BBFC-C817-4B06-8680-7A1B7EC3F066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856" y="3510116"/>
            <a:ext cx="1957904" cy="201846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088578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242640" y="992880"/>
            <a:ext cx="8701920" cy="4812384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5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9273FE85-D14F-425E-A90F-07F8BFAA576F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3</a:t>
            </a:fld>
            <a:endParaRPr/>
          </a:p>
        </p:txBody>
      </p:sp>
      <p:pic>
        <p:nvPicPr>
          <p:cNvPr id="126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27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E21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  <a:ea typeface="DejaVu Sans"/>
              </a:rPr>
              <a:t>Como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?</a:t>
            </a:r>
            <a:endParaRPr dirty="0"/>
          </a:p>
        </p:txBody>
      </p:sp>
      <p:sp>
        <p:nvSpPr>
          <p:cNvPr id="128" name="CustomShape 4"/>
          <p:cNvSpPr/>
          <p:nvPr/>
        </p:nvSpPr>
        <p:spPr>
          <a:xfrm>
            <a:off x="480420" y="135461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pt-PT" sz="3000" strike="noStrike" dirty="0">
                <a:solidFill>
                  <a:srgbClr val="002060"/>
                </a:solidFill>
                <a:latin typeface="Calibri"/>
                <a:ea typeface="DejaVu Sans"/>
              </a:rPr>
              <a:t>Atividades extracurriculares</a:t>
            </a:r>
            <a:endParaRPr dirty="0">
              <a:solidFill>
                <a:srgbClr val="002060"/>
              </a:solidFill>
            </a:endParaRPr>
          </a:p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pt-PT" sz="3000" dirty="0">
                <a:solidFill>
                  <a:srgbClr val="002060"/>
                </a:solidFill>
                <a:latin typeface="Calibri"/>
              </a:rPr>
              <a:t>Participação aberta a alunos de todas as turmas e todos os anos de escolaridade</a:t>
            </a:r>
            <a:endParaRPr dirty="0">
              <a:solidFill>
                <a:srgbClr val="002060"/>
              </a:solidFill>
            </a:endParaRPr>
          </a:p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2060"/>
                </a:solidFill>
                <a:latin typeface="Calibri"/>
                <a:ea typeface="DejaVu Sans"/>
              </a:rPr>
              <a:t>Requisito único: conhecimentos básicos para a organização dos eventos do Desafio Porta Aberta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63A4336-6E1E-4770-AC08-7E18FED8D5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7" y="6208031"/>
            <a:ext cx="2378113" cy="617220"/>
          </a:xfrm>
          <a:prstGeom prst="rect">
            <a:avLst/>
          </a:prstGeom>
        </p:spPr>
      </p:pic>
      <p:pic>
        <p:nvPicPr>
          <p:cNvPr id="8" name="Imagem 18">
            <a:extLst>
              <a:ext uri="{FF2B5EF4-FFF2-40B4-BE49-F238E27FC236}">
                <a16:creationId xmlns:a16="http://schemas.microsoft.com/office/drawing/2014/main" id="{249E3384-295E-4916-9437-02B06FE25F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19370" r="-4753" b="22759"/>
          <a:stretch/>
        </p:blipFill>
        <p:spPr>
          <a:xfrm>
            <a:off x="3407306" y="6125460"/>
            <a:ext cx="1546112" cy="63977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A631265-0257-48F0-A9A3-0DE45D0F82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78" y="6265607"/>
            <a:ext cx="656280" cy="436616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300265D9-4215-48A5-B5A5-C61F7837F5D4}"/>
              </a:ext>
            </a:extLst>
          </p:cNvPr>
          <p:cNvSpPr txBox="1"/>
          <p:nvPr/>
        </p:nvSpPr>
        <p:spPr>
          <a:xfrm>
            <a:off x="7503458" y="6178920"/>
            <a:ext cx="189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>
                <a:solidFill>
                  <a:srgbClr val="002060"/>
                </a:solidFill>
              </a:rPr>
              <a:t>Cofinanciado pelo Programa Erasmus + </a:t>
            </a:r>
          </a:p>
          <a:p>
            <a:r>
              <a:rPr lang="pt-PT" sz="1200" b="1" dirty="0">
                <a:solidFill>
                  <a:srgbClr val="002060"/>
                </a:solidFill>
              </a:rPr>
              <a:t>da União Europeia</a:t>
            </a:r>
          </a:p>
        </p:txBody>
      </p:sp>
      <p:pic>
        <p:nvPicPr>
          <p:cNvPr id="12" name="Picture 13">
            <a:extLst>
              <a:ext uri="{FF2B5EF4-FFF2-40B4-BE49-F238E27FC236}">
                <a16:creationId xmlns:a16="http://schemas.microsoft.com/office/drawing/2014/main" id="{9A01064A-AE1A-464A-85B0-AB23A28AF0DE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210" y="3736044"/>
            <a:ext cx="1957904" cy="201846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337127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242640" y="992880"/>
            <a:ext cx="8701920" cy="5130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A24DA255-BD04-4CF2-8100-BDC9A0C11066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/>
          </a:p>
        </p:txBody>
      </p:sp>
      <p:pic>
        <p:nvPicPr>
          <p:cNvPr id="131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E21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Redes de contactos </a:t>
            </a:r>
          </a:p>
          <a:p>
            <a:pPr algn="ctr">
              <a:lnSpc>
                <a:spcPct val="100000"/>
              </a:lnSpc>
            </a:pPr>
            <a:r>
              <a:rPr lang="de-AT" sz="2400" dirty="0">
                <a:solidFill>
                  <a:srgbClr val="FFFFFF"/>
                </a:solidFill>
                <a:latin typeface="Tw Cen MT"/>
              </a:rPr>
              <a:t>Quem pode proporcionar conhecimento especializado?</a:t>
            </a:r>
            <a:endParaRPr sz="2400" dirty="0"/>
          </a:p>
        </p:txBody>
      </p:sp>
      <p:sp>
        <p:nvSpPr>
          <p:cNvPr id="133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/>
          <a:lstStyle/>
          <a:p>
            <a:pPr marL="393700" indent="-393700" algn="just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pt-PT" sz="28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Pais</a:t>
            </a:r>
            <a:endParaRPr sz="1600"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 algn="just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pt-PT" sz="28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Professores</a:t>
            </a:r>
            <a:endParaRPr lang="de-AT" sz="2800" strike="noStrike"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 algn="just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Elementos externos</a:t>
            </a:r>
            <a:r>
              <a:rPr lang="de-AT" sz="28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 (ex: artistas, associações culturais/sociais/económicas/desportivas, empresas, etc.) </a:t>
            </a:r>
            <a:r>
              <a:rPr lang="de-AT" sz="28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  <a:sym typeface="Wingdings" panose="05000000000000000000" pitchFamily="2" charset="2"/>
              </a:rPr>
              <a:t></a:t>
            </a:r>
            <a:r>
              <a:rPr lang="de-AT" sz="28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 redes de contactos</a:t>
            </a:r>
            <a:endParaRPr sz="1600"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Alunos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de-AT" sz="2800" b="1" strike="noStrike" dirty="0">
                <a:solidFill>
                  <a:srgbClr val="E21E80"/>
                </a:solidFill>
                <a:latin typeface="Calibri" charset="0"/>
                <a:ea typeface="Calibri" charset="0"/>
                <a:cs typeface="Calibri" charset="0"/>
              </a:rPr>
              <a:t>Organização e produção de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de-AT" sz="2800" b="1" dirty="0">
                <a:solidFill>
                  <a:srgbClr val="E21E80"/>
                </a:solidFill>
                <a:latin typeface="Calibri" charset="0"/>
                <a:ea typeface="Calibri" charset="0"/>
                <a:cs typeface="Calibri" charset="0"/>
              </a:rPr>
              <a:t>um evento do Desafio Porta Aberta</a:t>
            </a:r>
            <a:endParaRPr sz="1600" dirty="0">
              <a:solidFill>
                <a:srgbClr val="E21E8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5CEF583E-4C06-4E0B-B905-1F2A86BA0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7" y="6208031"/>
            <a:ext cx="2378113" cy="617220"/>
          </a:xfrm>
          <a:prstGeom prst="rect">
            <a:avLst/>
          </a:prstGeom>
        </p:spPr>
      </p:pic>
      <p:pic>
        <p:nvPicPr>
          <p:cNvPr id="8" name="Imagem 18">
            <a:extLst>
              <a:ext uri="{FF2B5EF4-FFF2-40B4-BE49-F238E27FC236}">
                <a16:creationId xmlns:a16="http://schemas.microsoft.com/office/drawing/2014/main" id="{F3A7D84D-EDB0-48C3-B387-974C501834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19370" r="-4753" b="22759"/>
          <a:stretch/>
        </p:blipFill>
        <p:spPr>
          <a:xfrm>
            <a:off x="3407306" y="6125460"/>
            <a:ext cx="1546112" cy="63977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E44A69EF-9F90-4F3E-A2E7-50E8C84177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78" y="6265607"/>
            <a:ext cx="656280" cy="436616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31BD14FA-D79F-4F39-97D4-56EE9F23174E}"/>
              </a:ext>
            </a:extLst>
          </p:cNvPr>
          <p:cNvSpPr txBox="1"/>
          <p:nvPr/>
        </p:nvSpPr>
        <p:spPr>
          <a:xfrm>
            <a:off x="7503458" y="6178920"/>
            <a:ext cx="189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>
                <a:solidFill>
                  <a:srgbClr val="002060"/>
                </a:solidFill>
              </a:rPr>
              <a:t>Cofinanciado pelo Programa Erasmus + </a:t>
            </a:r>
          </a:p>
          <a:p>
            <a:r>
              <a:rPr lang="pt-PT" sz="1200" b="1" dirty="0">
                <a:solidFill>
                  <a:srgbClr val="002060"/>
                </a:solidFill>
              </a:rPr>
              <a:t>da União Europeia</a:t>
            </a:r>
          </a:p>
        </p:txBody>
      </p:sp>
      <p:pic>
        <p:nvPicPr>
          <p:cNvPr id="11" name="Picture 13">
            <a:extLst>
              <a:ext uri="{FF2B5EF4-FFF2-40B4-BE49-F238E27FC236}">
                <a16:creationId xmlns:a16="http://schemas.microsoft.com/office/drawing/2014/main" id="{CED07F67-D088-42F7-A289-56C2C048883B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729" y="990300"/>
            <a:ext cx="1957904" cy="201846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399819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242640" y="992880"/>
            <a:ext cx="8701920" cy="49564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E21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2800" dirty="0">
                <a:solidFill>
                  <a:srgbClr val="FFFFFF"/>
                </a:solidFill>
                <a:latin typeface="Tw Cen MT"/>
              </a:rPr>
              <a:t>Desafio Porta Aberta: </a:t>
            </a:r>
          </a:p>
          <a:p>
            <a:pPr algn="ctr">
              <a:lnSpc>
                <a:spcPct val="100000"/>
              </a:lnSpc>
            </a:pPr>
            <a:r>
              <a:rPr lang="de-AT" sz="2800" dirty="0">
                <a:solidFill>
                  <a:srgbClr val="FFFFFF"/>
                </a:solidFill>
                <a:latin typeface="Tw Cen MT"/>
              </a:rPr>
              <a:t>Evento </a:t>
            </a:r>
            <a:r>
              <a:rPr lang="de-AT" sz="2800" dirty="0">
                <a:solidFill>
                  <a:srgbClr val="FFFFFF"/>
                </a:solidFill>
                <a:latin typeface="Tw Cen MT"/>
                <a:sym typeface="Wingdings" panose="05000000000000000000" pitchFamily="2" charset="2"/>
              </a:rPr>
              <a:t> Projeto</a:t>
            </a:r>
            <a:endParaRPr lang="de-AT" sz="2800" dirty="0">
              <a:solidFill>
                <a:srgbClr val="FFFFFF"/>
              </a:solidFill>
              <a:latin typeface="Tw Cen MT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F4D4304-E393-478A-A233-C26216C85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7" y="6208031"/>
            <a:ext cx="2378113" cy="617220"/>
          </a:xfrm>
          <a:prstGeom prst="rect">
            <a:avLst/>
          </a:prstGeom>
        </p:spPr>
      </p:pic>
      <p:pic>
        <p:nvPicPr>
          <p:cNvPr id="7" name="Imagem 18">
            <a:extLst>
              <a:ext uri="{FF2B5EF4-FFF2-40B4-BE49-F238E27FC236}">
                <a16:creationId xmlns:a16="http://schemas.microsoft.com/office/drawing/2014/main" id="{45975453-6F07-44AD-891B-7C478371B2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19370" r="-4753" b="22759"/>
          <a:stretch/>
        </p:blipFill>
        <p:spPr>
          <a:xfrm>
            <a:off x="3407306" y="6125460"/>
            <a:ext cx="1546112" cy="63977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5D8063D9-82C6-435C-A26B-B8610409DC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78" y="6265607"/>
            <a:ext cx="656280" cy="436616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28C63282-5C5F-4290-BD3E-ED9C2DF0CE74}"/>
              </a:ext>
            </a:extLst>
          </p:cNvPr>
          <p:cNvSpPr txBox="1"/>
          <p:nvPr/>
        </p:nvSpPr>
        <p:spPr>
          <a:xfrm>
            <a:off x="7503458" y="6178920"/>
            <a:ext cx="189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>
                <a:solidFill>
                  <a:srgbClr val="002060"/>
                </a:solidFill>
              </a:rPr>
              <a:t>Cofinanciado pelo Programa Erasmus + </a:t>
            </a:r>
          </a:p>
          <a:p>
            <a:r>
              <a:rPr lang="pt-PT" sz="1200" b="1" dirty="0">
                <a:solidFill>
                  <a:srgbClr val="002060"/>
                </a:solidFill>
              </a:rPr>
              <a:t>da União Europeia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7B09D71B-8C14-4E6E-9549-BDCD91F21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177840"/>
              </p:ext>
            </p:extLst>
          </p:nvPr>
        </p:nvGraphicFramePr>
        <p:xfrm>
          <a:off x="683568" y="1348807"/>
          <a:ext cx="7776864" cy="4206414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476846">
                  <a:extLst>
                    <a:ext uri="{9D8B030D-6E8A-4147-A177-3AD203B41FA5}">
                      <a16:colId xmlns:a16="http://schemas.microsoft.com/office/drawing/2014/main" val="1079908359"/>
                    </a:ext>
                  </a:extLst>
                </a:gridCol>
                <a:gridCol w="1475358">
                  <a:extLst>
                    <a:ext uri="{9D8B030D-6E8A-4147-A177-3AD203B41FA5}">
                      <a16:colId xmlns:a16="http://schemas.microsoft.com/office/drawing/2014/main" val="1514993251"/>
                    </a:ext>
                  </a:extLst>
                </a:gridCol>
                <a:gridCol w="1684318">
                  <a:extLst>
                    <a:ext uri="{9D8B030D-6E8A-4147-A177-3AD203B41FA5}">
                      <a16:colId xmlns:a16="http://schemas.microsoft.com/office/drawing/2014/main" val="1032559349"/>
                    </a:ext>
                  </a:extLst>
                </a:gridCol>
                <a:gridCol w="1783964">
                  <a:extLst>
                    <a:ext uri="{9D8B030D-6E8A-4147-A177-3AD203B41FA5}">
                      <a16:colId xmlns:a16="http://schemas.microsoft.com/office/drawing/2014/main" val="1529435778"/>
                    </a:ext>
                  </a:extLst>
                </a:gridCol>
                <a:gridCol w="1356378">
                  <a:extLst>
                    <a:ext uri="{9D8B030D-6E8A-4147-A177-3AD203B41FA5}">
                      <a16:colId xmlns:a16="http://schemas.microsoft.com/office/drawing/2014/main" val="1710579251"/>
                    </a:ext>
                  </a:extLst>
                </a:gridCol>
              </a:tblGrid>
              <a:tr h="3901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Preparação</a:t>
                      </a:r>
                      <a:endParaRPr lang="en-GB" sz="16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Planeamento</a:t>
                      </a:r>
                      <a:endParaRPr lang="en-GB" sz="16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Marketing</a:t>
                      </a:r>
                      <a:endParaRPr lang="en-GB" sz="16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Produção</a:t>
                      </a:r>
                      <a:endParaRPr lang="en-GB" sz="16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Balanço final</a:t>
                      </a:r>
                      <a:endParaRPr lang="en-GB" sz="16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317428"/>
                  </a:ext>
                </a:extLst>
              </a:tr>
              <a:tr h="10754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Coligir ideias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Planear recursos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Planear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um </a:t>
                      </a:r>
                      <a:r>
                        <a:rPr lang="pt-PT" sz="1200" i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marketing </a:t>
                      </a:r>
                      <a:r>
                        <a:rPr lang="pt-PT" sz="1200" i="1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Preparar o espaço (instalações, equipamento técnico, instrumentos necessários)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Compilar informação e redigir relatórios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7926546"/>
                  </a:ext>
                </a:extLst>
              </a:tr>
              <a:tr h="618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Elaborar uma análise de viabilidade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Planear o orçamento e as finanças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Planear os canais informativos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Dar assistência aos parceiros externos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Recolher </a:t>
                      </a:r>
                      <a:r>
                        <a:rPr lang="pt-PT" sz="1200" i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feedback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212825"/>
                  </a:ext>
                </a:extLst>
              </a:tr>
              <a:tr h="8470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Escolher o tema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Preparar um cronograma 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Criar materiais promocionais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Atuar como facilitador ou apresentador 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 evento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Elaborar uma análise final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335033"/>
                  </a:ext>
                </a:extLst>
              </a:tr>
              <a:tr h="618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53975" marB="5397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Distribuir tarefas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Divulgar o evento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Encerrar o evento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Retirar lições para o futuro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611898"/>
                  </a:ext>
                </a:extLst>
              </a:tr>
              <a:tr h="618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53975" marB="539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Arrumar o espaço e os equipamentos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53975" marT="53975" marB="539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5135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413984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242640" y="992880"/>
            <a:ext cx="8701920" cy="4570808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B38ACFE6-864C-495B-AB29-BCCA2E95898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6</a:t>
            </a:fld>
            <a:endParaRPr/>
          </a:p>
        </p:txBody>
      </p:sp>
      <p:pic>
        <p:nvPicPr>
          <p:cNvPr id="138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39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E21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Experiência prática</a:t>
            </a:r>
            <a:endParaRPr dirty="0"/>
          </a:p>
        </p:txBody>
      </p:sp>
      <p:sp>
        <p:nvSpPr>
          <p:cNvPr id="140" name="CustomShape 4"/>
          <p:cNvSpPr/>
          <p:nvPr/>
        </p:nvSpPr>
        <p:spPr>
          <a:xfrm>
            <a:off x="480420" y="1406103"/>
            <a:ext cx="8226360" cy="314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de-AT" sz="4000" strike="noStrike" dirty="0">
                <a:solidFill>
                  <a:srgbClr val="002060"/>
                </a:solidFill>
                <a:latin typeface="Calibri"/>
                <a:ea typeface="DejaVu Sans"/>
              </a:rPr>
              <a:t>Exemplos de </a:t>
            </a:r>
          </a:p>
          <a:p>
            <a:pPr algn="ctr"/>
            <a:r>
              <a:rPr lang="de-AT" sz="4000" strike="noStrike" dirty="0">
                <a:solidFill>
                  <a:srgbClr val="002060"/>
                </a:solidFill>
                <a:latin typeface="Calibri"/>
                <a:ea typeface="DejaVu Sans"/>
              </a:rPr>
              <a:t> trabalho extracurricular </a:t>
            </a:r>
          </a:p>
          <a:p>
            <a:pPr algn="ctr"/>
            <a:r>
              <a:rPr lang="de-AT" sz="4000" strike="noStrike" dirty="0">
                <a:solidFill>
                  <a:srgbClr val="002060"/>
                </a:solidFill>
                <a:latin typeface="Calibri"/>
                <a:ea typeface="DejaVu Sans"/>
              </a:rPr>
              <a:t>a desenvolver pelos grupos</a:t>
            </a:r>
            <a:endParaRPr dirty="0">
              <a:solidFill>
                <a:srgbClr val="00206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C1578415-2999-4D0F-ACAF-0D32EAFDD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7" y="6208031"/>
            <a:ext cx="2378113" cy="617220"/>
          </a:xfrm>
          <a:prstGeom prst="rect">
            <a:avLst/>
          </a:prstGeom>
        </p:spPr>
      </p:pic>
      <p:pic>
        <p:nvPicPr>
          <p:cNvPr id="8" name="Imagem 18">
            <a:extLst>
              <a:ext uri="{FF2B5EF4-FFF2-40B4-BE49-F238E27FC236}">
                <a16:creationId xmlns:a16="http://schemas.microsoft.com/office/drawing/2014/main" id="{2567C14D-9D41-48FA-9359-935A687AA2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19370" r="-4753" b="22759"/>
          <a:stretch/>
        </p:blipFill>
        <p:spPr>
          <a:xfrm>
            <a:off x="3407306" y="6125460"/>
            <a:ext cx="1546112" cy="63977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CC636BA-DAD7-44B4-B051-33DEA99EFA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78" y="6265607"/>
            <a:ext cx="656280" cy="436616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DA43A76E-3360-4C05-BEC7-03879ED11164}"/>
              </a:ext>
            </a:extLst>
          </p:cNvPr>
          <p:cNvSpPr txBox="1"/>
          <p:nvPr/>
        </p:nvSpPr>
        <p:spPr>
          <a:xfrm>
            <a:off x="7503458" y="6178920"/>
            <a:ext cx="189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>
                <a:solidFill>
                  <a:srgbClr val="002060"/>
                </a:solidFill>
              </a:rPr>
              <a:t>Cofinanciado pelo Programa Erasmus + </a:t>
            </a:r>
          </a:p>
          <a:p>
            <a:r>
              <a:rPr lang="pt-PT" sz="1200" b="1" dirty="0">
                <a:solidFill>
                  <a:srgbClr val="002060"/>
                </a:solidFill>
              </a:rPr>
              <a:t>da União Europeia</a:t>
            </a:r>
          </a:p>
        </p:txBody>
      </p:sp>
      <p:pic>
        <p:nvPicPr>
          <p:cNvPr id="11" name="Picture 13">
            <a:extLst>
              <a:ext uri="{FF2B5EF4-FFF2-40B4-BE49-F238E27FC236}">
                <a16:creationId xmlns:a16="http://schemas.microsoft.com/office/drawing/2014/main" id="{B20F7FBB-18BB-4BA5-9BC1-314EF7F4DDFE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462727"/>
            <a:ext cx="1957904" cy="201846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269536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242640" y="992880"/>
            <a:ext cx="8701920" cy="486186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B0DBDCAA-884D-40DA-B391-44E3F8464B03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7</a:t>
            </a:fld>
            <a:endParaRPr/>
          </a:p>
        </p:txBody>
      </p:sp>
      <p:pic>
        <p:nvPicPr>
          <p:cNvPr id="143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44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E21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Oficina «Artes Ativas»</a:t>
            </a:r>
            <a:endParaRPr dirty="0"/>
          </a:p>
        </p:txBody>
      </p:sp>
      <p:sp>
        <p:nvSpPr>
          <p:cNvPr id="145" name="CustomShape 4"/>
          <p:cNvSpPr/>
          <p:nvPr/>
        </p:nvSpPr>
        <p:spPr>
          <a:xfrm>
            <a:off x="4240080" y="1412776"/>
            <a:ext cx="444348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Tema:</a:t>
            </a:r>
            <a:r>
              <a:rPr lang="de-AT" sz="24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 “Descobrir os segredos das cores através das emoções”</a:t>
            </a: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Duração</a:t>
            </a:r>
            <a:r>
              <a:rPr lang="de-AT" sz="2400" b="1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de-AT" sz="24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2 </a:t>
            </a:r>
            <a:r>
              <a:rPr lang="pt-PT" sz="24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tardes</a:t>
            </a: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Requisitos: </a:t>
            </a:r>
            <a:r>
              <a:rPr lang="de-AT" sz="24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atitude positiva e vontade de </a:t>
            </a:r>
            <a:r>
              <a:rPr lang="pt-PT" sz="24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se conhecer melhor</a:t>
            </a: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Participantes: </a:t>
            </a:r>
            <a:r>
              <a:rPr lang="de-AT" sz="24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10 alunos (máx</a:t>
            </a:r>
            <a:r>
              <a:rPr lang="de-AT" sz="2400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imo</a:t>
            </a:r>
            <a:r>
              <a:rPr lang="de-AT" sz="24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)</a:t>
            </a: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Material</a:t>
            </a:r>
            <a:r>
              <a:rPr lang="de-AT" sz="24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 (disponibilizado): lápis de cera, cartolinas, tintas acrílicas</a:t>
            </a: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6" name="Picture 6"/>
          <p:cNvPicPr/>
          <p:nvPr/>
        </p:nvPicPr>
        <p:blipFill>
          <a:blip r:embed="rId3"/>
          <a:stretch/>
        </p:blipFill>
        <p:spPr>
          <a:xfrm>
            <a:off x="460440" y="1463536"/>
            <a:ext cx="3480840" cy="3693655"/>
          </a:xfrm>
          <a:prstGeom prst="rect">
            <a:avLst/>
          </a:prstGeom>
          <a:ln w="9360">
            <a:noFill/>
          </a:ln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8D1ED356-8D83-4709-99B0-005BC215BA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7" y="6208031"/>
            <a:ext cx="2378113" cy="617220"/>
          </a:xfrm>
          <a:prstGeom prst="rect">
            <a:avLst/>
          </a:prstGeom>
        </p:spPr>
      </p:pic>
      <p:pic>
        <p:nvPicPr>
          <p:cNvPr id="9" name="Imagem 18">
            <a:extLst>
              <a:ext uri="{FF2B5EF4-FFF2-40B4-BE49-F238E27FC236}">
                <a16:creationId xmlns:a16="http://schemas.microsoft.com/office/drawing/2014/main" id="{19FD2C8E-8429-40C0-A08D-BD22E1DE9B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19370" r="-4753" b="22759"/>
          <a:stretch/>
        </p:blipFill>
        <p:spPr>
          <a:xfrm>
            <a:off x="3407306" y="6125460"/>
            <a:ext cx="1546112" cy="63977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ABD1B91-9CFA-4B6B-84D7-A8F6313373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78" y="6265607"/>
            <a:ext cx="656280" cy="436616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E55C0EEA-76D5-47F5-A592-D2523E7118AB}"/>
              </a:ext>
            </a:extLst>
          </p:cNvPr>
          <p:cNvSpPr txBox="1"/>
          <p:nvPr/>
        </p:nvSpPr>
        <p:spPr>
          <a:xfrm>
            <a:off x="7503458" y="6178920"/>
            <a:ext cx="189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>
                <a:solidFill>
                  <a:srgbClr val="002060"/>
                </a:solidFill>
              </a:rPr>
              <a:t>Cofinanciado pelo Programa Erasmus + </a:t>
            </a:r>
          </a:p>
          <a:p>
            <a:r>
              <a:rPr lang="pt-PT" sz="1200" b="1" dirty="0">
                <a:solidFill>
                  <a:srgbClr val="002060"/>
                </a:solidFill>
              </a:rPr>
              <a:t>da União Europeia</a:t>
            </a:r>
          </a:p>
        </p:txBody>
      </p:sp>
    </p:spTree>
    <p:extLst>
      <p:ext uri="{BB962C8B-B14F-4D97-AF65-F5344CB8AC3E}">
        <p14:creationId xmlns:p14="http://schemas.microsoft.com/office/powerpoint/2010/main" val="73980127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242640" y="992880"/>
            <a:ext cx="8701920" cy="5100416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8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F123B8A-EF7B-48CA-A97A-01CBECF5664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8</a:t>
            </a:fld>
            <a:endParaRPr/>
          </a:p>
        </p:txBody>
      </p:sp>
      <p:pic>
        <p:nvPicPr>
          <p:cNvPr id="149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50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E21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Oficina «Artes Ativas»</a:t>
            </a:r>
            <a:endParaRPr dirty="0"/>
          </a:p>
        </p:txBody>
      </p:sp>
      <p:pic>
        <p:nvPicPr>
          <p:cNvPr id="151" name="Picture 5"/>
          <p:cNvPicPr/>
          <p:nvPr/>
        </p:nvPicPr>
        <p:blipFill>
          <a:blip r:embed="rId3"/>
          <a:stretch/>
        </p:blipFill>
        <p:spPr>
          <a:xfrm>
            <a:off x="1743840" y="1263600"/>
            <a:ext cx="5654520" cy="4046400"/>
          </a:xfrm>
          <a:prstGeom prst="rect">
            <a:avLst/>
          </a:prstGeom>
          <a:ln w="9360">
            <a:noFill/>
          </a:ln>
        </p:spPr>
      </p:pic>
      <p:sp>
        <p:nvSpPr>
          <p:cNvPr id="152" name="CustomShape 4"/>
          <p:cNvSpPr/>
          <p:nvPr/>
        </p:nvSpPr>
        <p:spPr>
          <a:xfrm>
            <a:off x="323528" y="5501880"/>
            <a:ext cx="8493232" cy="83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z="2000" b="1" strike="noStrike" dirty="0">
                <a:solidFill>
                  <a:srgbClr val="002060"/>
                </a:solidFill>
                <a:latin typeface="Calibri"/>
                <a:ea typeface="DejaVu Sans"/>
              </a:rPr>
              <a:t>Tema:</a:t>
            </a:r>
            <a:r>
              <a:rPr lang="de-AT" sz="2000" strike="noStrike" dirty="0">
                <a:solidFill>
                  <a:srgbClr val="002060"/>
                </a:solidFill>
                <a:latin typeface="Calibri"/>
                <a:ea typeface="DejaVu Sans"/>
              </a:rPr>
              <a:t> “Descobrir os segredos das cores através das emoções”</a:t>
            </a:r>
            <a:endParaRPr sz="2000" dirty="0">
              <a:solidFill>
                <a:srgbClr val="002060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28311CB6-29A4-49F2-92C8-31B2ED69BA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7" y="6208031"/>
            <a:ext cx="2378113" cy="617220"/>
          </a:xfrm>
          <a:prstGeom prst="rect">
            <a:avLst/>
          </a:prstGeom>
        </p:spPr>
      </p:pic>
      <p:pic>
        <p:nvPicPr>
          <p:cNvPr id="9" name="Imagem 18">
            <a:extLst>
              <a:ext uri="{FF2B5EF4-FFF2-40B4-BE49-F238E27FC236}">
                <a16:creationId xmlns:a16="http://schemas.microsoft.com/office/drawing/2014/main" id="{C0713840-DCCD-45C9-9884-55484CDDA9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19370" r="-4753" b="22759"/>
          <a:stretch/>
        </p:blipFill>
        <p:spPr>
          <a:xfrm>
            <a:off x="3407306" y="6125460"/>
            <a:ext cx="1546112" cy="63977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DF3F5C59-8C06-4240-A38C-822F9C0668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78" y="6265607"/>
            <a:ext cx="656280" cy="436616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466A35D3-1247-426D-8F8D-40E176D09A02}"/>
              </a:ext>
            </a:extLst>
          </p:cNvPr>
          <p:cNvSpPr txBox="1"/>
          <p:nvPr/>
        </p:nvSpPr>
        <p:spPr>
          <a:xfrm>
            <a:off x="7503458" y="6178920"/>
            <a:ext cx="189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>
                <a:solidFill>
                  <a:srgbClr val="002060"/>
                </a:solidFill>
              </a:rPr>
              <a:t>Cofinanciado pelo Programa Erasmus + </a:t>
            </a:r>
          </a:p>
          <a:p>
            <a:r>
              <a:rPr lang="pt-PT" sz="1200" b="1" dirty="0">
                <a:solidFill>
                  <a:srgbClr val="002060"/>
                </a:solidFill>
              </a:rPr>
              <a:t>da União Europeia</a:t>
            </a:r>
          </a:p>
        </p:txBody>
      </p:sp>
    </p:spTree>
    <p:extLst>
      <p:ext uri="{BB962C8B-B14F-4D97-AF65-F5344CB8AC3E}">
        <p14:creationId xmlns:p14="http://schemas.microsoft.com/office/powerpoint/2010/main" val="205712921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242640" y="992880"/>
            <a:ext cx="8701920" cy="452268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4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81E3372B-A8EA-47B6-A0C3-07C2204EFF07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9</a:t>
            </a:fld>
            <a:endParaRPr/>
          </a:p>
        </p:txBody>
      </p:sp>
      <p:pic>
        <p:nvPicPr>
          <p:cNvPr id="155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56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E21E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Outras ideias</a:t>
            </a:r>
            <a:endParaRPr dirty="0"/>
          </a:p>
        </p:txBody>
      </p:sp>
      <p:sp>
        <p:nvSpPr>
          <p:cNvPr id="157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pt-PT" sz="3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Oficina  gastronómica</a:t>
            </a: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pt-PT" sz="3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Oficina sobre candidaturas a empregos</a:t>
            </a: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pt-PT" sz="3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Oficina de interpretação de sonhos</a:t>
            </a: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pt-PT" sz="3000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Oficina </a:t>
            </a:r>
            <a:r>
              <a:rPr lang="pt-PT" sz="3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de dança</a:t>
            </a:r>
          </a:p>
          <a:p>
            <a:pPr marL="393700" indent="-393700">
              <a:spcAft>
                <a:spcPts val="1200"/>
              </a:spcAft>
              <a:buFont typeface="Courier New"/>
              <a:buChar char="o"/>
            </a:pPr>
            <a:r>
              <a:rPr lang="pt-PT" sz="3000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Assistir a um julgamento num tribunal</a:t>
            </a:r>
            <a:endParaRPr sz="3000"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2060"/>
                </a:solidFill>
                <a:latin typeface="Calibri" charset="0"/>
                <a:ea typeface="Calibri" charset="0"/>
                <a:cs typeface="Calibri" charset="0"/>
              </a:rPr>
              <a:t>...</a:t>
            </a:r>
            <a:endParaRPr dirty="0">
              <a:solidFill>
                <a:srgbClr val="00206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149D11A8-F53C-4CB5-90AF-BA2DCF576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77" y="6208031"/>
            <a:ext cx="2378113" cy="617220"/>
          </a:xfrm>
          <a:prstGeom prst="rect">
            <a:avLst/>
          </a:prstGeom>
        </p:spPr>
      </p:pic>
      <p:pic>
        <p:nvPicPr>
          <p:cNvPr id="8" name="Imagem 18">
            <a:extLst>
              <a:ext uri="{FF2B5EF4-FFF2-40B4-BE49-F238E27FC236}">
                <a16:creationId xmlns:a16="http://schemas.microsoft.com/office/drawing/2014/main" id="{4024C89C-0372-4609-9F07-7EA435576C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t="19370" r="-4753" b="22759"/>
          <a:stretch/>
        </p:blipFill>
        <p:spPr>
          <a:xfrm>
            <a:off x="3407306" y="6125460"/>
            <a:ext cx="1546112" cy="63977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CF493713-3ED4-4BD5-8989-5384D374E6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178" y="6265607"/>
            <a:ext cx="656280" cy="436616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4FE30392-7B64-452A-BA08-53D752F9EB2C}"/>
              </a:ext>
            </a:extLst>
          </p:cNvPr>
          <p:cNvSpPr txBox="1"/>
          <p:nvPr/>
        </p:nvSpPr>
        <p:spPr>
          <a:xfrm>
            <a:off x="7503458" y="6178920"/>
            <a:ext cx="189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>
                <a:solidFill>
                  <a:srgbClr val="002060"/>
                </a:solidFill>
              </a:rPr>
              <a:t>Cofinanciado pelo Programa Erasmus + </a:t>
            </a:r>
          </a:p>
          <a:p>
            <a:r>
              <a:rPr lang="pt-PT" sz="1200" b="1" dirty="0">
                <a:solidFill>
                  <a:srgbClr val="002060"/>
                </a:solidFill>
              </a:rPr>
              <a:t>da União Europeia</a:t>
            </a:r>
          </a:p>
        </p:txBody>
      </p:sp>
      <p:pic>
        <p:nvPicPr>
          <p:cNvPr id="11" name="Picture 13">
            <a:extLst>
              <a:ext uri="{FF2B5EF4-FFF2-40B4-BE49-F238E27FC236}">
                <a16:creationId xmlns:a16="http://schemas.microsoft.com/office/drawing/2014/main" id="{2D57ECCA-6D4F-4023-A11F-78AF5D2B359E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751" y="3442738"/>
            <a:ext cx="1957904" cy="201846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146664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42C9F965202B48A7D628E6A6922ADD" ma:contentTypeVersion="2" ma:contentTypeDescription="Create a new document." ma:contentTypeScope="" ma:versionID="f2680b7d49455d1456d4e4a37ad7e6d7">
  <xsd:schema xmlns:xsd="http://www.w3.org/2001/XMLSchema" xmlns:xs="http://www.w3.org/2001/XMLSchema" xmlns:p="http://schemas.microsoft.com/office/2006/metadata/properties" xmlns:ns2="b3eb12ac-0bba-4ea0-a233-caab655315a1" targetNamespace="http://schemas.microsoft.com/office/2006/metadata/properties" ma:root="true" ma:fieldsID="dcf7f7b3c7c535df40b607a6f0075c76" ns2:_="">
    <xsd:import namespace="b3eb12ac-0bba-4ea0-a233-caab655315a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eb12ac-0bba-4ea0-a233-caab655315a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E394ED2-63E2-4E2F-A9D2-D9ABA2AD9A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eb12ac-0bba-4ea0-a233-caab655315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091EB8E-986B-43AB-A890-0932E92BD277}">
  <ds:schemaRefs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b3eb12ac-0bba-4ea0-a233-caab655315a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92574BD-CEF5-4C03-8244-1F58BFB75DB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429</Words>
  <Application>Microsoft Office PowerPoint</Application>
  <PresentationFormat>Apresentação no Ecrã (4:3)</PresentationFormat>
  <Paragraphs>106</Paragraphs>
  <Slides>9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dos diapositivos</vt:lpstr>
      </vt:variant>
      <vt:variant>
        <vt:i4>9</vt:i4>
      </vt:variant>
    </vt:vector>
  </HeadingPairs>
  <TitlesOfParts>
    <vt:vector size="20" baseType="lpstr">
      <vt:lpstr>Arial</vt:lpstr>
      <vt:lpstr>Calibri</vt:lpstr>
      <vt:lpstr>Cambria</vt:lpstr>
      <vt:lpstr>Courier New</vt:lpstr>
      <vt:lpstr>DejaVu Sans</vt:lpstr>
      <vt:lpstr>StarSymbol</vt:lpstr>
      <vt:lpstr>Times New Roman</vt:lpstr>
      <vt:lpstr>Tw Cen MT</vt:lpstr>
      <vt:lpstr>Wingdings</vt:lpstr>
      <vt:lpstr>Office Theme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Cátia Ramalhinho (DGE)</dc:creator>
  <cp:lastModifiedBy>Cristina Soutinho</cp:lastModifiedBy>
  <cp:revision>36</cp:revision>
  <cp:lastPrinted>2016-03-23T09:13:10Z</cp:lastPrinted>
  <dcterms:created xsi:type="dcterms:W3CDTF">2016-06-15T10:28:19Z</dcterms:created>
  <dcterms:modified xsi:type="dcterms:W3CDTF">2018-08-08T14:04:35Z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0x0101002E42C9F965202B48A7D628E6A6922ADD</vt:lpwstr>
  </property>
</Properties>
</file>