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6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</p:sldIdLst>
  <p:sldSz cx="6858000" cy="9144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ureen maher" initials="m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/>
    <p:restoredTop sz="94628"/>
  </p:normalViewPr>
  <p:slideViewPr>
    <p:cSldViewPr snapToGrid="0" snapToObjects="1">
      <p:cViewPr>
        <p:scale>
          <a:sx n="70" d="100"/>
          <a:sy n="70" d="100"/>
        </p:scale>
        <p:origin x="-1572" y="-22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7" d="100"/>
        <a:sy n="19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5568F6-8586-484A-AEDD-E868E496551C}" type="datetimeFigureOut">
              <a:rPr lang="en-US"/>
              <a:t>9/26/2016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DAF16E-97A5-4562-AB04-09186ECC6B03}" type="slidenum">
              <a:rPr lang="en-US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9284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DAF16E-97A5-4562-AB04-09186ECC6B03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6017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DAF16E-97A5-4562-AB04-09186ECC6B03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231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DAF16E-97A5-4562-AB04-09186ECC6B03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7603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DAF16E-97A5-4562-AB04-09186ECC6B03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579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DAF16E-97A5-4562-AB04-09186ECC6B03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8879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DAF16E-97A5-4562-AB04-09186ECC6B03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1420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DAF16E-97A5-4562-AB04-09186ECC6B03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2226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DAF16E-97A5-4562-AB04-09186ECC6B03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8791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DAF16E-97A5-4562-AB04-09186ECC6B03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3683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DAF16E-97A5-4562-AB04-09186ECC6B03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7983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DAF16E-97A5-4562-AB04-09186ECC6B03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292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AT" smtClean="0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t>26.09.2016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5190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t>26.09.2016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96655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t>26.09.2016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63462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t>26.09.2016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5587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t>26.09.2016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6511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t>26.09.2016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3201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t>26.09.2016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4670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t>26.09.2016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7931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t>26.09.2016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54476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t>26.09.2016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397212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t>26.09.2016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9562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494C58-E4CC-8F45-AE87-548BE48A89B5}" type="datetimeFigureOut">
              <a:rPr lang="de-DE" smtClean="0"/>
              <a:t>26.09.2016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63C516-6F9A-544C-9D7C-28832779BE1E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46903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emf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7" Type="http://schemas.openxmlformats.org/officeDocument/2006/relationships/image" Target="../media/image2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 descr="Titel_Lewi 2.0_weiß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190701"/>
            <a:ext cx="6823603" cy="4937388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437443" y="2014312"/>
            <a:ext cx="606777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400" b="1" dirty="0" smtClean="0"/>
              <a:t>Põe as tuas ideias </a:t>
            </a:r>
          </a:p>
          <a:p>
            <a:pPr algn="ctr"/>
            <a:r>
              <a:rPr lang="de-DE" sz="4400" b="1" dirty="0" smtClean="0"/>
              <a:t>a mexer!</a:t>
            </a:r>
            <a:endParaRPr lang="de-DE" sz="4400" b="1" dirty="0" smtClean="0"/>
          </a:p>
        </p:txBody>
      </p:sp>
      <p:pic>
        <p:nvPicPr>
          <p:cNvPr id="7" name="Bild 6" descr="Macintosh HD:Users:valentinmayerhofer:Dropbox:IFTE:Youth Challenge Program:final Layout:Icons ohne Hintergrund:logo_YouthStart_EC__noback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0545" y="5419"/>
            <a:ext cx="2613058" cy="10440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84656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 descr="wunschkek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729" y="688887"/>
            <a:ext cx="1414114" cy="1384421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444009" y="410117"/>
            <a:ext cx="5997733" cy="368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pt-PT" sz="1400" b="1" dirty="0" smtClean="0"/>
              <a:t>De que ingredientes necessitas para cozinhares as tuas bolachas ideais? Enumera-os.</a:t>
            </a:r>
          </a:p>
          <a:p>
            <a:pPr>
              <a:lnSpc>
                <a:spcPts val="2000"/>
              </a:lnSpc>
            </a:pPr>
            <a:endParaRPr lang="pt-PT" sz="1400" b="1" dirty="0" smtClean="0"/>
          </a:p>
          <a:p>
            <a:pPr>
              <a:lnSpc>
                <a:spcPts val="2000"/>
              </a:lnSpc>
            </a:pPr>
            <a:endParaRPr lang="pt-PT" sz="1400" b="1" dirty="0" smtClean="0"/>
          </a:p>
          <a:p>
            <a:pPr>
              <a:lnSpc>
                <a:spcPts val="2000"/>
              </a:lnSpc>
            </a:pPr>
            <a:endParaRPr lang="pt-PT" sz="1400" b="1" dirty="0" smtClean="0"/>
          </a:p>
          <a:p>
            <a:pPr>
              <a:lnSpc>
                <a:spcPts val="2000"/>
              </a:lnSpc>
            </a:pPr>
            <a:endParaRPr lang="pt-PT" sz="1400" b="1" dirty="0" smtClean="0"/>
          </a:p>
          <a:p>
            <a:pPr>
              <a:lnSpc>
                <a:spcPts val="2000"/>
              </a:lnSpc>
            </a:pPr>
            <a:endParaRPr lang="pt-PT" sz="1400" b="1" dirty="0" smtClean="0"/>
          </a:p>
          <a:p>
            <a:pPr>
              <a:lnSpc>
                <a:spcPts val="2000"/>
              </a:lnSpc>
            </a:pPr>
            <a:r>
              <a:rPr lang="pt-PT" sz="1400" b="1" dirty="0" smtClean="0"/>
              <a:t>Como seriam as tuas bolachas ideais? Pensa na forma e na decoração que gostarias que tivessem.</a:t>
            </a:r>
            <a:endParaRPr lang="pt-PT" sz="1400" b="1" dirty="0" smtClean="0"/>
          </a:p>
          <a:p>
            <a:pPr>
              <a:lnSpc>
                <a:spcPts val="2000"/>
              </a:lnSpc>
            </a:pPr>
            <a:r>
              <a:rPr lang="pt-PT" sz="1400" b="1" dirty="0" smtClean="0"/>
              <a:t> </a:t>
            </a:r>
          </a:p>
          <a:p>
            <a:pPr>
              <a:lnSpc>
                <a:spcPts val="2000"/>
              </a:lnSpc>
            </a:pPr>
            <a:endParaRPr lang="pt-PT" sz="1400" b="1" dirty="0" smtClean="0"/>
          </a:p>
          <a:p>
            <a:pPr>
              <a:lnSpc>
                <a:spcPts val="2000"/>
              </a:lnSpc>
            </a:pPr>
            <a:endParaRPr lang="pt-PT" sz="1400" b="1" dirty="0" smtClean="0"/>
          </a:p>
          <a:p>
            <a:pPr>
              <a:lnSpc>
                <a:spcPts val="2000"/>
              </a:lnSpc>
            </a:pPr>
            <a:endParaRPr lang="pt-PT" sz="1400" b="1" dirty="0" smtClean="0"/>
          </a:p>
          <a:p>
            <a:pPr>
              <a:lnSpc>
                <a:spcPts val="2000"/>
              </a:lnSpc>
            </a:pPr>
            <a:r>
              <a:rPr lang="pt-PT" sz="1400" b="1" dirty="0" smtClean="0"/>
              <a:t>Desenha agora a tua bolacha ideal e </a:t>
            </a:r>
            <a:r>
              <a:rPr lang="pt-PT" sz="1400" b="1" i="1" dirty="0" smtClean="0"/>
              <a:t>põe as tuas ideias a mexer!</a:t>
            </a:r>
            <a:endParaRPr lang="pt-PT" sz="1400" b="1" i="1" dirty="0" smtClean="0"/>
          </a:p>
        </p:txBody>
      </p:sp>
      <p:sp>
        <p:nvSpPr>
          <p:cNvPr id="6" name="Rechteck 5"/>
          <p:cNvSpPr/>
          <p:nvPr/>
        </p:nvSpPr>
        <p:spPr>
          <a:xfrm>
            <a:off x="269762" y="149412"/>
            <a:ext cx="6318171" cy="8708592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56038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6831" y="6566891"/>
            <a:ext cx="3198145" cy="2154674"/>
          </a:xfrm>
          <a:prstGeom prst="rect">
            <a:avLst/>
          </a:prstGeom>
        </p:spPr>
      </p:pic>
      <p:pic>
        <p:nvPicPr>
          <p:cNvPr id="11269" name="Bild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347" y="8017965"/>
            <a:ext cx="933928" cy="672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Bild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437" y="7238467"/>
            <a:ext cx="713551" cy="653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Bild 11" descr="Logo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3437" y="6535406"/>
            <a:ext cx="1860550" cy="49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hteck 12"/>
          <p:cNvSpPr/>
          <p:nvPr/>
        </p:nvSpPr>
        <p:spPr>
          <a:xfrm>
            <a:off x="269762" y="149410"/>
            <a:ext cx="6318171" cy="5445811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7" name="Group 26"/>
          <p:cNvGrpSpPr/>
          <p:nvPr/>
        </p:nvGrpSpPr>
        <p:grpSpPr>
          <a:xfrm>
            <a:off x="1924992" y="1161577"/>
            <a:ext cx="4560027" cy="4276462"/>
            <a:chOff x="279399" y="0"/>
            <a:chExt cx="8864600" cy="6337300"/>
          </a:xfrm>
        </p:grpSpPr>
        <p:grpSp>
          <p:nvGrpSpPr>
            <p:cNvPr id="28" name="Group 27"/>
            <p:cNvGrpSpPr/>
            <p:nvPr/>
          </p:nvGrpSpPr>
          <p:grpSpPr>
            <a:xfrm>
              <a:off x="279399" y="0"/>
              <a:ext cx="8864600" cy="6337300"/>
              <a:chOff x="279399" y="0"/>
              <a:chExt cx="8864600" cy="6337300"/>
            </a:xfrm>
          </p:grpSpPr>
          <p:grpSp>
            <p:nvGrpSpPr>
              <p:cNvPr id="30" name="Group 29"/>
              <p:cNvGrpSpPr/>
              <p:nvPr/>
            </p:nvGrpSpPr>
            <p:grpSpPr>
              <a:xfrm>
                <a:off x="279399" y="0"/>
                <a:ext cx="8864600" cy="6337300"/>
                <a:chOff x="279399" y="0"/>
                <a:chExt cx="8864600" cy="6337300"/>
              </a:xfrm>
            </p:grpSpPr>
            <p:grpSp>
              <p:nvGrpSpPr>
                <p:cNvPr id="32" name="Group 31"/>
                <p:cNvGrpSpPr/>
                <p:nvPr/>
              </p:nvGrpSpPr>
              <p:grpSpPr>
                <a:xfrm>
                  <a:off x="279399" y="0"/>
                  <a:ext cx="8864600" cy="6337300"/>
                  <a:chOff x="279399" y="0"/>
                  <a:chExt cx="8864600" cy="6337300"/>
                </a:xfrm>
              </p:grpSpPr>
              <p:grpSp>
                <p:nvGrpSpPr>
                  <p:cNvPr id="34" name="Group 33"/>
                  <p:cNvGrpSpPr/>
                  <p:nvPr/>
                </p:nvGrpSpPr>
                <p:grpSpPr>
                  <a:xfrm>
                    <a:off x="279399" y="0"/>
                    <a:ext cx="8864600" cy="6337300"/>
                    <a:chOff x="279399" y="0"/>
                    <a:chExt cx="8864600" cy="6337300"/>
                  </a:xfrm>
                </p:grpSpPr>
                <p:grpSp>
                  <p:nvGrpSpPr>
                    <p:cNvPr id="36" name="Group 35"/>
                    <p:cNvGrpSpPr/>
                    <p:nvPr/>
                  </p:nvGrpSpPr>
                  <p:grpSpPr>
                    <a:xfrm>
                      <a:off x="279399" y="0"/>
                      <a:ext cx="8864600" cy="6337300"/>
                      <a:chOff x="279399" y="0"/>
                      <a:chExt cx="8864600" cy="6337300"/>
                    </a:xfrm>
                  </p:grpSpPr>
                  <p:grpSp>
                    <p:nvGrpSpPr>
                      <p:cNvPr id="38" name="Group 37"/>
                      <p:cNvGrpSpPr/>
                      <p:nvPr/>
                    </p:nvGrpSpPr>
                    <p:grpSpPr>
                      <a:xfrm>
                        <a:off x="279399" y="0"/>
                        <a:ext cx="8864600" cy="6337300"/>
                        <a:chOff x="279399" y="0"/>
                        <a:chExt cx="8864600" cy="6337300"/>
                      </a:xfrm>
                    </p:grpSpPr>
                    <p:pic>
                      <p:nvPicPr>
                        <p:cNvPr id="40" name="Bild 1" descr="Kekse_leer.jpg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279399" y="0"/>
                          <a:ext cx="8864600" cy="6337300"/>
                        </a:xfrm>
                        <a:prstGeom prst="rect">
                          <a:avLst/>
                        </a:prstGeom>
                      </p:spPr>
                    </p:pic>
                    <p:sp>
                      <p:nvSpPr>
                        <p:cNvPr id="41" name="Rechteck 3"/>
                        <p:cNvSpPr/>
                        <p:nvPr/>
                      </p:nvSpPr>
                      <p:spPr>
                        <a:xfrm rot="17529911">
                          <a:off x="991850" y="2157653"/>
                          <a:ext cx="2095566" cy="1376116"/>
                        </a:xfrm>
                        <a:prstGeom prst="rect">
                          <a:avLst/>
                        </a:prstGeom>
                      </p:spPr>
                      <p:txBody>
                        <a:bodyPr wrap="none">
                          <a:spAutoFit/>
                        </a:bodyPr>
                        <a:lstStyle/>
                        <a:p>
                          <a:r>
                            <a:rPr lang="de-AT" sz="2400" b="1" dirty="0" smtClean="0">
                              <a:solidFill>
                                <a:schemeClr val="bg1"/>
                              </a:solidFill>
                              <a:latin typeface="+mj-lt"/>
                              <a:cs typeface="Andalus" panose="02020603050405020304" pitchFamily="18" charset="-78"/>
                            </a:rPr>
                            <a:t>Trabalho</a:t>
                          </a:r>
                          <a:r>
                            <a:rPr lang="de-AT" sz="4000" b="1" dirty="0" smtClean="0">
                              <a:solidFill>
                                <a:schemeClr val="bg1"/>
                              </a:solidFill>
                            </a:rPr>
                            <a:t> </a:t>
                          </a:r>
                          <a:endParaRPr lang="de-DE" sz="4000" b="1" dirty="0">
                            <a:solidFill>
                              <a:schemeClr val="bg1"/>
                            </a:solidFill>
                          </a:endParaRPr>
                        </a:p>
                      </p:txBody>
                    </p:sp>
                  </p:grpSp>
                  <p:sp>
                    <p:nvSpPr>
                      <p:cNvPr id="39" name="Rechteck 4"/>
                      <p:cNvSpPr/>
                      <p:nvPr/>
                    </p:nvSpPr>
                    <p:spPr>
                      <a:xfrm>
                        <a:off x="1329994" y="4243397"/>
                        <a:ext cx="1865418" cy="1049018"/>
                      </a:xfrm>
                      <a:prstGeom prst="rect">
                        <a:avLst/>
                      </a:prstGeom>
                    </p:spPr>
                    <p:txBody>
                      <a:bodyPr wrap="square">
                        <a:spAutoFit/>
                      </a:bodyPr>
                      <a:lstStyle/>
                      <a:p>
                        <a:pPr algn="ctr"/>
                        <a:r>
                          <a:rPr lang="de-AT" sz="2000" b="1" dirty="0" smtClean="0">
                            <a:solidFill>
                              <a:schemeClr val="bg1"/>
                            </a:solidFill>
                          </a:rPr>
                          <a:t>Boas ideias</a:t>
                        </a:r>
                        <a:endParaRPr lang="de-DE" sz="2000" b="1" dirty="0">
                          <a:solidFill>
                            <a:schemeClr val="bg1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37" name="Rechteck 5"/>
                    <p:cNvSpPr/>
                    <p:nvPr/>
                  </p:nvSpPr>
                  <p:spPr>
                    <a:xfrm rot="18737160">
                      <a:off x="3594183" y="1903395"/>
                      <a:ext cx="2428895" cy="897467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r>
                        <a:rPr lang="de-AT" b="1" dirty="0" smtClean="0">
                          <a:solidFill>
                            <a:schemeClr val="bg1"/>
                          </a:solidFill>
                        </a:rPr>
                        <a:t>Conhecimento</a:t>
                      </a:r>
                      <a:r>
                        <a:rPr lang="de-AT" sz="24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endParaRPr lang="de-DE" sz="24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  <p:sp>
                <p:nvSpPr>
                  <p:cNvPr id="35" name="Rechteck 7"/>
                  <p:cNvSpPr/>
                  <p:nvPr/>
                </p:nvSpPr>
                <p:spPr>
                  <a:xfrm rot="17805402">
                    <a:off x="5790425" y="989416"/>
                    <a:ext cx="1964154" cy="1376116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de-AT" sz="2400" b="1" dirty="0" smtClean="0">
                        <a:solidFill>
                          <a:schemeClr val="bg1"/>
                        </a:solidFill>
                      </a:rPr>
                      <a:t>Dnheiro</a:t>
                    </a:r>
                    <a:r>
                      <a:rPr lang="de-AT" sz="4000" b="1" dirty="0" smtClean="0">
                        <a:solidFill>
                          <a:schemeClr val="bg1"/>
                        </a:solidFill>
                      </a:rPr>
                      <a:t> </a:t>
                    </a:r>
                    <a:endParaRPr lang="de-DE" sz="40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33" name="Rechteck 8"/>
                <p:cNvSpPr/>
                <p:nvPr/>
              </p:nvSpPr>
              <p:spPr>
                <a:xfrm rot="18212564">
                  <a:off x="5901342" y="3078237"/>
                  <a:ext cx="2240946" cy="71797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de-AT" b="1" dirty="0" smtClean="0">
                      <a:solidFill>
                        <a:schemeClr val="bg1"/>
                      </a:solidFill>
                    </a:rPr>
                    <a:t>Equipamento </a:t>
                  </a:r>
                  <a:endParaRPr lang="de-DE" b="1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31" name="Rechteck 9"/>
              <p:cNvSpPr/>
              <p:nvPr/>
            </p:nvSpPr>
            <p:spPr>
              <a:xfrm>
                <a:off x="5398290" y="4767906"/>
                <a:ext cx="2431096" cy="9578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de-AT" b="1" dirty="0" smtClean="0">
                    <a:solidFill>
                      <a:schemeClr val="bg1"/>
                    </a:solidFill>
                  </a:rPr>
                  <a:t>Matérias-  -primas </a:t>
                </a:r>
                <a:endParaRPr lang="de-DE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9" name="Rechteck 4"/>
            <p:cNvSpPr/>
            <p:nvPr/>
          </p:nvSpPr>
          <p:spPr>
            <a:xfrm rot="16497871">
              <a:off x="3448741" y="4295123"/>
              <a:ext cx="1865417" cy="8974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de-AT" sz="2400" b="1" dirty="0" smtClean="0">
                  <a:solidFill>
                    <a:schemeClr val="bg1"/>
                  </a:solidFill>
                </a:rPr>
                <a:t>Espaço</a:t>
              </a:r>
              <a:endParaRPr lang="de-DE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" name="Textfeld 2"/>
          <p:cNvSpPr txBox="1"/>
          <p:nvPr/>
        </p:nvSpPr>
        <p:spPr>
          <a:xfrm>
            <a:off x="444010" y="191752"/>
            <a:ext cx="604100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pt-PT" sz="1400" b="1" dirty="0" smtClean="0"/>
              <a:t>Ainda que o Levi presta atenção a tudo. O ratinho cozinhou algumas bolachas a mais e decorou-as com palavras importantes.</a:t>
            </a:r>
          </a:p>
          <a:p>
            <a:pPr>
              <a:lnSpc>
                <a:spcPts val="2000"/>
              </a:lnSpc>
            </a:pPr>
            <a:endParaRPr lang="pt-PT" sz="1400" b="1" dirty="0" smtClean="0"/>
          </a:p>
          <a:p>
            <a:pPr>
              <a:lnSpc>
                <a:spcPts val="2000"/>
              </a:lnSpc>
            </a:pPr>
            <a:r>
              <a:rPr lang="pt-PT" sz="1400" b="1" dirty="0" smtClean="0"/>
              <a:t>Nas bolachas do Levi, podes ler aquilo de precisas para pôr as tuas ideias a mexer.</a:t>
            </a:r>
            <a:endParaRPr lang="pt-PT" sz="1400" b="1" dirty="0" smtClean="0"/>
          </a:p>
          <a:p>
            <a:pPr>
              <a:lnSpc>
                <a:spcPts val="2000"/>
              </a:lnSpc>
            </a:pPr>
            <a:r>
              <a:rPr lang="en-US" sz="1400" b="1" dirty="0" smtClean="0"/>
              <a:t> 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16296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 descr="Seite2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98" t="38853" r="16383" b="5849"/>
          <a:stretch/>
        </p:blipFill>
        <p:spPr>
          <a:xfrm>
            <a:off x="208850" y="1477201"/>
            <a:ext cx="2492832" cy="2865592"/>
          </a:xfrm>
          <a:prstGeom prst="rect">
            <a:avLst/>
          </a:prstGeom>
        </p:spPr>
      </p:pic>
      <p:pic>
        <p:nvPicPr>
          <p:cNvPr id="5" name="Bild 4" descr="LEWI Kinderbuch-4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382" y="4430679"/>
            <a:ext cx="6461110" cy="462238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Bild 1" descr="Seite3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85"/>
          <a:stretch>
            <a:fillRect/>
          </a:stretch>
        </p:blipFill>
        <p:spPr bwMode="auto">
          <a:xfrm>
            <a:off x="3898588" y="1306093"/>
            <a:ext cx="2500132" cy="2851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feld 6"/>
          <p:cNvSpPr txBox="1"/>
          <p:nvPr/>
        </p:nvSpPr>
        <p:spPr>
          <a:xfrm>
            <a:off x="219346" y="102327"/>
            <a:ext cx="319259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000"/>
              </a:lnSpc>
            </a:pPr>
            <a:r>
              <a:rPr lang="pt-PT" sz="1400" b="1" dirty="0"/>
              <a:t>Esta é a Júlia. A Júlia tem 8 anos e vive com o seu irmão mais velho, o Max, na casa dos pais. O seu companheiro inseparável é um ratinho de peluche, o Levi.</a:t>
            </a:r>
          </a:p>
          <a:p>
            <a:pPr>
              <a:lnSpc>
                <a:spcPts val="2000"/>
              </a:lnSpc>
            </a:pPr>
            <a:endParaRPr lang="en-CA" sz="1400" b="1" dirty="0"/>
          </a:p>
        </p:txBody>
      </p:sp>
      <p:sp>
        <p:nvSpPr>
          <p:cNvPr id="8" name="Textfeld 7"/>
          <p:cNvSpPr txBox="1"/>
          <p:nvPr/>
        </p:nvSpPr>
        <p:spPr>
          <a:xfrm>
            <a:off x="3776771" y="172275"/>
            <a:ext cx="27316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1400" b="1" dirty="0"/>
              <a:t>A Júlia e o Levi têm um segredo: Eles conseguem falar um com o outro, mas, shhh, ninguém pode saber! 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275967" y="4526300"/>
            <a:ext cx="350080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1400" b="1" dirty="0"/>
              <a:t>À terça-feira, a Júlia costuma passar a tarde com a sua avó. </a:t>
            </a:r>
          </a:p>
          <a:p>
            <a:pPr algn="just"/>
            <a:r>
              <a:rPr lang="pt-PT" sz="1400" b="1" dirty="0" smtClean="0"/>
              <a:t>A </a:t>
            </a:r>
            <a:r>
              <a:rPr lang="pt-PT" sz="1400" b="1" dirty="0"/>
              <a:t>Júlia e a avó gostam muito de passear. Hoje vão de autocarro até ao centro da cidade experimentar uma coisa nova. </a:t>
            </a:r>
          </a:p>
        </p:txBody>
      </p:sp>
      <p:sp>
        <p:nvSpPr>
          <p:cNvPr id="10" name="Rechteck 9"/>
          <p:cNvSpPr/>
          <p:nvPr/>
        </p:nvSpPr>
        <p:spPr>
          <a:xfrm>
            <a:off x="181382" y="102327"/>
            <a:ext cx="3345365" cy="4240466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3663198" y="102327"/>
            <a:ext cx="2965635" cy="4240466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6763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 10" descr="Rollen 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735" y="4830652"/>
            <a:ext cx="5716596" cy="4089747"/>
          </a:xfrm>
          <a:prstGeom prst="rect">
            <a:avLst/>
          </a:prstGeom>
        </p:spPr>
      </p:pic>
      <p:pic>
        <p:nvPicPr>
          <p:cNvPr id="10" name="Bild 9" descr="Rollen 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147" y="404102"/>
            <a:ext cx="5673953" cy="4059239"/>
          </a:xfrm>
          <a:prstGeom prst="rect">
            <a:avLst/>
          </a:prstGeom>
        </p:spPr>
      </p:pic>
      <p:sp>
        <p:nvSpPr>
          <p:cNvPr id="2" name="Textfeld 1"/>
          <p:cNvSpPr txBox="1"/>
          <p:nvPr/>
        </p:nvSpPr>
        <p:spPr>
          <a:xfrm>
            <a:off x="4742313" y="16073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219346" y="291237"/>
            <a:ext cx="335757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1400" b="1" dirty="0"/>
              <a:t>A Júlia e a avó passeiam a pé pelo centro da cidade e param em frente a uma montra.</a:t>
            </a:r>
          </a:p>
          <a:p>
            <a:pPr algn="just"/>
            <a:r>
              <a:rPr lang="pt-PT" sz="1400" b="1" dirty="0" smtClean="0"/>
              <a:t>A </a:t>
            </a:r>
            <a:r>
              <a:rPr lang="pt-PT" sz="1400" b="1" dirty="0"/>
              <a:t>Júlia diz ao Levi: “Estas bolachas são parecidas contigo! Temos de ir lá dentro dar uma espreitadela!”</a:t>
            </a:r>
          </a:p>
          <a:p>
            <a:pPr algn="just"/>
            <a:r>
              <a:rPr lang="pt-PT" sz="1400" b="1" dirty="0"/>
              <a:t>A Júlia olha para a avó e os três entram na loja. 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301183" y="4830652"/>
            <a:ext cx="327573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1400" b="1" dirty="0"/>
              <a:t>A Júlia poupou 5€ do seu dinheiro para comprar bolachas.</a:t>
            </a:r>
          </a:p>
          <a:p>
            <a:pPr algn="just"/>
            <a:r>
              <a:rPr lang="pt-PT" sz="1400" b="1" dirty="0"/>
              <a:t>As bolachas parecem todas ser tão boas que a Júlia gostava de comprar pelo menos uma de cada! </a:t>
            </a:r>
          </a:p>
          <a:p>
            <a:pPr algn="just"/>
            <a:r>
              <a:rPr lang="pt-PT" sz="1400" b="1" dirty="0" smtClean="0"/>
              <a:t>No entanto, a </a:t>
            </a:r>
            <a:r>
              <a:rPr lang="pt-PT" sz="1400" b="1" dirty="0"/>
              <a:t>Júlia tem de tomar uma decisão e, claro, acaba por comprar as bolachas que são parecidas com o Levi. </a:t>
            </a:r>
          </a:p>
        </p:txBody>
      </p:sp>
      <p:sp>
        <p:nvSpPr>
          <p:cNvPr id="8" name="Rechteck 7"/>
          <p:cNvSpPr/>
          <p:nvPr/>
        </p:nvSpPr>
        <p:spPr>
          <a:xfrm>
            <a:off x="181382" y="228267"/>
            <a:ext cx="6372610" cy="4240466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176342" y="4678739"/>
            <a:ext cx="6372610" cy="4240466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3437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 descr="LEWI Kinderbuch-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901" y="199410"/>
            <a:ext cx="6352175" cy="454445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Bild 4" descr="LEWI Kinderbuch-8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157" y="5043077"/>
            <a:ext cx="5215105" cy="3730972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334804" y="4928180"/>
            <a:ext cx="611978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1400" b="1" dirty="0"/>
              <a:t>De regresso a casa, a Júlia percebe que apenas lhe sobra meia bolacha e fica desesperada: </a:t>
            </a:r>
          </a:p>
          <a:p>
            <a:pPr algn="just"/>
            <a:r>
              <a:rPr lang="pt-PT" sz="1400" b="1" dirty="0"/>
              <a:t>“Oh, não! Agora não temos bolachas que cheguem para o Max! Não lhe podemos dar apenas meia bolacha! E eu gostava tanto de poder comer mais algumas</a:t>
            </a:r>
            <a:r>
              <a:rPr lang="pt-PT" sz="1400" b="1" dirty="0" smtClean="0"/>
              <a:t>...”</a:t>
            </a:r>
          </a:p>
        </p:txBody>
      </p:sp>
      <p:sp>
        <p:nvSpPr>
          <p:cNvPr id="10" name="Rechteck 9"/>
          <p:cNvSpPr/>
          <p:nvPr/>
        </p:nvSpPr>
        <p:spPr>
          <a:xfrm>
            <a:off x="266901" y="4922279"/>
            <a:ext cx="6352175" cy="385177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Rectângulo 1"/>
          <p:cNvSpPr/>
          <p:nvPr/>
        </p:nvSpPr>
        <p:spPr>
          <a:xfrm>
            <a:off x="376748" y="313719"/>
            <a:ext cx="474658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sz="1400" b="1" dirty="0"/>
              <a:t>Depois de saírem da loja, a Júlia e a avó decidem parar num parque e sentam-se num banco de jardim. </a:t>
            </a:r>
          </a:p>
          <a:p>
            <a:pPr algn="just"/>
            <a:r>
              <a:rPr lang="pt-PT" sz="1400" b="1" dirty="0"/>
              <a:t>A Júlia abre o embrulho e partilha as suas bolachas com a avó e o Levi. Sabem mesmo bem!</a:t>
            </a:r>
          </a:p>
          <a:p>
            <a:pPr algn="just"/>
            <a:r>
              <a:rPr lang="pt-PT" sz="1400" b="1" dirty="0" smtClean="0"/>
              <a:t>“</a:t>
            </a:r>
            <a:r>
              <a:rPr lang="pt-PT" sz="1400" b="1" dirty="0"/>
              <a:t>De que é que serão feitas estas bolachas?”, pensa a Júlia. 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334804" y="6216065"/>
            <a:ext cx="40742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1400" b="1" dirty="0" smtClean="0"/>
              <a:t>O </a:t>
            </a:r>
            <a:r>
              <a:rPr lang="pt-PT" sz="1400" b="1" dirty="0"/>
              <a:t>Levi reconforta a Júlia, com um sorriso no rosto: “Guarda a tua meia bolacha para mais tarde, podemos precisar dela.” E acrescenta: “A tua avó também faz bolachas muito boas</a:t>
            </a:r>
            <a:r>
              <a:rPr lang="pt-PT" sz="1400" b="1" dirty="0" smtClean="0"/>
              <a:t>.”</a:t>
            </a:r>
          </a:p>
          <a:p>
            <a:pPr algn="just"/>
            <a:r>
              <a:rPr lang="pt-PT" sz="1400" b="1" dirty="0" smtClean="0"/>
              <a:t> </a:t>
            </a:r>
            <a:endParaRPr lang="pt-PT" sz="1400" b="1" dirty="0"/>
          </a:p>
          <a:p>
            <a:pPr algn="just"/>
            <a:r>
              <a:rPr lang="pt-PT" sz="1400" b="1" dirty="0"/>
              <a:t>“Sim, mas eu quero comer as mesmas bolachas!”</a:t>
            </a:r>
            <a:r>
              <a:rPr lang="en-CA" sz="14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79206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 descr="LEWI Kinderbuch-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146" y="342372"/>
            <a:ext cx="5617253" cy="4018675"/>
          </a:xfrm>
          <a:prstGeom prst="rect">
            <a:avLst/>
          </a:prstGeom>
        </p:spPr>
      </p:pic>
      <p:pic>
        <p:nvPicPr>
          <p:cNvPr id="5" name="Bild 4" descr="LEWI Kinderbuch-10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349" y="4363502"/>
            <a:ext cx="5887523" cy="4212030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266901" y="378248"/>
            <a:ext cx="45136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1400" b="1" dirty="0"/>
              <a:t>“Tenho uma ideia!”, diz o Levi. “Vamos tentar descobrir os ingredientes destas bolachas. Depois, perguntamos à avó como é que elas se fazem e pedimos-lhe ajuda para as preparar.”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282412" y="4883140"/>
            <a:ext cx="6199070" cy="779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1400" b="1" dirty="0"/>
              <a:t>A Júlia e o Levi “investigam” as bolachas e descobrem exatamente quais são os seus </a:t>
            </a:r>
            <a:r>
              <a:rPr lang="pt-PT" sz="1400" b="1" dirty="0" smtClean="0"/>
              <a:t>ingredientes</a:t>
            </a:r>
            <a:r>
              <a:rPr lang="en-US" sz="1400" b="1" dirty="0" smtClean="0"/>
              <a:t>:</a:t>
            </a:r>
            <a:r>
              <a:rPr lang="en-US" sz="1400" b="1" dirty="0"/>
              <a:t> </a:t>
            </a:r>
            <a:r>
              <a:rPr lang="pt-PT" sz="1400" b="1" dirty="0" smtClean="0"/>
              <a:t>Manteiga</a:t>
            </a:r>
            <a:r>
              <a:rPr lang="pt-PT" sz="1400" b="1" dirty="0"/>
              <a:t>, ovos, farinha, baunilha, avelãs, cacau e chocolate.  </a:t>
            </a:r>
          </a:p>
          <a:p>
            <a:pPr>
              <a:lnSpc>
                <a:spcPts val="2000"/>
              </a:lnSpc>
            </a:pPr>
            <a:endParaRPr lang="en-US" sz="1400" b="1" dirty="0"/>
          </a:p>
        </p:txBody>
      </p:sp>
      <p:sp>
        <p:nvSpPr>
          <p:cNvPr id="9" name="Rechteck 8"/>
          <p:cNvSpPr/>
          <p:nvPr/>
        </p:nvSpPr>
        <p:spPr>
          <a:xfrm>
            <a:off x="266901" y="4722874"/>
            <a:ext cx="6352175" cy="385177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266901" y="333218"/>
            <a:ext cx="6352175" cy="4030284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5362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LEWI Kinderbuch-11 Kopie 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551" y="316824"/>
            <a:ext cx="5743326" cy="410886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Bild 3" descr="LEWI 12_neu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6"/>
          <a:stretch/>
        </p:blipFill>
        <p:spPr>
          <a:xfrm>
            <a:off x="535310" y="4708551"/>
            <a:ext cx="5789566" cy="407253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feld 5"/>
          <p:cNvSpPr txBox="1"/>
          <p:nvPr/>
        </p:nvSpPr>
        <p:spPr>
          <a:xfrm>
            <a:off x="548445" y="4683735"/>
            <a:ext cx="210006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pt-PT" sz="1400" b="1" dirty="0" smtClean="0"/>
              <a:t>Alguns ingredientes vêm de países da União Europeia:</a:t>
            </a:r>
            <a:endParaRPr lang="pt-PT" sz="1400" b="1" dirty="0"/>
          </a:p>
        </p:txBody>
      </p:sp>
      <p:sp>
        <p:nvSpPr>
          <p:cNvPr id="3" name="CaixaDeTexto 2"/>
          <p:cNvSpPr txBox="1"/>
          <p:nvPr/>
        </p:nvSpPr>
        <p:spPr>
          <a:xfrm>
            <a:off x="581551" y="443753"/>
            <a:ext cx="563099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1400" b="1" dirty="0"/>
              <a:t>É fantástico que possamos comprar todos os ingredientes de que precisamos no supermercado. Mas, por sua vez, os supermercados também têm de comprar os seus produtos em algum lado… E os ingredientes vêm de todo o mundo. </a:t>
            </a: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275816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LEWI Kinderbuch-1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843" y="170654"/>
            <a:ext cx="5892343" cy="4215479"/>
          </a:xfrm>
          <a:prstGeom prst="rect">
            <a:avLst/>
          </a:prstGeom>
        </p:spPr>
      </p:pic>
      <p:pic>
        <p:nvPicPr>
          <p:cNvPr id="3" name="Bild 2" descr="LEWI 14_neu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6"/>
          <a:stretch/>
        </p:blipFill>
        <p:spPr>
          <a:xfrm>
            <a:off x="314887" y="4375007"/>
            <a:ext cx="6352175" cy="446194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feld 3"/>
          <p:cNvSpPr txBox="1"/>
          <p:nvPr/>
        </p:nvSpPr>
        <p:spPr>
          <a:xfrm>
            <a:off x="579928" y="506609"/>
            <a:ext cx="3456716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000"/>
              </a:lnSpc>
            </a:pPr>
            <a:r>
              <a:rPr lang="pt-PT" sz="1400" b="1" dirty="0" smtClean="0"/>
              <a:t>Outros vêm de mais longe:</a:t>
            </a:r>
          </a:p>
          <a:p>
            <a:pPr>
              <a:lnSpc>
                <a:spcPts val="2000"/>
              </a:lnSpc>
            </a:pPr>
            <a:endParaRPr lang="pt-PT" sz="1400" b="1" dirty="0" smtClean="0"/>
          </a:p>
          <a:p>
            <a:pPr marL="177800" indent="-177800">
              <a:lnSpc>
                <a:spcPts val="2000"/>
              </a:lnSpc>
              <a:buFont typeface="Arial"/>
              <a:buChar char="•"/>
            </a:pPr>
            <a:r>
              <a:rPr lang="pt-PT" sz="1400" b="1" dirty="0" smtClean="0"/>
              <a:t>As avelãs vêm da Turquia.</a:t>
            </a:r>
          </a:p>
          <a:p>
            <a:pPr marL="177800" indent="-177800">
              <a:lnSpc>
                <a:spcPts val="2000"/>
              </a:lnSpc>
              <a:buFont typeface="Arial"/>
              <a:buChar char="•"/>
            </a:pPr>
            <a:r>
              <a:rPr lang="pt-PT" sz="1400" b="1" dirty="0" smtClean="0"/>
              <a:t>A </a:t>
            </a:r>
            <a:r>
              <a:rPr lang="pt-PT" sz="1400" b="1" dirty="0" smtClean="0"/>
              <a:t>baunilha vem de Madagáscar</a:t>
            </a:r>
            <a:r>
              <a:rPr lang="pt-PT" sz="1400" b="1" dirty="0" smtClean="0"/>
              <a:t>.</a:t>
            </a:r>
          </a:p>
          <a:p>
            <a:pPr marL="177800" indent="-177800">
              <a:lnSpc>
                <a:spcPts val="2000"/>
              </a:lnSpc>
              <a:buFont typeface="Arial"/>
              <a:buChar char="•"/>
            </a:pPr>
            <a:r>
              <a:rPr lang="pt-PT" sz="1400" b="1" dirty="0" smtClean="0"/>
              <a:t>Os cocos são produzidos nas Filipinas.   </a:t>
            </a:r>
          </a:p>
          <a:p>
            <a:pPr marL="177800" indent="-177800">
              <a:lnSpc>
                <a:spcPts val="2000"/>
              </a:lnSpc>
              <a:buFont typeface="Arial"/>
              <a:buChar char="•"/>
            </a:pPr>
            <a:r>
              <a:rPr lang="pt-PT" sz="1400" b="1" dirty="0" smtClean="0"/>
              <a:t>Os grãos de cacau são colhidos no Brasil.  </a:t>
            </a:r>
            <a:endParaRPr lang="pt-PT" sz="1400" b="1" dirty="0"/>
          </a:p>
        </p:txBody>
      </p:sp>
      <p:sp>
        <p:nvSpPr>
          <p:cNvPr id="5" name="Rechteck 4"/>
          <p:cNvSpPr/>
          <p:nvPr/>
        </p:nvSpPr>
        <p:spPr>
          <a:xfrm>
            <a:off x="314887" y="377829"/>
            <a:ext cx="6352175" cy="385177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4142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4167019" y="413513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  <p:pic>
        <p:nvPicPr>
          <p:cNvPr id="3" name="Bild 2" descr="LEWI Kinderbuch-15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78" t="27378" r="66799" b="25229"/>
          <a:stretch/>
        </p:blipFill>
        <p:spPr>
          <a:xfrm>
            <a:off x="1028402" y="1428213"/>
            <a:ext cx="1378771" cy="2182149"/>
          </a:xfrm>
          <a:prstGeom prst="rect">
            <a:avLst/>
          </a:prstGeom>
        </p:spPr>
      </p:pic>
      <p:pic>
        <p:nvPicPr>
          <p:cNvPr id="4" name="Bild 3" descr="LEWI Kinderbuch-15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38" t="14646" r="7085" b="44091"/>
          <a:stretch/>
        </p:blipFill>
        <p:spPr>
          <a:xfrm>
            <a:off x="3957094" y="772491"/>
            <a:ext cx="2277412" cy="1575285"/>
          </a:xfrm>
          <a:prstGeom prst="rect">
            <a:avLst/>
          </a:prstGeom>
        </p:spPr>
      </p:pic>
      <p:pic>
        <p:nvPicPr>
          <p:cNvPr id="5" name="Bild 4" descr="geld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2131" y="2969980"/>
            <a:ext cx="2523632" cy="1469510"/>
          </a:xfrm>
          <a:prstGeom prst="rect">
            <a:avLst/>
          </a:prstGeom>
        </p:spPr>
      </p:pic>
      <p:pic>
        <p:nvPicPr>
          <p:cNvPr id="7" name="Bild 6" descr="raum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394" y="4135135"/>
            <a:ext cx="2370084" cy="1910602"/>
          </a:xfrm>
          <a:prstGeom prst="rect">
            <a:avLst/>
          </a:prstGeom>
        </p:spPr>
      </p:pic>
      <p:pic>
        <p:nvPicPr>
          <p:cNvPr id="8" name="Bild 7" descr="werkzeug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9014" y="4966497"/>
            <a:ext cx="2265492" cy="1764070"/>
          </a:xfrm>
          <a:prstGeom prst="rect">
            <a:avLst/>
          </a:prstGeom>
        </p:spPr>
      </p:pic>
      <p:pic>
        <p:nvPicPr>
          <p:cNvPr id="9" name="Bild 8" descr="LEWI Kinderbuch-16.jp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04" t="17239" r="3681" b="24051"/>
          <a:stretch/>
        </p:blipFill>
        <p:spPr>
          <a:xfrm>
            <a:off x="969184" y="6273399"/>
            <a:ext cx="2611672" cy="2550222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>
            <a:off x="444010" y="191752"/>
            <a:ext cx="297546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pt-PT" sz="1400" b="1" dirty="0"/>
              <a:t>Além dos ingredientes, para fazerem as </a:t>
            </a:r>
            <a:r>
              <a:rPr lang="pt-PT" sz="1400" b="1" dirty="0" smtClean="0"/>
              <a:t>suas bolachas</a:t>
            </a:r>
            <a:r>
              <a:rPr lang="pt-PT" sz="1400" b="1" dirty="0"/>
              <a:t>, a Júlia e o Levi também necessitam de:</a:t>
            </a:r>
            <a:endParaRPr lang="en-US" sz="1400" b="1" dirty="0" smtClean="0"/>
          </a:p>
        </p:txBody>
      </p:sp>
      <p:sp>
        <p:nvSpPr>
          <p:cNvPr id="11" name="Textfeld 10"/>
          <p:cNvSpPr txBox="1"/>
          <p:nvPr/>
        </p:nvSpPr>
        <p:spPr>
          <a:xfrm>
            <a:off x="632197" y="1053526"/>
            <a:ext cx="1197764" cy="3320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7800" indent="-177800">
              <a:lnSpc>
                <a:spcPts val="2000"/>
              </a:lnSpc>
              <a:buFont typeface="Arial"/>
              <a:buChar char="•"/>
            </a:pPr>
            <a:r>
              <a:rPr lang="pt-PT" sz="1400" b="1" dirty="0" smtClean="0"/>
              <a:t>Boas ideias</a:t>
            </a:r>
            <a:endParaRPr lang="pt-PT" sz="1400" b="1" dirty="0"/>
          </a:p>
        </p:txBody>
      </p:sp>
      <p:sp>
        <p:nvSpPr>
          <p:cNvPr id="12" name="Textfeld 11"/>
          <p:cNvSpPr txBox="1"/>
          <p:nvPr/>
        </p:nvSpPr>
        <p:spPr>
          <a:xfrm>
            <a:off x="3969014" y="191752"/>
            <a:ext cx="2460656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lnSpc>
                <a:spcPts val="2000"/>
              </a:lnSpc>
              <a:buFont typeface="Arial"/>
              <a:buChar char="•"/>
            </a:pPr>
            <a:r>
              <a:rPr lang="pt-PT" sz="1400" b="1" dirty="0" smtClean="0"/>
              <a:t>Conhecimento sobre o método de confeção</a:t>
            </a:r>
            <a:endParaRPr lang="pt-PT" sz="1400" b="1" dirty="0" smtClean="0"/>
          </a:p>
        </p:txBody>
      </p:sp>
      <p:sp>
        <p:nvSpPr>
          <p:cNvPr id="13" name="Textfeld 12"/>
          <p:cNvSpPr txBox="1"/>
          <p:nvPr/>
        </p:nvSpPr>
        <p:spPr>
          <a:xfrm>
            <a:off x="3999083" y="2639268"/>
            <a:ext cx="2376680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lnSpc>
                <a:spcPts val="2000"/>
              </a:lnSpc>
              <a:buFont typeface="Arial"/>
              <a:buChar char="•"/>
            </a:pPr>
            <a:r>
              <a:rPr lang="pt-PT" sz="1400" b="1" dirty="0" smtClean="0"/>
              <a:t>Dinheiro para comprar os ingredientes</a:t>
            </a:r>
            <a:endParaRPr lang="pt-PT" sz="1400" b="1" dirty="0" smtClean="0"/>
          </a:p>
        </p:txBody>
      </p:sp>
      <p:sp>
        <p:nvSpPr>
          <p:cNvPr id="14" name="Textfeld 13"/>
          <p:cNvSpPr txBox="1"/>
          <p:nvPr/>
        </p:nvSpPr>
        <p:spPr>
          <a:xfrm>
            <a:off x="421957" y="3819211"/>
            <a:ext cx="2591660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lnSpc>
                <a:spcPts val="2000"/>
              </a:lnSpc>
              <a:buFont typeface="Arial"/>
              <a:buChar char="•"/>
            </a:pPr>
            <a:r>
              <a:rPr lang="pt-PT" sz="1400" b="1" dirty="0" smtClean="0"/>
              <a:t>Uma cozinha com os equipamentos necessários</a:t>
            </a:r>
            <a:endParaRPr lang="pt-PT" sz="1400" b="1" dirty="0" smtClean="0"/>
          </a:p>
        </p:txBody>
      </p:sp>
      <p:sp>
        <p:nvSpPr>
          <p:cNvPr id="15" name="Textfeld 14"/>
          <p:cNvSpPr txBox="1"/>
          <p:nvPr/>
        </p:nvSpPr>
        <p:spPr>
          <a:xfrm>
            <a:off x="4555371" y="4630569"/>
            <a:ext cx="1102610" cy="3320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7800" indent="-177800">
              <a:lnSpc>
                <a:spcPts val="2000"/>
              </a:lnSpc>
              <a:buFont typeface="Arial"/>
              <a:buChar char="•"/>
            </a:pPr>
            <a:r>
              <a:rPr lang="pt-PT" sz="1400" b="1" dirty="0" smtClean="0"/>
              <a:t>Utensílios</a:t>
            </a:r>
            <a:endParaRPr lang="pt-PT" sz="1400" b="1" dirty="0" smtClean="0"/>
          </a:p>
        </p:txBody>
      </p:sp>
      <p:sp>
        <p:nvSpPr>
          <p:cNvPr id="16" name="Textfeld 15"/>
          <p:cNvSpPr txBox="1"/>
          <p:nvPr/>
        </p:nvSpPr>
        <p:spPr>
          <a:xfrm>
            <a:off x="298392" y="6292451"/>
            <a:ext cx="1735120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lnSpc>
                <a:spcPts val="2000"/>
              </a:lnSpc>
              <a:buFont typeface="Arial"/>
              <a:buChar char="•"/>
            </a:pPr>
            <a:r>
              <a:rPr lang="pt-PT" sz="1400" b="1" dirty="0" smtClean="0"/>
              <a:t>Pessoas para ajudar a realizar as tarefas (trabalho)</a:t>
            </a:r>
            <a:endParaRPr lang="pt-PT" sz="1400" b="1" dirty="0" smtClean="0"/>
          </a:p>
        </p:txBody>
      </p:sp>
      <p:sp>
        <p:nvSpPr>
          <p:cNvPr id="17" name="Rechteck 16"/>
          <p:cNvSpPr/>
          <p:nvPr/>
        </p:nvSpPr>
        <p:spPr>
          <a:xfrm>
            <a:off x="298392" y="191752"/>
            <a:ext cx="3282464" cy="3568391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/>
          <p:cNvSpPr/>
          <p:nvPr/>
        </p:nvSpPr>
        <p:spPr>
          <a:xfrm>
            <a:off x="3887836" y="191752"/>
            <a:ext cx="2672332" cy="2316616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/>
          <p:cNvSpPr/>
          <p:nvPr/>
        </p:nvSpPr>
        <p:spPr>
          <a:xfrm>
            <a:off x="3866565" y="2677600"/>
            <a:ext cx="2672332" cy="1826867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Rechteck 19"/>
          <p:cNvSpPr/>
          <p:nvPr/>
        </p:nvSpPr>
        <p:spPr>
          <a:xfrm>
            <a:off x="3852131" y="4656867"/>
            <a:ext cx="2672332" cy="207370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/>
          <p:cNvSpPr/>
          <p:nvPr/>
        </p:nvSpPr>
        <p:spPr>
          <a:xfrm>
            <a:off x="298392" y="3827570"/>
            <a:ext cx="3282464" cy="2331356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/>
          <p:cNvSpPr/>
          <p:nvPr/>
        </p:nvSpPr>
        <p:spPr>
          <a:xfrm>
            <a:off x="298396" y="6273399"/>
            <a:ext cx="3282460" cy="2550222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06348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605929" y="399869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  <p:pic>
        <p:nvPicPr>
          <p:cNvPr id="3" name="Bild 2" descr="LEWI Kinderbuch-17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71" t="23370"/>
          <a:stretch/>
        </p:blipFill>
        <p:spPr>
          <a:xfrm>
            <a:off x="3700095" y="149412"/>
            <a:ext cx="2887839" cy="3849284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269762" y="617245"/>
            <a:ext cx="3953178" cy="2640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000"/>
              </a:lnSpc>
            </a:pPr>
            <a:r>
              <a:rPr lang="pt-PT" sz="1400" b="1" dirty="0" smtClean="0"/>
              <a:t>A Júlia adora a marmelada que a avó faz. Por</a:t>
            </a:r>
            <a:r>
              <a:rPr lang="pt-PT" sz="1400" b="1" dirty="0" smtClean="0"/>
              <a:t> isso, gostava de decorar as bolachas com a marmelada da avó e massapão. Em conjunto, a Júlia, a avó e o Levi decidem cozinhar as bolachas ideais da Júlia.</a:t>
            </a:r>
            <a:endParaRPr lang="pt-PT" sz="1400" b="1" dirty="0" smtClean="0"/>
          </a:p>
          <a:p>
            <a:pPr algn="just">
              <a:lnSpc>
                <a:spcPts val="2000"/>
              </a:lnSpc>
            </a:pPr>
            <a:endParaRPr lang="pt-PT" sz="1400" b="1" dirty="0" smtClean="0"/>
          </a:p>
          <a:p>
            <a:pPr algn="just">
              <a:lnSpc>
                <a:spcPts val="2000"/>
              </a:lnSpc>
            </a:pPr>
            <a:r>
              <a:rPr lang="pt-PT" sz="1400" b="1" dirty="0" smtClean="0"/>
              <a:t>E, assim, a Júlia tem a oportunidade de cozinhar e decorar as suas bolachas tal como deseja.</a:t>
            </a:r>
          </a:p>
          <a:p>
            <a:pPr algn="just">
              <a:lnSpc>
                <a:spcPts val="2000"/>
              </a:lnSpc>
            </a:pPr>
            <a:endParaRPr lang="pt-PT" sz="1400" b="1" dirty="0" smtClean="0"/>
          </a:p>
          <a:p>
            <a:pPr algn="just">
              <a:lnSpc>
                <a:spcPts val="2000"/>
              </a:lnSpc>
            </a:pPr>
            <a:r>
              <a:rPr lang="pt-PT" sz="1400" b="1" dirty="0" smtClean="0"/>
              <a:t>Cozinharmos as nossas próprias bolachas é mais barato e mais divertido</a:t>
            </a:r>
            <a:r>
              <a:rPr lang="pt-PT" sz="1400" b="1" dirty="0" smtClean="0"/>
              <a:t>!</a:t>
            </a:r>
            <a:endParaRPr lang="pt-PT" sz="1400" b="1" dirty="0" smtClean="0"/>
          </a:p>
        </p:txBody>
      </p:sp>
      <p:sp>
        <p:nvSpPr>
          <p:cNvPr id="7" name="Rechteck 6"/>
          <p:cNvSpPr/>
          <p:nvPr/>
        </p:nvSpPr>
        <p:spPr>
          <a:xfrm>
            <a:off x="269762" y="149412"/>
            <a:ext cx="6318171" cy="3849284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88491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E42C9F965202B48A7D628E6A6922ADD" ma:contentTypeVersion="2" ma:contentTypeDescription="Create a new document." ma:contentTypeScope="" ma:versionID="0ecb174bfc8328138ca8bcfbb76b0c1a">
  <xsd:schema xmlns:xsd="http://www.w3.org/2001/XMLSchema" xmlns:xs="http://www.w3.org/2001/XMLSchema" xmlns:p="http://schemas.microsoft.com/office/2006/metadata/properties" xmlns:ns2="b3eb12ac-0bba-4ea0-a233-caab655315a1" targetNamespace="http://schemas.microsoft.com/office/2006/metadata/properties" ma:root="true" ma:fieldsID="6749e2bdb59824cf7e515d9ed9d5954f" ns2:_="">
    <xsd:import namespace="b3eb12ac-0bba-4ea0-a233-caab655315a1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eb12ac-0bba-4ea0-a233-caab655315a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800A3DA-0E56-4018-B9E8-AC5C4E36CCB8}">
  <ds:schemaRefs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purl.org/dc/elements/1.1/"/>
    <ds:schemaRef ds:uri="http://schemas.microsoft.com/office/2006/metadata/properties"/>
    <ds:schemaRef ds:uri="b3eb12ac-0bba-4ea0-a233-caab655315a1"/>
    <ds:schemaRef ds:uri="http://purl.org/dc/terms/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0A2736D-ACFA-47F2-8E1A-A9D2FBB6826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36BCC2D-AC0C-4A26-A0B0-AE0620477BE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3eb12ac-0bba-4ea0-a233-caab655315a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769</Words>
  <Application>Microsoft Office PowerPoint</Application>
  <PresentationFormat>Apresentação no Ecrã (4:3)</PresentationFormat>
  <Paragraphs>76</Paragraphs>
  <Slides>11</Slides>
  <Notes>11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11</vt:i4>
      </vt:variant>
    </vt:vector>
  </HeadingPairs>
  <TitlesOfParts>
    <vt:vector size="12" baseType="lpstr">
      <vt:lpstr>Office-Design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Gerald Fröhlich</dc:creator>
  <cp:lastModifiedBy>Ustart (DGE)</cp:lastModifiedBy>
  <cp:revision>68</cp:revision>
  <cp:lastPrinted>2015-03-28T16:56:05Z</cp:lastPrinted>
  <dcterms:created xsi:type="dcterms:W3CDTF">2015-03-02T10:04:55Z</dcterms:created>
  <dcterms:modified xsi:type="dcterms:W3CDTF">2016-09-26T16:39:40Z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0x0101002E42C9F965202B48A7D628E6A6922ADD</vt:lpwstr>
  </property>
</Properties>
</file>