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477" r:id="rId5"/>
    <p:sldId id="475" r:id="rId6"/>
    <p:sldId id="482" r:id="rId7"/>
    <p:sldId id="480" r:id="rId8"/>
    <p:sldId id="484" r:id="rId9"/>
    <p:sldId id="478" r:id="rId10"/>
    <p:sldId id="470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7" r:id="rId21"/>
    <p:sldId id="472" r:id="rId22"/>
    <p:sldId id="473" r:id="rId23"/>
    <p:sldId id="474" r:id="rId24"/>
    <p:sldId id="483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FFFC"/>
    <a:srgbClr val="A6CB12"/>
    <a:srgbClr val="F7FFFF"/>
    <a:srgbClr val="FFB300"/>
    <a:srgbClr val="1D1D1D"/>
    <a:srgbClr val="4B4B4B"/>
    <a:srgbClr val="808285"/>
    <a:srgbClr val="00AEEF"/>
    <a:srgbClr val="0097C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00" autoAdjust="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11/11/2016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 dirty="0">
              <a:latin typeface="Times" pitchFamily="-84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448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‹nº›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11/11/2016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4027"/>
            <a:ext cx="9144000" cy="1049418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800" dirty="0">
                <a:latin typeface="Tw Cen MT" panose="020B0602020104020603" pitchFamily="34" charset="0"/>
              </a:rPr>
              <a:t>                    </a:t>
            </a:r>
            <a:r>
              <a:rPr lang="en-GB" dirty="0" err="1">
                <a:latin typeface="Tw Cen MT" panose="020B0602020104020603" pitchFamily="34" charset="0"/>
              </a:rPr>
              <a:t>Desafio</a:t>
            </a:r>
            <a:r>
              <a:rPr lang="en-GB" dirty="0">
                <a:latin typeface="Tw Cen MT" panose="020B0602020104020603" pitchFamily="34" charset="0"/>
              </a:rPr>
              <a:t> </a:t>
            </a:r>
            <a:r>
              <a:rPr lang="en-GB" dirty="0" err="1">
                <a:latin typeface="Tw Cen MT" panose="020B0602020104020603" pitchFamily="34" charset="0"/>
              </a:rPr>
              <a:t>Ideia</a:t>
            </a:r>
            <a:r>
              <a:rPr lang="en-GB" dirty="0">
                <a:latin typeface="Tw Cen MT" panose="020B0602020104020603" pitchFamily="34" charset="0"/>
              </a:rPr>
              <a:t>/ B1</a:t>
            </a:r>
          </a:p>
          <a:p>
            <a:pPr algn="r"/>
            <a:r>
              <a:rPr lang="en-GB" dirty="0">
                <a:latin typeface="Tw Cen MT" panose="020B0602020104020603" pitchFamily="34" charset="0"/>
              </a:rPr>
              <a:t> Design </a:t>
            </a:r>
            <a:r>
              <a:rPr lang="en-GB" dirty="0" err="1">
                <a:latin typeface="Tw Cen MT" panose="020B0602020104020603" pitchFamily="34" charset="0"/>
              </a:rPr>
              <a:t>Empreendedor</a:t>
            </a:r>
            <a:r>
              <a:rPr lang="en-GB" dirty="0">
                <a:latin typeface="Tw Cen MT" panose="020B0602020104020603" pitchFamily="34" charset="0"/>
              </a:rPr>
              <a:t>: um </a:t>
            </a:r>
            <a:r>
              <a:rPr lang="en-GB" dirty="0" err="1">
                <a:latin typeface="Tw Cen MT" panose="020B0602020104020603" pitchFamily="34" charset="0"/>
              </a:rPr>
              <a:t>modelo</a:t>
            </a:r>
            <a:r>
              <a:rPr lang="en-GB" dirty="0">
                <a:latin typeface="Tw Cen MT" panose="020B0602020104020603" pitchFamily="34" charset="0"/>
              </a:rPr>
              <a:t> de </a:t>
            </a:r>
            <a:r>
              <a:rPr lang="en-GB" dirty="0" err="1">
                <a:latin typeface="Tw Cen MT" panose="020B0602020104020603" pitchFamily="34" charset="0"/>
              </a:rPr>
              <a:t>negócio</a:t>
            </a:r>
            <a:r>
              <a:rPr lang="en-GB" dirty="0">
                <a:latin typeface="Tw Cen MT" panose="020B0602020104020603" pitchFamily="34" charset="0"/>
              </a:rPr>
              <a:t> </a:t>
            </a:r>
            <a:r>
              <a:rPr lang="en-GB" dirty="0" err="1">
                <a:latin typeface="Tw Cen MT" panose="020B0602020104020603" pitchFamily="34" charset="0"/>
              </a:rPr>
              <a:t>sustentável</a:t>
            </a:r>
            <a:endParaRPr lang="en-GB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54"/>
            <a:ext cx="2133592" cy="853618"/>
          </a:xfrm>
          <a:prstGeom prst="rect">
            <a:avLst/>
          </a:prstGeom>
        </p:spPr>
      </p:pic>
      <p:sp>
        <p:nvSpPr>
          <p:cNvPr id="32" name="Rectângulo 28"/>
          <p:cNvSpPr/>
          <p:nvPr/>
        </p:nvSpPr>
        <p:spPr>
          <a:xfrm>
            <a:off x="59699" y="1081317"/>
            <a:ext cx="8624454" cy="5207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33" name="Picture 2" descr="http://eacea.ec.europa.eu/img/logos/erasmus_plus/eu_flag_co_funded_pos_%5brgb%5d_righ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8" y="5241164"/>
            <a:ext cx="2901484" cy="8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Bildschirmfoto 2015-06-07 um 10.10.5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5496" y="1701133"/>
            <a:ext cx="3058657" cy="2978727"/>
          </a:xfrm>
          <a:prstGeom prst="rect">
            <a:avLst/>
          </a:prstGeom>
        </p:spPr>
      </p:pic>
      <p:sp>
        <p:nvSpPr>
          <p:cNvPr id="14" name="CaixaDeTexto 15"/>
          <p:cNvSpPr txBox="1"/>
          <p:nvPr/>
        </p:nvSpPr>
        <p:spPr>
          <a:xfrm>
            <a:off x="345617" y="2360843"/>
            <a:ext cx="527987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PT" sz="3000" dirty="0">
                <a:solidFill>
                  <a:srgbClr val="FBB900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Desafio Ideia B1</a:t>
            </a:r>
            <a:endParaRPr lang="pt-PT" sz="3000" b="1" dirty="0">
              <a:solidFill>
                <a:srgbClr val="F9AC08"/>
              </a:solidFill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pt-PT" b="1" dirty="0">
                <a:solidFill>
                  <a:srgbClr val="FBB900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Consigo desenvolver e implementar uma ideia.</a:t>
            </a:r>
            <a:endParaRPr lang="pt-PT" sz="1600" b="1" dirty="0">
              <a:solidFill>
                <a:srgbClr val="F9AC08"/>
              </a:solidFill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pt-PT" dirty="0">
                <a:solidFill>
                  <a:srgbClr val="FBB900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Educação para o Empreendedorismo</a:t>
            </a:r>
            <a:endParaRPr lang="pt-PT" sz="1600" b="1" dirty="0">
              <a:solidFill>
                <a:srgbClr val="F9AC08"/>
              </a:solidFill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pPr marL="800100" lvl="1" indent="-342900">
              <a:buFontTx/>
              <a:buChar char="-"/>
            </a:pPr>
            <a:endParaRPr lang="de-AT" sz="2400" b="1" dirty="0">
              <a:solidFill>
                <a:srgbClr val="FFB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/>
            <a:endParaRPr lang="de-AT" sz="2000" dirty="0"/>
          </a:p>
          <a:p>
            <a:endParaRPr lang="en-GB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726745" y="4881489"/>
            <a:ext cx="39574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PT" b="1" i="1" dirty="0">
                <a:solidFill>
                  <a:srgbClr val="FBB900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Design Empreendedor</a:t>
            </a:r>
            <a:endParaRPr lang="pt-PT" sz="1200" b="1" dirty="0">
              <a:solidFill>
                <a:srgbClr val="F9AC08"/>
              </a:solidFill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pt-PT" b="1" dirty="0">
                <a:solidFill>
                  <a:srgbClr val="FBB900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um modelo de negócios sustentável</a:t>
            </a:r>
            <a:endParaRPr lang="pt-PT" sz="1200" b="1" dirty="0">
              <a:solidFill>
                <a:srgbClr val="F9AC08"/>
              </a:solidFill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42405063"/>
      </p:ext>
    </p:extLst>
  </p:cSld>
  <p:clrMapOvr>
    <a:masterClrMapping/>
  </p:clrMapOvr>
  <p:transition spd="med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5262" y="1422277"/>
            <a:ext cx="33337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308610" y="2480129"/>
            <a:ext cx="4405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dirty="0">
                <a:solidFill>
                  <a:srgbClr val="0033D1"/>
                </a:solidFill>
              </a:rPr>
              <a:t>Resolve um </a:t>
            </a:r>
            <a:r>
              <a:rPr lang="en-GB" sz="3600" b="1" dirty="0" err="1">
                <a:solidFill>
                  <a:srgbClr val="0033D1"/>
                </a:solidFill>
              </a:rPr>
              <a:t>problema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10</a:t>
            </a:fld>
            <a:endParaRPr lang="de-A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Rectângulo 9"/>
          <p:cNvSpPr/>
          <p:nvPr/>
        </p:nvSpPr>
        <p:spPr>
          <a:xfrm>
            <a:off x="0" y="-11947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440775" y="6194137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Fonte:  Paul </a:t>
            </a:r>
            <a:r>
              <a:rPr lang="en-GB" sz="900" dirty="0" err="1"/>
              <a:t>Langrock</a:t>
            </a:r>
            <a:r>
              <a:rPr lang="en-GB" sz="900" dirty="0"/>
              <a:t> / </a:t>
            </a:r>
            <a:r>
              <a:rPr lang="en-GB" sz="900" dirty="0" err="1"/>
              <a:t>Angentur</a:t>
            </a:r>
            <a:r>
              <a:rPr lang="en-GB" sz="900" dirty="0"/>
              <a:t> </a:t>
            </a:r>
            <a:r>
              <a:rPr lang="en-GB" sz="900" dirty="0" err="1"/>
              <a:t>für</a:t>
            </a:r>
            <a:r>
              <a:rPr lang="en-GB" sz="900" dirty="0"/>
              <a:t> </a:t>
            </a:r>
            <a:r>
              <a:rPr lang="en-GB" sz="900" dirty="0" err="1"/>
              <a:t>Erneuerbare</a:t>
            </a:r>
            <a:r>
              <a:rPr lang="en-GB" sz="900" dirty="0"/>
              <a:t> </a:t>
            </a:r>
            <a:r>
              <a:rPr lang="en-GB" sz="900" dirty="0" err="1"/>
              <a:t>Energie</a:t>
            </a:r>
            <a:endParaRPr lang="en-GB" sz="900" dirty="0"/>
          </a:p>
        </p:txBody>
      </p:sp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877888" y="2889395"/>
            <a:ext cx="4321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GB" sz="3600" b="1" dirty="0" err="1">
                <a:solidFill>
                  <a:srgbClr val="0033D1"/>
                </a:solidFill>
              </a:rPr>
              <a:t>Transforma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</a:p>
          <a:p>
            <a:pPr algn="ctr"/>
            <a:r>
              <a:rPr lang="en-GB" sz="3600" b="1" dirty="0" err="1">
                <a:solidFill>
                  <a:srgbClr val="0033D1"/>
                </a:solidFill>
              </a:rPr>
              <a:t>uma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  <a:r>
              <a:rPr lang="en-GB" sz="3600" b="1" dirty="0" err="1">
                <a:solidFill>
                  <a:srgbClr val="0033D1"/>
                </a:solidFill>
              </a:rPr>
              <a:t>ideia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  <a:r>
              <a:rPr lang="en-GB" sz="3600" b="1" dirty="0" err="1">
                <a:solidFill>
                  <a:srgbClr val="0033D1"/>
                </a:solidFill>
              </a:rPr>
              <a:t>existente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4710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52A53AA-9073-334E-A818-1D9B5EDE5F4A}" type="slidenum">
              <a:rPr lang="de-AT"/>
              <a:pPr/>
              <a:t>11</a:t>
            </a:fld>
            <a:endParaRPr lang="de-AT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587027" y="6390331"/>
            <a:ext cx="200776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Fonte : Red Bull </a:t>
            </a:r>
            <a:r>
              <a:rPr lang="en-GB" sz="900" dirty="0" err="1"/>
              <a:t>Contentpool</a:t>
            </a:r>
            <a:endParaRPr lang="en-GB" sz="900" dirty="0"/>
          </a:p>
        </p:txBody>
      </p:sp>
      <p:pic>
        <p:nvPicPr>
          <p:cNvPr id="47111" name="Picture 8" descr="Bildschirmfoto 2012-08-25 um 12.44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1872" y="1384161"/>
            <a:ext cx="2299798" cy="5006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11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8177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4700" y="1980767"/>
            <a:ext cx="4744764" cy="382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458935" y="2630921"/>
            <a:ext cx="33626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3600" b="1" dirty="0" err="1">
                <a:solidFill>
                  <a:srgbClr val="0033D1"/>
                </a:solidFill>
              </a:rPr>
              <a:t>Combina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  <a:r>
              <a:rPr lang="en-GB" sz="3600" b="1" dirty="0" err="1">
                <a:solidFill>
                  <a:srgbClr val="0033D1"/>
                </a:solidFill>
              </a:rPr>
              <a:t>ideias</a:t>
            </a:r>
            <a:endParaRPr lang="en-GB" sz="3600" b="1" dirty="0">
              <a:solidFill>
                <a:srgbClr val="0033D1"/>
              </a:solidFill>
            </a:endParaRP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5268" y="4955165"/>
            <a:ext cx="1843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12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12</a:t>
            </a:fld>
            <a:endParaRPr lang="de-AT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12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14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899477" y="585931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Fonte  TM &amp; PEZ AG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9231" y="1413257"/>
            <a:ext cx="3555278" cy="468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285000" y="2984211"/>
            <a:ext cx="51592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3600" b="1" dirty="0" err="1">
                <a:solidFill>
                  <a:srgbClr val="0033D1"/>
                </a:solidFill>
              </a:rPr>
              <a:t>Vai</a:t>
            </a:r>
            <a:r>
              <a:rPr lang="en-GB" sz="3600" b="1" dirty="0">
                <a:solidFill>
                  <a:srgbClr val="0033D1"/>
                </a:solidFill>
              </a:rPr>
              <a:t> contra as </a:t>
            </a:r>
            <a:r>
              <a:rPr lang="en-GB" sz="3600" b="1" dirty="0" err="1">
                <a:solidFill>
                  <a:srgbClr val="0033D1"/>
                </a:solidFill>
              </a:rPr>
              <a:t>tendências</a:t>
            </a:r>
            <a:endParaRPr lang="en-GB" sz="3600" b="1" dirty="0">
              <a:solidFill>
                <a:srgbClr val="0033D1"/>
              </a:solidFill>
            </a:endParaRPr>
          </a:p>
        </p:txBody>
      </p:sp>
      <p:pic>
        <p:nvPicPr>
          <p:cNvPr id="491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331" y="5826127"/>
            <a:ext cx="10494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6343796" y="5826127"/>
            <a:ext cx="148402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/>
              <a:t>Automatic Chronos</a:t>
            </a:r>
          </a:p>
          <a:p>
            <a:pPr>
              <a:spcBef>
                <a:spcPct val="50000"/>
              </a:spcBef>
            </a:pPr>
            <a:endParaRPr lang="de-DE" sz="1200"/>
          </a:p>
        </p:txBody>
      </p:sp>
      <p:sp>
        <p:nvSpPr>
          <p:cNvPr id="4915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6937C16-544E-094F-ADEB-00B77C312775}" type="slidenum">
              <a:rPr lang="de-AT"/>
              <a:pPr/>
              <a:t>13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13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13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5173299" y="6389676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Fonte: Grupo  Swatch Group (Austria)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1" y="2799485"/>
            <a:ext cx="447589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Inovação do utilizador</a:t>
            </a:r>
          </a:p>
          <a:p>
            <a:pPr algn="ctr"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Inovação aberta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4042A0-6D0F-0B41-8BE1-DE1F55B31604}" type="slidenum">
              <a:rPr lang="de-AT"/>
              <a:pPr/>
              <a:t>14</a:t>
            </a:fld>
            <a:endParaRPr lang="de-AT"/>
          </a:p>
        </p:txBody>
      </p:sp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4371163" y="6172200"/>
            <a:ext cx="16049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 dirty="0"/>
              <a:t>Fonte:  Wikimedia Foundation</a:t>
            </a:r>
          </a:p>
          <a:p>
            <a:endParaRPr lang="en-GB" sz="900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14</a:t>
            </a:fld>
            <a:endParaRPr lang="de-A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14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 uma ideia de negócio - 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 descr="Bildschirmfoto 2015-06-13 um 17.08.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99" y="1963627"/>
            <a:ext cx="4359615" cy="4106569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872836" y="2930236"/>
            <a:ext cx="233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Imitação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C49C6F-8F97-2C49-A2B9-AA8AF26955F1}" type="slidenum">
              <a:rPr lang="de-AT"/>
              <a:pPr/>
              <a:t>15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15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15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572000" y="546200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Fonte: </a:t>
            </a:r>
            <a:r>
              <a:rPr lang="en-GB" sz="900" dirty="0" err="1"/>
              <a:t>Pixabay</a:t>
            </a:r>
            <a:endParaRPr lang="en-GB" sz="900" dirty="0"/>
          </a:p>
        </p:txBody>
      </p:sp>
      <p:sp>
        <p:nvSpPr>
          <p:cNvPr id="2" name="AutoShape 2" descr="Resultado de imagem para Imagem de pizzaria cartoon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549" y="1911059"/>
            <a:ext cx="4852210" cy="3234807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766618" y="3243840"/>
            <a:ext cx="3133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Franchising</a:t>
            </a:r>
          </a:p>
        </p:txBody>
      </p:sp>
      <p:sp>
        <p:nvSpPr>
          <p:cNvPr id="522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D2AEA7C-4C0D-104B-8636-62724E8BFD8F}" type="slidenum">
              <a:rPr lang="de-AT"/>
              <a:pPr/>
              <a:t>16</a:t>
            </a:fld>
            <a:endParaRPr lang="de-AT"/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4204170" y="6042927"/>
            <a:ext cx="2928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900" dirty="0" err="1"/>
              <a:t>Fonte:</a:t>
            </a:r>
            <a:r>
              <a:rPr lang="en-GB" sz="900" dirty="0" err="1"/>
              <a:t>https</a:t>
            </a:r>
            <a:r>
              <a:rPr lang="en-GB" sz="900" dirty="0"/>
              <a:t>://www.celeiro.pt/conteudo/sobre-o-celeiro</a:t>
            </a:r>
            <a:endParaRPr lang="en-GB" sz="900" dirty="0"/>
          </a:p>
          <a:p>
            <a:endParaRPr lang="en-GB" sz="900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16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16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www.celeiro.pt/themes/celeiro2/img/historia/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 t="-1407" r="3449" b="10033"/>
          <a:stretch/>
        </p:blipFill>
        <p:spPr bwMode="auto">
          <a:xfrm>
            <a:off x="4204170" y="1381263"/>
            <a:ext cx="4569120" cy="436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17</a:t>
            </a:fld>
            <a:endParaRPr lang="de-AT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15783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/>
              <a:t>Source Matin Wesian</a:t>
            </a:r>
          </a:p>
          <a:p>
            <a:endParaRPr lang="en-GB" sz="800"/>
          </a:p>
        </p:txBody>
      </p:sp>
      <p:pic>
        <p:nvPicPr>
          <p:cNvPr id="54277" name="Picture 7" descr="Bildschirmfoto 2012-08-25 um 12.55.1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052" y="2235200"/>
            <a:ext cx="1913234" cy="178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 descr="Bildschirmfoto 2012-08-25 um 12.56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8253" y="2195945"/>
            <a:ext cx="48307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Analisa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a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e as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suas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oportunidades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971636" y="5608781"/>
            <a:ext cx="129659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Helmut </a:t>
            </a:r>
            <a:r>
              <a:rPr lang="en-GB" sz="800" dirty="0" err="1"/>
              <a:t>Pokornig</a:t>
            </a:r>
            <a:endParaRPr lang="en-GB" sz="800" dirty="0"/>
          </a:p>
          <a:p>
            <a:endParaRPr lang="en-GB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18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9" descr="Bildschirmfoto 2012-08-25 um 12.56.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4836" y="1870364"/>
            <a:ext cx="3660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Analisa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a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e as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suas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oportunidades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45639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innocent Alps </a:t>
            </a:r>
            <a:r>
              <a:rPr lang="en-GB" sz="800" dirty="0" err="1"/>
              <a:t>Gmbh</a:t>
            </a:r>
            <a:endParaRPr lang="en-GB" sz="800" dirty="0"/>
          </a:p>
          <a:p>
            <a:endParaRPr lang="en-GB" sz="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19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11" descr="Bildschirmfoto 2012-08-25 um 12.58.3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3635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Bildschirmfoto 2012-08-25 um 12.59.1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62200"/>
            <a:ext cx="39116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Analisa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a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e as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suas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oportunidades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2906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</a:t>
            </a:r>
            <a:r>
              <a:rPr lang="en-GB" sz="800" dirty="0" err="1"/>
              <a:t>crystalsol</a:t>
            </a:r>
            <a:r>
              <a:rPr lang="en-GB" sz="800" dirty="0"/>
              <a:t> GmbH</a:t>
            </a:r>
          </a:p>
          <a:p>
            <a:endParaRPr lang="en-GB" sz="800" dirty="0"/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904509" y="5594927"/>
            <a:ext cx="13516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/>
              <a:t>Source Göttin des Glücks</a:t>
            </a:r>
          </a:p>
          <a:p>
            <a:endParaRPr lang="en-GB" sz="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9" name="Picture 8" descr="N0E3NURDNzAtM0EyNS00RkY3LThCMkUtRUYzQUJDNEE0ODc5;jsessionid=02AD8543816373056D80D0C9E0FFB157-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465" y="765175"/>
            <a:ext cx="7889417" cy="5774604"/>
          </a:xfrm>
          <a:prstGeom prst="rect">
            <a:avLst/>
          </a:prstGeom>
        </p:spPr>
      </p:pic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Jogo do Comércio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17837" y="154710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latin typeface="Handwriting - Dakota"/>
                <a:cs typeface="Handwriting - Dakota"/>
              </a:rPr>
              <a:t>Ideia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1" name="TextBox 10"/>
          <p:cNvSpPr txBox="1"/>
          <p:nvPr/>
        </p:nvSpPr>
        <p:spPr>
          <a:xfrm rot="20459069">
            <a:off x="6319510" y="1005626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latin typeface="Handwriting - Dakota"/>
                <a:cs typeface="Handwriting - Dakota"/>
              </a:rPr>
              <a:t>Procura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2" name="TextBox 11"/>
          <p:cNvSpPr txBox="1"/>
          <p:nvPr/>
        </p:nvSpPr>
        <p:spPr>
          <a:xfrm rot="1081150">
            <a:off x="6443938" y="1894530"/>
            <a:ext cx="3116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Handwriting - Dakota"/>
                <a:cs typeface="Handwriting - Dakota"/>
              </a:rPr>
              <a:t>Oportunidade de Mercado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73252" y="3778829"/>
            <a:ext cx="15904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err="1">
                <a:latin typeface="Handwriting - Dakota"/>
                <a:cs typeface="Handwriting - Dakota"/>
              </a:rPr>
              <a:t>Segredos</a:t>
            </a:r>
            <a:endParaRPr lang="en-GB" sz="2400" b="1" dirty="0">
              <a:latin typeface="Handwriting - Dakota"/>
              <a:cs typeface="Handwriting - Dakota"/>
            </a:endParaRPr>
          </a:p>
          <a:p>
            <a:pPr algn="ctr"/>
            <a:r>
              <a:rPr lang="en-GB" sz="2400" b="1" dirty="0">
                <a:latin typeface="Handwriting - Dakota"/>
                <a:cs typeface="Handwriting - Dakota"/>
              </a:rPr>
              <a:t>do </a:t>
            </a:r>
            <a:r>
              <a:rPr lang="en-GB" sz="2400" b="1" dirty="0" err="1">
                <a:latin typeface="Handwriting - Dakota"/>
                <a:cs typeface="Handwriting - Dakota"/>
              </a:rPr>
              <a:t>Sucesso</a:t>
            </a:r>
            <a:endParaRPr lang="en-GB" sz="2400" b="1" dirty="0">
              <a:latin typeface="Handwriting - Dakota"/>
              <a:cs typeface="Handwriting - Dakot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4209" y="5301689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latin typeface="Handwriting - Dakota"/>
                <a:cs typeface="Handwriting - Dakota"/>
              </a:rPr>
              <a:t>Comunicação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4930" y="4581805"/>
            <a:ext cx="8816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err="1">
                <a:latin typeface="Handwriting - Dakota"/>
                <a:cs typeface="Handwriting - Dakota"/>
              </a:rPr>
              <a:t>Empatia</a:t>
            </a:r>
            <a:endParaRPr lang="en-GB" sz="1600" b="1" dirty="0">
              <a:latin typeface="Handwriting - Dakota"/>
              <a:cs typeface="Handwriting - Dakot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7483" y="4770954"/>
            <a:ext cx="6654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>
                <a:latin typeface="Handwriting - Dakota"/>
                <a:cs typeface="Handwriting - Dakota"/>
              </a:rPr>
              <a:t>Escuta</a:t>
            </a:r>
            <a:endParaRPr lang="en-GB" sz="1400" b="1" dirty="0">
              <a:latin typeface="Handwriting - Dakota"/>
              <a:cs typeface="Handwriting - Dakota"/>
            </a:endParaRPr>
          </a:p>
        </p:txBody>
      </p:sp>
      <p:sp>
        <p:nvSpPr>
          <p:cNvPr id="17" name="TextBox 16"/>
          <p:cNvSpPr txBox="1"/>
          <p:nvPr/>
        </p:nvSpPr>
        <p:spPr>
          <a:xfrm rot="19596633">
            <a:off x="6929502" y="5594563"/>
            <a:ext cx="170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err="1">
                <a:latin typeface="Handwriting - Dakota"/>
                <a:cs typeface="Handwriting - Dakota"/>
              </a:rPr>
              <a:t>Questionamento</a:t>
            </a:r>
            <a:endParaRPr lang="en-GB" sz="1400" b="1" dirty="0">
              <a:latin typeface="Handwriting - Dakota"/>
              <a:cs typeface="Handwriting - Dakota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Illustration: Helmut </a:t>
            </a:r>
            <a:r>
              <a:rPr lang="de-DE" sz="900" dirty="0" err="1"/>
              <a:t>Pokornig</a:t>
            </a:r>
            <a:endParaRPr lang="de-DE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20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6" descr="Bildschirmfoto 2012-08-25 um 13.00.3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019" y="1616366"/>
            <a:ext cx="32004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Analisa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a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e as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suas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oportunidades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23061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Nina </a:t>
            </a:r>
            <a:r>
              <a:rPr lang="en-GB" sz="800" dirty="0" err="1"/>
              <a:t>Dautzenberg</a:t>
            </a:r>
            <a:r>
              <a:rPr lang="en-GB" sz="800" dirty="0"/>
              <a:t> / Andrea </a:t>
            </a:r>
            <a:r>
              <a:rPr lang="en-GB" sz="800" dirty="0" err="1"/>
              <a:t>Gaesmann</a:t>
            </a:r>
            <a:endParaRPr lang="en-GB" sz="800" dirty="0"/>
          </a:p>
          <a:p>
            <a:endParaRPr lang="en-GB" sz="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5" descr="cover_ill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478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5458691" y="6215383"/>
            <a:ext cx="32300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Johannes Lindner/Gerald </a:t>
            </a:r>
            <a:r>
              <a:rPr lang="en-GB" sz="800" dirty="0" err="1"/>
              <a:t>Fröhlich</a:t>
            </a:r>
            <a:r>
              <a:rPr lang="en-GB" sz="800" dirty="0"/>
              <a:t> (2014): Innovation Book, </a:t>
            </a:r>
          </a:p>
          <a:p>
            <a:r>
              <a:rPr lang="en-GB" sz="800" dirty="0"/>
              <a:t>Illustrators: Helmut </a:t>
            </a:r>
            <a:r>
              <a:rPr lang="en-GB" sz="800" dirty="0" err="1"/>
              <a:t>Pokornig</a:t>
            </a:r>
            <a:r>
              <a:rPr lang="en-GB" sz="800" dirty="0"/>
              <a:t> and Hermann </a:t>
            </a:r>
            <a:r>
              <a:rPr lang="en-GB" sz="800" dirty="0" err="1"/>
              <a:t>Redlingshofer</a:t>
            </a:r>
            <a:endParaRPr lang="en-GB" sz="800" dirty="0"/>
          </a:p>
          <a:p>
            <a:r>
              <a:rPr lang="en-GB" sz="800" dirty="0"/>
              <a:t>Contact: </a:t>
            </a:r>
            <a:r>
              <a:rPr lang="en-GB" sz="800" dirty="0" err="1"/>
              <a:t>office@ifte.at</a:t>
            </a:r>
            <a:r>
              <a:rPr lang="en-GB" sz="800" dirty="0"/>
              <a:t> </a:t>
            </a:r>
          </a:p>
          <a:p>
            <a:endParaRPr lang="en-GB" sz="800" dirty="0"/>
          </a:p>
        </p:txBody>
      </p: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Atividade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6" descr="k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0357" y="1211717"/>
            <a:ext cx="5253182" cy="5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42210" y="1703228"/>
            <a:ext cx="44320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00FF"/>
                </a:solidFill>
              </a:rPr>
              <a:t>Gostas de usar a tua imaginação? </a:t>
            </a:r>
          </a:p>
          <a:p>
            <a:r>
              <a:rPr lang="pt-PT" dirty="0">
                <a:solidFill>
                  <a:srgbClr val="0000FF"/>
                </a:solidFill>
              </a:rPr>
              <a:t>Olha para as diferentes imagens </a:t>
            </a:r>
          </a:p>
          <a:p>
            <a:r>
              <a:rPr lang="pt-PT" dirty="0">
                <a:solidFill>
                  <a:srgbClr val="0000FF"/>
                </a:solidFill>
              </a:rPr>
              <a:t>nos círculos.</a:t>
            </a:r>
          </a:p>
          <a:p>
            <a:endParaRPr lang="pt-PT" dirty="0">
              <a:solidFill>
                <a:srgbClr val="0000FF"/>
              </a:solidFill>
            </a:endParaRPr>
          </a:p>
          <a:p>
            <a:r>
              <a:rPr lang="pt-PT" dirty="0">
                <a:solidFill>
                  <a:srgbClr val="0000FF"/>
                </a:solidFill>
              </a:rPr>
              <a:t>Pensa no que as imagens podem </a:t>
            </a:r>
          </a:p>
          <a:p>
            <a:r>
              <a:rPr lang="pt-PT" dirty="0">
                <a:solidFill>
                  <a:srgbClr val="0000FF"/>
                </a:solidFill>
              </a:rPr>
              <a:t>representar e partilha com os teus </a:t>
            </a:r>
          </a:p>
          <a:p>
            <a:r>
              <a:rPr lang="pt-PT" dirty="0">
                <a:solidFill>
                  <a:srgbClr val="0000FF"/>
                </a:solidFill>
              </a:rPr>
              <a:t>colegas.</a:t>
            </a:r>
          </a:p>
          <a:p>
            <a:endParaRPr lang="pt-PT" dirty="0">
              <a:solidFill>
                <a:srgbClr val="0000FF"/>
              </a:solidFill>
            </a:endParaRPr>
          </a:p>
          <a:p>
            <a:r>
              <a:rPr lang="pt-PT" dirty="0">
                <a:solidFill>
                  <a:srgbClr val="0000FF"/>
                </a:solidFill>
              </a:rPr>
              <a:t>Vais surpreender-te com a </a:t>
            </a:r>
          </a:p>
          <a:p>
            <a:r>
              <a:rPr lang="pt-PT" dirty="0">
                <a:solidFill>
                  <a:srgbClr val="0000FF"/>
                </a:solidFill>
              </a:rPr>
              <a:t>quantidade de perceções </a:t>
            </a:r>
          </a:p>
          <a:p>
            <a:r>
              <a:rPr lang="pt-PT" dirty="0">
                <a:solidFill>
                  <a:srgbClr val="0000FF"/>
                </a:solidFill>
              </a:rPr>
              <a:t>semelhantes que têm.</a:t>
            </a:r>
          </a:p>
          <a:p>
            <a:endParaRPr lang="pt-PT" dirty="0">
              <a:solidFill>
                <a:srgbClr val="0000FF"/>
              </a:solidFill>
            </a:endParaRPr>
          </a:p>
          <a:p>
            <a:r>
              <a:rPr lang="pt-PT" dirty="0">
                <a:solidFill>
                  <a:srgbClr val="0000FF"/>
                </a:solidFill>
              </a:rPr>
              <a:t>Deixa fluir as tuas ideias.</a:t>
            </a:r>
          </a:p>
          <a:p>
            <a:endParaRPr lang="en-GB" dirty="0">
              <a:solidFill>
                <a:srgbClr val="0000FF"/>
              </a:solidFill>
            </a:endParaRPr>
          </a:p>
          <a:p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Illustration: Helmut </a:t>
            </a:r>
            <a:r>
              <a:rPr lang="de-DE" sz="900" dirty="0" err="1"/>
              <a:t>Pokornig</a:t>
            </a:r>
            <a:endParaRPr lang="de-DE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5562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0000"/>
                </a:solidFill>
              </a:rPr>
              <a:t>Azul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0546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CC00"/>
                </a:solidFill>
              </a:rPr>
              <a:t>Verde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912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00FF"/>
                </a:solidFill>
              </a:rPr>
              <a:t>Amarelo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37413" y="2514600"/>
            <a:ext cx="2912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00FF"/>
                </a:solidFill>
              </a:rPr>
              <a:t>Amarelo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793870" y="3566231"/>
            <a:ext cx="15562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0000"/>
                </a:solidFill>
              </a:rPr>
              <a:t>Azul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265021" y="2503060"/>
            <a:ext cx="32919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9900"/>
                </a:solidFill>
              </a:rPr>
              <a:t>Vermelho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497894" y="2514599"/>
            <a:ext cx="20546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CC00"/>
                </a:solidFill>
              </a:rPr>
              <a:t>Verde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11930" y="3519040"/>
            <a:ext cx="32919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9900"/>
                </a:solidFill>
              </a:rPr>
              <a:t>Vermelho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943600" y="3581400"/>
            <a:ext cx="32919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9900"/>
                </a:solidFill>
              </a:rPr>
              <a:t>Vermelho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841031" y="4597221"/>
            <a:ext cx="20546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CC00"/>
                </a:solidFill>
              </a:rPr>
              <a:t>Verde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313910" y="4662059"/>
            <a:ext cx="2912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00FF"/>
                </a:solidFill>
              </a:rPr>
              <a:t>Amarelo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599206" y="4623137"/>
            <a:ext cx="15562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0000"/>
                </a:solidFill>
              </a:rPr>
              <a:t>Azul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Jogar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com as cores             a)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Lê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cada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cor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voz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alta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24461" y="1498937"/>
            <a:ext cx="15562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0000"/>
                </a:solidFill>
              </a:rPr>
              <a:t>Azul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675803" y="1460837"/>
            <a:ext cx="20546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CC00"/>
                </a:solidFill>
              </a:rPr>
              <a:t>Verde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912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00FF"/>
                </a:solidFill>
              </a:rPr>
              <a:t>Amarelo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08610" y="2501901"/>
            <a:ext cx="2912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00FF"/>
                </a:solidFill>
              </a:rPr>
              <a:t>Amarelo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805300" y="3539706"/>
            <a:ext cx="15562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0000"/>
                </a:solidFill>
              </a:rPr>
              <a:t>Azul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214864" y="2486312"/>
            <a:ext cx="32919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9900"/>
                </a:solidFill>
              </a:rPr>
              <a:t>Vermelho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506791" y="2468239"/>
            <a:ext cx="20546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CC00"/>
                </a:solidFill>
              </a:rPr>
              <a:t>Verde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99274" y="3539707"/>
            <a:ext cx="32919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9900"/>
                </a:solidFill>
              </a:rPr>
              <a:t>Vermelho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601404" y="3539705"/>
            <a:ext cx="32919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9900"/>
                </a:solidFill>
              </a:rPr>
              <a:t>Vermelho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95400" y="4648200"/>
            <a:ext cx="20546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CC00"/>
                </a:solidFill>
              </a:rPr>
              <a:t>Verde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505200" y="4648200"/>
            <a:ext cx="2912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>
                <a:solidFill>
                  <a:srgbClr val="0000FF"/>
                </a:solidFill>
              </a:rPr>
              <a:t>Amarelo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506791" y="4648200"/>
            <a:ext cx="15562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solidFill>
                  <a:srgbClr val="FF0000"/>
                </a:solidFill>
              </a:rPr>
              <a:t>Azul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b)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Diz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o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nome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cada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cor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voz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alta.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O que se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passa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dentro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da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tua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cabeça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21033889"/>
      </p:ext>
    </p:extLst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97D2342-5485-2F46-A648-4572C927092A}" type="slidenum">
              <a:rPr lang="de-DE">
                <a:latin typeface="Arial" pitchFamily="-84" charset="0"/>
              </a:rPr>
              <a:pPr/>
              <a:t>6</a:t>
            </a:fld>
            <a:endParaRPr lang="de-DE">
              <a:latin typeface="Arial" pitchFamily="-84" charset="0"/>
            </a:endParaRPr>
          </a:p>
        </p:txBody>
      </p:sp>
      <p:pic>
        <p:nvPicPr>
          <p:cNvPr id="23556" name="Picture 4" descr="Bildschirmfoto 2012-08-25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2051" y="1528600"/>
            <a:ext cx="3276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Bildschirmfoto 2012-08-26 um 08.12.3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9960" y="3967000"/>
            <a:ext cx="3276600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4689167" y="63903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Fotos: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Imagens para inspirar ideias criativas</a:t>
            </a:r>
          </a:p>
        </p:txBody>
      </p:sp>
      <p:pic>
        <p:nvPicPr>
          <p:cNvPr id="11" name="Picture 10" descr="Bildschirmfoto 2015-06-13 um 15.44.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523" y="3995096"/>
            <a:ext cx="3232728" cy="2323337"/>
          </a:xfrm>
          <a:prstGeom prst="rect">
            <a:avLst/>
          </a:prstGeom>
        </p:spPr>
      </p:pic>
      <p:pic>
        <p:nvPicPr>
          <p:cNvPr id="12" name="Picture 11" descr="Bildschirmfoto 2015-06-13 um 15.46.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888" y="1508776"/>
            <a:ext cx="3255818" cy="231294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-13594"/>
            <a:ext cx="9144000" cy="6951123"/>
            <a:chOff x="0" y="-13594"/>
            <a:chExt cx="9144000" cy="6951123"/>
          </a:xfrm>
        </p:grpSpPr>
        <p:pic>
          <p:nvPicPr>
            <p:cNvPr id="8" name="Imagem 7" descr="title_shadow_50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>
              <a:off x="308610" y="605790"/>
              <a:ext cx="8549640" cy="475526"/>
            </a:xfrm>
            <a:prstGeom prst="rect">
              <a:avLst/>
            </a:prstGeom>
          </p:spPr>
        </p:pic>
        <p:sp>
          <p:nvSpPr>
            <p:cNvPr id="29" name="Rectângulo 28"/>
            <p:cNvSpPr/>
            <p:nvPr/>
          </p:nvSpPr>
          <p:spPr>
            <a:xfrm>
              <a:off x="109728" y="1035822"/>
              <a:ext cx="8924544" cy="5822177"/>
            </a:xfrm>
            <a:prstGeom prst="rect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  <a:scene3d>
              <a:camera prst="perspectiveBelow" fov="1500000">
                <a:rot lat="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315468" y="843553"/>
              <a:ext cx="8704383" cy="609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endParaRPr lang="pt-PT" dirty="0"/>
            </a:p>
            <a:p>
              <a:r>
                <a:rPr lang="pt-PT" b="1" dirty="0"/>
                <a:t> </a:t>
              </a:r>
              <a:endParaRPr lang="pt-PT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pt-PT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pt-PT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pt-PT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pt-PT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pt-PT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pt-PT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ângulo 9"/>
            <p:cNvSpPr/>
            <p:nvPr/>
          </p:nvSpPr>
          <p:spPr>
            <a:xfrm>
              <a:off x="0" y="-13594"/>
              <a:ext cx="9144000" cy="1049418"/>
            </a:xfrm>
            <a:prstGeom prst="rect">
              <a:avLst/>
            </a:prstGeom>
            <a:solidFill>
              <a:srgbClr val="A6CB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AT" sz="3200">
                  <a:solidFill>
                    <a:schemeClr val="bg1"/>
                  </a:solidFill>
                  <a:latin typeface="Tw Cen MT" panose="020B0602020104020603" pitchFamily="34" charset="0"/>
                  <a:cs typeface="Times New Roman" panose="02020603050405020304" pitchFamily="18" charset="0"/>
                </a:rPr>
                <a:t>Tela de ideias</a:t>
              </a:r>
              <a:endPara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6200000">
              <a:off x="-545222" y="3564680"/>
              <a:ext cx="2418591" cy="646331"/>
            </a:xfrm>
            <a:prstGeom prst="rect">
              <a:avLst/>
            </a:prstGeom>
            <a:solidFill>
              <a:srgbClr val="A8FFF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>
                  <a:solidFill>
                    <a:srgbClr val="0000FF"/>
                  </a:solidFill>
                </a:rPr>
                <a:t>Desenvolver uma Ideia (de negócio )</a:t>
              </a:r>
              <a:endParaRPr lang="en-GB" b="1" dirty="0">
                <a:solidFill>
                  <a:srgbClr val="0000FF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27583" y="1122217"/>
              <a:ext cx="2388218" cy="369332"/>
            </a:xfrm>
            <a:prstGeom prst="rect">
              <a:avLst/>
            </a:prstGeom>
            <a:solidFill>
              <a:srgbClr val="CCFFCC"/>
            </a:solidFill>
          </p:spPr>
          <p:txBody>
            <a:bodyPr wrap="none" rtlCol="0">
              <a:spAutoFit/>
            </a:bodyPr>
            <a:lstStyle/>
            <a:p>
              <a:r>
                <a:rPr lang="en-GB" dirty="0" err="1">
                  <a:solidFill>
                    <a:srgbClr val="008000"/>
                  </a:solidFill>
                </a:rPr>
                <a:t>Verifica</a:t>
              </a:r>
              <a:r>
                <a:rPr lang="en-GB" dirty="0">
                  <a:solidFill>
                    <a:srgbClr val="008000"/>
                  </a:solidFill>
                </a:rPr>
                <a:t> a oportunidade</a:t>
              </a:r>
            </a:p>
          </p:txBody>
        </p:sp>
        <p:sp>
          <p:nvSpPr>
            <p:cNvPr id="14" name="Rectangle 2"/>
            <p:cNvSpPr>
              <a:spLocks noChangeArrowheads="1"/>
            </p:cNvSpPr>
            <p:nvPr/>
          </p:nvSpPr>
          <p:spPr bwMode="auto">
            <a:xfrm>
              <a:off x="1235372" y="1627911"/>
              <a:ext cx="2540037" cy="2424552"/>
            </a:xfrm>
            <a:prstGeom prst="rect">
              <a:avLst/>
            </a:prstGeom>
            <a:solidFill>
              <a:srgbClr val="A8FFFC"/>
            </a:solidFill>
            <a:ln w="25400">
              <a:solidFill>
                <a:srgbClr val="7F7F7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 sz="42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2752" y="2356051"/>
              <a:ext cx="870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>
                  <a:solidFill>
                    <a:srgbClr val="0000FF"/>
                  </a:solidFill>
                </a:rPr>
                <a:t>interno</a:t>
              </a:r>
              <a:endParaRPr lang="en-GB" dirty="0">
                <a:solidFill>
                  <a:srgbClr val="0000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4775" y="5002509"/>
              <a:ext cx="9103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>
                  <a:solidFill>
                    <a:srgbClr val="0000FF"/>
                  </a:solidFill>
                </a:rPr>
                <a:t>externo</a:t>
              </a:r>
              <a:endParaRPr lang="en-GB" dirty="0">
                <a:solidFill>
                  <a:srgbClr val="0000FF"/>
                </a:solidFill>
              </a:endParaRPr>
            </a:p>
          </p:txBody>
        </p:sp>
        <p:sp>
          <p:nvSpPr>
            <p:cNvPr id="28" name="Rectangle 2"/>
            <p:cNvSpPr>
              <a:spLocks noChangeArrowheads="1"/>
            </p:cNvSpPr>
            <p:nvPr/>
          </p:nvSpPr>
          <p:spPr bwMode="auto">
            <a:xfrm>
              <a:off x="1237681" y="4054765"/>
              <a:ext cx="2540037" cy="2424552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7F7F7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 sz="4200"/>
            </a:p>
          </p:txBody>
        </p:sp>
        <p:sp>
          <p:nvSpPr>
            <p:cNvPr id="30" name="Rectangle 2"/>
            <p:cNvSpPr>
              <a:spLocks noChangeArrowheads="1"/>
            </p:cNvSpPr>
            <p:nvPr/>
          </p:nvSpPr>
          <p:spPr bwMode="auto">
            <a:xfrm>
              <a:off x="3777587" y="1630226"/>
              <a:ext cx="2540037" cy="2424552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7F7F7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 sz="4200"/>
            </a:p>
          </p:txBody>
        </p:sp>
        <p:sp>
          <p:nvSpPr>
            <p:cNvPr id="32" name="Rectangle 2"/>
            <p:cNvSpPr>
              <a:spLocks noChangeArrowheads="1"/>
            </p:cNvSpPr>
            <p:nvPr/>
          </p:nvSpPr>
          <p:spPr bwMode="auto">
            <a:xfrm>
              <a:off x="3779896" y="4057080"/>
              <a:ext cx="2540037" cy="2424552"/>
            </a:xfrm>
            <a:prstGeom prst="rect">
              <a:avLst/>
            </a:prstGeom>
            <a:solidFill>
              <a:srgbClr val="A8FFFC"/>
            </a:solidFill>
            <a:ln w="25400">
              <a:solidFill>
                <a:srgbClr val="7F7F7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 sz="4200"/>
            </a:p>
          </p:txBody>
        </p:sp>
        <p:sp>
          <p:nvSpPr>
            <p:cNvPr id="33" name="Rectangle 2"/>
            <p:cNvSpPr>
              <a:spLocks noChangeArrowheads="1"/>
            </p:cNvSpPr>
            <p:nvPr/>
          </p:nvSpPr>
          <p:spPr bwMode="auto">
            <a:xfrm>
              <a:off x="6317487" y="1630226"/>
              <a:ext cx="2540037" cy="4846774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rgbClr val="7F7F7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 sz="42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317624" y="2368425"/>
              <a:ext cx="2539899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err="1">
                  <a:solidFill>
                    <a:srgbClr val="008000"/>
                  </a:solidFill>
                </a:rPr>
                <a:t>Identifica</a:t>
              </a:r>
              <a:r>
                <a:rPr lang="en-GB" sz="1600" dirty="0">
                  <a:solidFill>
                    <a:srgbClr val="008000"/>
                  </a:solidFill>
                </a:rPr>
                <a:t> o </a:t>
              </a:r>
              <a:r>
                <a:rPr lang="en-GB" sz="1600" dirty="0" err="1">
                  <a:solidFill>
                    <a:srgbClr val="008000"/>
                  </a:solidFill>
                </a:rPr>
                <a:t>teu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  <a:r>
                <a:rPr lang="en-GB" sz="1600" dirty="0" err="1">
                  <a:solidFill>
                    <a:srgbClr val="008000"/>
                  </a:solidFill>
                </a:rPr>
                <a:t>público-alvo</a:t>
              </a:r>
              <a:endParaRPr lang="en-GB" sz="1600" dirty="0">
                <a:solidFill>
                  <a:srgbClr val="008000"/>
                </a:solidFill>
              </a:endParaRPr>
            </a:p>
            <a:p>
              <a:endParaRPr lang="en-GB" sz="1600" dirty="0">
                <a:solidFill>
                  <a:srgbClr val="008000"/>
                </a:solidFill>
              </a:endParaRPr>
            </a:p>
            <a:p>
              <a:r>
                <a:rPr lang="en-GB" sz="1600" dirty="0" err="1">
                  <a:solidFill>
                    <a:srgbClr val="008000"/>
                  </a:solidFill>
                </a:rPr>
                <a:t>Conduz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  <a:r>
                <a:rPr lang="en-GB" sz="1600" dirty="0" err="1">
                  <a:solidFill>
                    <a:srgbClr val="008000"/>
                  </a:solidFill>
                </a:rPr>
                <a:t>uma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  <a:r>
                <a:rPr lang="en-GB" sz="1600" dirty="0" err="1">
                  <a:solidFill>
                    <a:srgbClr val="008000"/>
                  </a:solidFill>
                </a:rPr>
                <a:t>pesquisa</a:t>
              </a:r>
              <a:endParaRPr lang="en-GB" sz="1600" dirty="0">
                <a:solidFill>
                  <a:srgbClr val="008000"/>
                </a:solidFill>
              </a:endParaRPr>
            </a:p>
            <a:p>
              <a:r>
                <a:rPr lang="en-GB" sz="1600" dirty="0">
                  <a:solidFill>
                    <a:srgbClr val="008000"/>
                  </a:solidFill>
                </a:rPr>
                <a:t>de </a:t>
              </a:r>
              <a:r>
                <a:rPr lang="en-GB" sz="1600" dirty="0" err="1">
                  <a:solidFill>
                    <a:srgbClr val="008000"/>
                  </a:solidFill>
                </a:rPr>
                <a:t>mercado</a:t>
              </a:r>
              <a:r>
                <a:rPr lang="en-GB" sz="1600" dirty="0">
                  <a:solidFill>
                    <a:srgbClr val="008000"/>
                  </a:solidFill>
                </a:rPr>
                <a:t> para </a:t>
              </a:r>
            </a:p>
            <a:p>
              <a:r>
                <a:rPr lang="en-GB" sz="1600" dirty="0" err="1">
                  <a:solidFill>
                    <a:srgbClr val="008000"/>
                  </a:solidFill>
                </a:rPr>
                <a:t>clarificar</a:t>
              </a:r>
              <a:r>
                <a:rPr lang="en-GB" sz="1600" dirty="0">
                  <a:solidFill>
                    <a:srgbClr val="008000"/>
                  </a:solidFill>
                </a:rPr>
                <a:t> as </a:t>
              </a:r>
              <a:r>
                <a:rPr lang="en-GB" sz="1600" dirty="0" err="1">
                  <a:solidFill>
                    <a:srgbClr val="008000"/>
                  </a:solidFill>
                </a:rPr>
                <a:t>opções</a:t>
              </a:r>
              <a:r>
                <a:rPr lang="en-GB" sz="1600" dirty="0">
                  <a:solidFill>
                    <a:srgbClr val="008000"/>
                  </a:solidFill>
                </a:rPr>
                <a:t> de </a:t>
              </a:r>
              <a:r>
                <a:rPr lang="en-GB" sz="1600" dirty="0" err="1">
                  <a:solidFill>
                    <a:srgbClr val="008000"/>
                  </a:solidFill>
                </a:rPr>
                <a:t>mercado</a:t>
              </a:r>
              <a:r>
                <a:rPr lang="en-GB" sz="1600" dirty="0">
                  <a:solidFill>
                    <a:srgbClr val="008000"/>
                  </a:solidFill>
                </a:rPr>
                <a:t> e </a:t>
              </a:r>
              <a:r>
                <a:rPr lang="en-GB" sz="1600" dirty="0" err="1">
                  <a:solidFill>
                    <a:srgbClr val="008000"/>
                  </a:solidFill>
                </a:rPr>
                <a:t>obter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  <a:r>
                <a:rPr lang="en-GB" sz="1600" dirty="0" err="1">
                  <a:solidFill>
                    <a:srgbClr val="008000"/>
                  </a:solidFill>
                </a:rPr>
                <a:t>mais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</a:p>
            <a:p>
              <a:r>
                <a:rPr lang="en-GB" sz="1600" dirty="0" err="1">
                  <a:solidFill>
                    <a:srgbClr val="008000"/>
                  </a:solidFill>
                </a:rPr>
                <a:t>informação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  <a:r>
                <a:rPr lang="en-GB" sz="1600" dirty="0" err="1">
                  <a:solidFill>
                    <a:srgbClr val="008000"/>
                  </a:solidFill>
                </a:rPr>
                <a:t>sobre</a:t>
              </a:r>
              <a:r>
                <a:rPr lang="en-GB" sz="1600" dirty="0">
                  <a:solidFill>
                    <a:srgbClr val="008000"/>
                  </a:solidFill>
                </a:rPr>
                <a:t> o </a:t>
              </a:r>
            </a:p>
            <a:p>
              <a:r>
                <a:rPr lang="en-GB" sz="1600" dirty="0" err="1">
                  <a:solidFill>
                    <a:srgbClr val="008000"/>
                  </a:solidFill>
                </a:rPr>
                <a:t>teu</a:t>
              </a:r>
              <a:r>
                <a:rPr lang="en-GB" sz="1600" dirty="0">
                  <a:solidFill>
                    <a:srgbClr val="008000"/>
                  </a:solidFill>
                </a:rPr>
                <a:t> </a:t>
              </a:r>
              <a:r>
                <a:rPr lang="en-GB" sz="1600" dirty="0" err="1">
                  <a:solidFill>
                    <a:srgbClr val="008000"/>
                  </a:solidFill>
                </a:rPr>
                <a:t>público-alvo</a:t>
              </a:r>
              <a:r>
                <a:rPr lang="en-GB" sz="1600" dirty="0">
                  <a:solidFill>
                    <a:srgbClr val="008000"/>
                  </a:solidFill>
                </a:rPr>
                <a:t>.</a:t>
              </a:r>
            </a:p>
            <a:p>
              <a:endParaRPr lang="en-GB" sz="1600" dirty="0">
                <a:solidFill>
                  <a:srgbClr val="008000"/>
                </a:solidFill>
              </a:endParaRPr>
            </a:p>
            <a:p>
              <a:endParaRPr lang="en-GB" sz="1500" dirty="0">
                <a:solidFill>
                  <a:srgbClr val="008000"/>
                </a:solidFill>
              </a:endParaRPr>
            </a:p>
            <a:p>
              <a:r>
                <a:rPr lang="en-GB" sz="1500" dirty="0" err="1">
                  <a:solidFill>
                    <a:srgbClr val="008000"/>
                  </a:solidFill>
                </a:rPr>
                <a:t>Avaliação</a:t>
              </a:r>
              <a:r>
                <a:rPr lang="en-GB" sz="1500" dirty="0">
                  <a:solidFill>
                    <a:srgbClr val="008000"/>
                  </a:solidFill>
                </a:rPr>
                <a:t>  </a:t>
              </a:r>
              <a:r>
                <a:rPr lang="en-GB" sz="1500" dirty="0" err="1">
                  <a:solidFill>
                    <a:srgbClr val="008000"/>
                  </a:solidFill>
                </a:rPr>
                <a:t>técnica</a:t>
              </a:r>
              <a:r>
                <a:rPr lang="en-GB" sz="1500" dirty="0">
                  <a:solidFill>
                    <a:srgbClr val="008000"/>
                  </a:solidFill>
                </a:rPr>
                <a:t> </a:t>
              </a:r>
            </a:p>
            <a:p>
              <a:r>
                <a:rPr lang="en-GB" sz="1500" dirty="0" err="1">
                  <a:solidFill>
                    <a:srgbClr val="008000"/>
                  </a:solidFill>
                </a:rPr>
                <a:t>Pesquisa</a:t>
              </a:r>
              <a:r>
                <a:rPr lang="en-GB" sz="1500" dirty="0">
                  <a:solidFill>
                    <a:srgbClr val="008000"/>
                  </a:solidFill>
                </a:rPr>
                <a:t> de </a:t>
              </a:r>
              <a:r>
                <a:rPr lang="en-GB" sz="1500" dirty="0" err="1">
                  <a:solidFill>
                    <a:srgbClr val="008000"/>
                  </a:solidFill>
                </a:rPr>
                <a:t>mercado</a:t>
              </a:r>
              <a:endParaRPr lang="en-GB" sz="1500" dirty="0">
                <a:solidFill>
                  <a:srgbClr val="008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805110" y="4251021"/>
              <a:ext cx="266034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/>
                <a:buChar char="•"/>
              </a:pPr>
              <a:r>
                <a:rPr lang="en-GB" sz="1500" dirty="0">
                  <a:solidFill>
                    <a:srgbClr val="0000FF"/>
                  </a:solidFill>
                </a:rPr>
                <a:t>Resolver um </a:t>
              </a:r>
              <a:r>
                <a:rPr lang="en-GB" sz="1500" dirty="0" err="1">
                  <a:solidFill>
                    <a:srgbClr val="0000FF"/>
                  </a:solidFill>
                </a:rPr>
                <a:t>problema</a:t>
              </a:r>
              <a:endParaRPr lang="en-GB" sz="15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500" dirty="0" err="1">
                  <a:solidFill>
                    <a:srgbClr val="0000FF"/>
                  </a:solidFill>
                </a:rPr>
                <a:t>Melhorar</a:t>
              </a:r>
              <a:r>
                <a:rPr lang="en-GB" sz="1500" dirty="0">
                  <a:solidFill>
                    <a:srgbClr val="0000FF"/>
                  </a:solidFill>
                </a:rPr>
                <a:t> </a:t>
              </a:r>
              <a:r>
                <a:rPr lang="en-GB" sz="1500" dirty="0" err="1">
                  <a:solidFill>
                    <a:srgbClr val="0000FF"/>
                  </a:solidFill>
                </a:rPr>
                <a:t>produtos</a:t>
              </a:r>
              <a:r>
                <a:rPr lang="en-GB" sz="1500" dirty="0">
                  <a:solidFill>
                    <a:srgbClr val="0000FF"/>
                  </a:solidFill>
                </a:rPr>
                <a:t> </a:t>
              </a:r>
              <a:r>
                <a:rPr lang="en-GB" sz="1500" dirty="0" err="1">
                  <a:solidFill>
                    <a:srgbClr val="0000FF"/>
                  </a:solidFill>
                </a:rPr>
                <a:t>existentes</a:t>
              </a:r>
              <a:endParaRPr lang="en-GB" sz="15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500" dirty="0" err="1">
                  <a:solidFill>
                    <a:srgbClr val="0000FF"/>
                  </a:solidFill>
                </a:rPr>
                <a:t>Comparação</a:t>
              </a:r>
              <a:endParaRPr lang="en-GB" sz="15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500" dirty="0" err="1">
                  <a:solidFill>
                    <a:srgbClr val="0000FF"/>
                  </a:solidFill>
                </a:rPr>
                <a:t>Ir</a:t>
              </a:r>
              <a:r>
                <a:rPr lang="en-GB" sz="1500" dirty="0">
                  <a:solidFill>
                    <a:srgbClr val="0000FF"/>
                  </a:solidFill>
                </a:rPr>
                <a:t> contra as </a:t>
              </a:r>
              <a:r>
                <a:rPr lang="en-GB" sz="1500" dirty="0" err="1">
                  <a:solidFill>
                    <a:srgbClr val="0000FF"/>
                  </a:solidFill>
                </a:rPr>
                <a:t>tendências</a:t>
              </a:r>
              <a:endParaRPr lang="en-GB" sz="15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500" dirty="0" err="1">
                  <a:solidFill>
                    <a:srgbClr val="0000FF"/>
                  </a:solidFill>
                </a:rPr>
                <a:t>Inovação</a:t>
              </a:r>
              <a:r>
                <a:rPr lang="en-GB" sz="1500" dirty="0">
                  <a:solidFill>
                    <a:srgbClr val="0000FF"/>
                  </a:solidFill>
                </a:rPr>
                <a:t> do </a:t>
              </a:r>
              <a:r>
                <a:rPr lang="en-GB" sz="1500" dirty="0" err="1">
                  <a:solidFill>
                    <a:srgbClr val="0000FF"/>
                  </a:solidFill>
                </a:rPr>
                <a:t>utilizador</a:t>
              </a:r>
              <a:r>
                <a:rPr lang="en-GB" sz="1500" dirty="0">
                  <a:solidFill>
                    <a:srgbClr val="0000FF"/>
                  </a:solidFill>
                </a:rPr>
                <a:t>/</a:t>
              </a:r>
              <a:r>
                <a:rPr lang="en-GB" sz="1500" dirty="0" err="1">
                  <a:solidFill>
                    <a:srgbClr val="0000FF"/>
                  </a:solidFill>
                </a:rPr>
                <a:t>inovação</a:t>
              </a:r>
              <a:r>
                <a:rPr lang="en-GB" sz="1500" dirty="0">
                  <a:solidFill>
                    <a:srgbClr val="0000FF"/>
                  </a:solidFill>
                </a:rPr>
                <a:t> </a:t>
              </a:r>
              <a:r>
                <a:rPr lang="en-GB" sz="1500" dirty="0" err="1">
                  <a:solidFill>
                    <a:srgbClr val="0000FF"/>
                  </a:solidFill>
                </a:rPr>
                <a:t>aberta</a:t>
              </a:r>
              <a:endParaRPr lang="en-GB" sz="15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500" dirty="0" err="1">
                  <a:solidFill>
                    <a:srgbClr val="0000FF"/>
                  </a:solidFill>
                </a:rPr>
                <a:t>Imitação</a:t>
              </a:r>
              <a:r>
                <a:rPr lang="en-GB" sz="1500" dirty="0">
                  <a:solidFill>
                    <a:srgbClr val="0000FF"/>
                  </a:solidFill>
                </a:rPr>
                <a:t>: franchising,  </a:t>
              </a:r>
            </a:p>
            <a:p>
              <a:r>
                <a:rPr lang="en-GB" sz="1500" dirty="0">
                  <a:solidFill>
                    <a:srgbClr val="0000FF"/>
                  </a:solidFill>
                </a:rPr>
                <a:t>  </a:t>
              </a:r>
              <a:r>
                <a:rPr lang="en-GB" sz="1500" dirty="0" err="1">
                  <a:solidFill>
                    <a:srgbClr val="0000FF"/>
                  </a:solidFill>
                </a:rPr>
                <a:t>aquisição</a:t>
              </a:r>
              <a:endParaRPr lang="en-GB" sz="1500" dirty="0">
                <a:solidFill>
                  <a:srgbClr val="0000FF"/>
                </a:solidFill>
              </a:endParaRPr>
            </a:p>
          </p:txBody>
        </p:sp>
        <p:sp>
          <p:nvSpPr>
            <p:cNvPr id="36" name="Right Arrow 35"/>
            <p:cNvSpPr/>
            <p:nvPr/>
          </p:nvSpPr>
          <p:spPr>
            <a:xfrm>
              <a:off x="1235364" y="1477819"/>
              <a:ext cx="2574637" cy="1269994"/>
            </a:xfrm>
            <a:prstGeom prst="rightArrow">
              <a:avLst>
                <a:gd name="adj1" fmla="val 50000"/>
                <a:gd name="adj2" fmla="val 22195"/>
              </a:avLst>
            </a:prstGeom>
            <a:solidFill>
              <a:srgbClr val="A8FFF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91836" y="1777325"/>
              <a:ext cx="250860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rgbClr val="0000FF"/>
                  </a:solidFill>
                </a:rPr>
                <a:t>A </a:t>
              </a:r>
              <a:r>
                <a:rPr lang="en-GB" sz="1600" dirty="0" err="1">
                  <a:solidFill>
                    <a:srgbClr val="0000FF"/>
                  </a:solidFill>
                </a:rPr>
                <a:t>pessoa</a:t>
              </a:r>
              <a:r>
                <a:rPr lang="en-GB" sz="1600" dirty="0">
                  <a:solidFill>
                    <a:srgbClr val="0000FF"/>
                  </a:solidFill>
                </a:rPr>
                <a:t> é o </a:t>
              </a:r>
              <a:r>
                <a:rPr lang="en-GB" sz="1600" dirty="0" err="1">
                  <a:solidFill>
                    <a:srgbClr val="0000FF"/>
                  </a:solidFill>
                </a:rPr>
                <a:t>catalisador</a:t>
              </a:r>
              <a:r>
                <a:rPr lang="en-GB" sz="1600" dirty="0">
                  <a:solidFill>
                    <a:srgbClr val="0000FF"/>
                  </a:solidFill>
                </a:rPr>
                <a:t> :</a:t>
              </a:r>
            </a:p>
            <a:p>
              <a:endParaRPr lang="en-GB" sz="1600" dirty="0">
                <a:solidFill>
                  <a:srgbClr val="0000FF"/>
                </a:solidFill>
              </a:endParaRPr>
            </a:p>
            <a:p>
              <a:endParaRPr lang="en-GB" sz="16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endParaRPr lang="en-GB" sz="16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600" dirty="0">
                  <a:solidFill>
                    <a:srgbClr val="0000FF"/>
                  </a:solidFill>
                </a:rPr>
                <a:t>O </a:t>
              </a:r>
              <a:r>
                <a:rPr lang="en-GB" sz="1600" dirty="0" err="1">
                  <a:solidFill>
                    <a:srgbClr val="0000FF"/>
                  </a:solidFill>
                </a:rPr>
                <a:t>sonha</a:t>
              </a:r>
              <a:r>
                <a:rPr lang="en-GB" sz="1600" dirty="0">
                  <a:solidFill>
                    <a:srgbClr val="0000FF"/>
                  </a:solidFill>
                </a:rPr>
                <a:t> </a:t>
              </a:r>
              <a:r>
                <a:rPr lang="en-GB" sz="1600" dirty="0" err="1">
                  <a:solidFill>
                    <a:srgbClr val="0000FF"/>
                  </a:solidFill>
                </a:rPr>
                <a:t>torna</a:t>
              </a:r>
              <a:r>
                <a:rPr lang="en-GB" sz="1600" dirty="0">
                  <a:solidFill>
                    <a:srgbClr val="0000FF"/>
                  </a:solidFill>
                </a:rPr>
                <a:t>-se </a:t>
              </a:r>
              <a:r>
                <a:rPr lang="en-GB" sz="1600" dirty="0" err="1">
                  <a:solidFill>
                    <a:srgbClr val="0000FF"/>
                  </a:solidFill>
                </a:rPr>
                <a:t>realidade</a:t>
              </a:r>
              <a:endParaRPr lang="en-GB" sz="16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600" dirty="0">
                  <a:solidFill>
                    <a:srgbClr val="0000FF"/>
                  </a:solidFill>
                </a:rPr>
                <a:t>O </a:t>
              </a:r>
              <a:r>
                <a:rPr lang="en-GB" sz="1600" dirty="0" err="1">
                  <a:solidFill>
                    <a:srgbClr val="0000FF"/>
                  </a:solidFill>
                </a:rPr>
                <a:t>passatempo</a:t>
              </a:r>
              <a:r>
                <a:rPr lang="en-GB" sz="1600" dirty="0">
                  <a:solidFill>
                    <a:srgbClr val="0000FF"/>
                  </a:solidFill>
                </a:rPr>
                <a:t> </a:t>
              </a:r>
              <a:r>
                <a:rPr lang="en-GB" sz="1600" dirty="0" err="1">
                  <a:solidFill>
                    <a:srgbClr val="0000FF"/>
                  </a:solidFill>
                </a:rPr>
                <a:t>torna</a:t>
              </a:r>
              <a:r>
                <a:rPr lang="en-GB" sz="1600" dirty="0">
                  <a:solidFill>
                    <a:srgbClr val="0000FF"/>
                  </a:solidFill>
                </a:rPr>
                <a:t>-se </a:t>
              </a:r>
              <a:r>
                <a:rPr lang="en-GB" sz="1600" dirty="0" err="1">
                  <a:solidFill>
                    <a:srgbClr val="0000FF"/>
                  </a:solidFill>
                </a:rPr>
                <a:t>emprego</a:t>
              </a:r>
              <a:endParaRPr lang="en-GB" sz="1600" dirty="0">
                <a:solidFill>
                  <a:srgbClr val="0000FF"/>
                </a:solidFill>
              </a:endParaRPr>
            </a:p>
            <a:p>
              <a:pPr>
                <a:buFont typeface="Arial"/>
                <a:buChar char="•"/>
              </a:pPr>
              <a:endParaRPr lang="en-GB" sz="1600" dirty="0">
                <a:solidFill>
                  <a:srgbClr val="0000FF"/>
                </a:solidFill>
              </a:endParaRPr>
            </a:p>
          </p:txBody>
        </p:sp>
        <p:sp>
          <p:nvSpPr>
            <p:cNvPr id="37" name="Right Arrow 36"/>
            <p:cNvSpPr/>
            <p:nvPr/>
          </p:nvSpPr>
          <p:spPr>
            <a:xfrm>
              <a:off x="1237674" y="3823855"/>
              <a:ext cx="2574637" cy="1119453"/>
            </a:xfrm>
            <a:prstGeom prst="rightArrow">
              <a:avLst>
                <a:gd name="adj1" fmla="val 50000"/>
                <a:gd name="adj2" fmla="val 22195"/>
              </a:avLst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69428" y="4168489"/>
              <a:ext cx="246176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rgbClr val="008000"/>
                  </a:solidFill>
                </a:rPr>
                <a:t>A oportunidade de Mercado é o </a:t>
              </a:r>
              <a:r>
                <a:rPr lang="en-GB" sz="1600" dirty="0" err="1">
                  <a:solidFill>
                    <a:srgbClr val="008000"/>
                  </a:solidFill>
                </a:rPr>
                <a:t>catalisador</a:t>
              </a:r>
              <a:r>
                <a:rPr lang="en-GB" sz="1600" dirty="0">
                  <a:solidFill>
                    <a:srgbClr val="008000"/>
                  </a:solidFill>
                </a:rPr>
                <a:t>:</a:t>
              </a:r>
            </a:p>
            <a:p>
              <a:r>
                <a:rPr lang="en-GB" sz="1400" dirty="0">
                  <a:solidFill>
                    <a:srgbClr val="008000"/>
                  </a:solidFill>
                </a:rPr>
                <a:t> </a:t>
              </a:r>
            </a:p>
            <a:p>
              <a:pPr>
                <a:buFont typeface="Arial"/>
                <a:buChar char="•"/>
              </a:pP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Tomada</a:t>
              </a:r>
              <a:r>
                <a:rPr lang="en-GB" sz="1400" dirty="0">
                  <a:solidFill>
                    <a:srgbClr val="008000"/>
                  </a:solidFill>
                </a:rPr>
                <a:t> de </a:t>
              </a:r>
              <a:r>
                <a:rPr lang="en-GB" sz="1400" dirty="0" err="1">
                  <a:solidFill>
                    <a:srgbClr val="008000"/>
                  </a:solidFill>
                </a:rPr>
                <a:t>consciência</a:t>
              </a:r>
              <a:r>
                <a:rPr lang="en-GB" sz="1400" dirty="0">
                  <a:solidFill>
                    <a:srgbClr val="008000"/>
                  </a:solidFill>
                </a:rPr>
                <a:t> de um </a:t>
              </a:r>
              <a:r>
                <a:rPr lang="en-GB" sz="1400" dirty="0" err="1">
                  <a:solidFill>
                    <a:srgbClr val="008000"/>
                  </a:solidFill>
                </a:rPr>
                <a:t>problema</a:t>
              </a:r>
              <a:r>
                <a:rPr lang="en-GB" sz="1400" dirty="0">
                  <a:solidFill>
                    <a:srgbClr val="008000"/>
                  </a:solidFill>
                </a:rPr>
                <a:t> ex. </a:t>
              </a:r>
              <a:r>
                <a:rPr lang="en-GB" sz="1400" dirty="0" err="1">
                  <a:solidFill>
                    <a:srgbClr val="008000"/>
                  </a:solidFill>
                </a:rPr>
                <a:t>poluição</a:t>
              </a: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ambiental</a:t>
              </a:r>
              <a:r>
                <a:rPr lang="en-GB" sz="1400" dirty="0">
                  <a:solidFill>
                    <a:srgbClr val="008000"/>
                  </a:solidFill>
                </a:rPr>
                <a:t> , </a:t>
              </a:r>
              <a:r>
                <a:rPr lang="en-GB" sz="1400" dirty="0" err="1">
                  <a:solidFill>
                    <a:srgbClr val="008000"/>
                  </a:solidFill>
                </a:rPr>
                <a:t>problemas</a:t>
              </a: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sociais</a:t>
              </a:r>
              <a:endParaRPr lang="en-GB" sz="1400" dirty="0">
                <a:solidFill>
                  <a:srgbClr val="008000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Mudança</a:t>
              </a:r>
              <a:r>
                <a:rPr lang="en-GB" sz="1400" dirty="0">
                  <a:solidFill>
                    <a:srgbClr val="008000"/>
                  </a:solidFill>
                </a:rPr>
                <a:t> ex. lei, </a:t>
              </a:r>
              <a:r>
                <a:rPr lang="en-GB" sz="1400" dirty="0" err="1">
                  <a:solidFill>
                    <a:srgbClr val="008000"/>
                  </a:solidFill>
                </a:rPr>
                <a:t>moda</a:t>
              </a:r>
              <a:endParaRPr lang="en-GB" sz="1400" dirty="0">
                <a:solidFill>
                  <a:srgbClr val="008000"/>
                </a:solidFill>
              </a:endParaRPr>
            </a:p>
            <a:p>
              <a:pPr>
                <a:buFont typeface="Arial"/>
                <a:buChar char="•"/>
              </a:pP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Desenvolvimento</a:t>
              </a: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tecnológico</a:t>
              </a:r>
              <a:r>
                <a:rPr lang="en-GB" sz="1400" dirty="0">
                  <a:solidFill>
                    <a:srgbClr val="008000"/>
                  </a:solidFill>
                </a:rPr>
                <a:t> ex. Internet, Smartphones</a:t>
              </a:r>
            </a:p>
            <a:p>
              <a:pPr>
                <a:buFont typeface="Arial"/>
                <a:buChar char="•"/>
              </a:pPr>
              <a:r>
                <a:rPr lang="en-GB" sz="1400" dirty="0">
                  <a:solidFill>
                    <a:srgbClr val="008000"/>
                  </a:solidFill>
                </a:rPr>
                <a:t> </a:t>
              </a:r>
              <a:r>
                <a:rPr lang="en-GB" sz="1400" dirty="0" err="1">
                  <a:solidFill>
                    <a:srgbClr val="008000"/>
                  </a:solidFill>
                </a:rPr>
                <a:t>Competição</a:t>
              </a:r>
              <a:endParaRPr lang="en-GB" sz="1400" dirty="0">
                <a:solidFill>
                  <a:srgbClr val="008000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98378" y="6519446"/>
              <a:ext cx="28532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00" dirty="0">
                  <a:latin typeface="Arial"/>
                  <a:cs typeface="Arial"/>
                </a:rPr>
                <a:t>Source: Lindner, J./Fröhlich, G (2015): Wirtschaft gestalten</a:t>
              </a:r>
            </a:p>
            <a:p>
              <a:r>
                <a:rPr lang="de-DE" sz="800" dirty="0">
                  <a:latin typeface="Arial"/>
                  <a:cs typeface="Arial"/>
                </a:rPr>
                <a:t> 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51643" y="2368425"/>
              <a:ext cx="22658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err="1">
                  <a:solidFill>
                    <a:srgbClr val="008000"/>
                  </a:solidFill>
                </a:rPr>
                <a:t>Verifica</a:t>
              </a:r>
              <a:r>
                <a:rPr lang="en-GB" sz="1600" dirty="0">
                  <a:solidFill>
                    <a:srgbClr val="008000"/>
                  </a:solidFill>
                </a:rPr>
                <a:t> a oportunidade</a:t>
              </a:r>
            </a:p>
            <a:p>
              <a:pPr algn="ctr"/>
              <a:r>
                <a:rPr lang="en-GB" sz="1600" dirty="0">
                  <a:solidFill>
                    <a:srgbClr val="008000"/>
                  </a:solidFill>
                </a:rPr>
                <a:t>de </a:t>
              </a:r>
              <a:r>
                <a:rPr lang="en-GB" sz="1600" dirty="0" err="1">
                  <a:solidFill>
                    <a:srgbClr val="008000"/>
                  </a:solidFill>
                </a:rPr>
                <a:t>mercado</a:t>
              </a:r>
              <a:endParaRPr lang="en-GB" sz="1500" dirty="0">
                <a:solidFill>
                  <a:srgbClr val="008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8175909"/>
      </p:ext>
    </p:ext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108941" y="3308336"/>
            <a:ext cx="5866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960"/>
              </a:spcBef>
            </a:pPr>
            <a:r>
              <a:rPr lang="en-GB" sz="3600" b="1" dirty="0">
                <a:solidFill>
                  <a:srgbClr val="0033D1"/>
                </a:solidFill>
              </a:rPr>
              <a:t>O </a:t>
            </a:r>
            <a:r>
              <a:rPr lang="en-GB" sz="3600" b="1" dirty="0" err="1">
                <a:solidFill>
                  <a:srgbClr val="0033D1"/>
                </a:solidFill>
              </a:rPr>
              <a:t>sonho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  <a:r>
              <a:rPr lang="en-GB" sz="3600" b="1" dirty="0" err="1">
                <a:solidFill>
                  <a:srgbClr val="0033D1"/>
                </a:solidFill>
              </a:rPr>
              <a:t>torna</a:t>
            </a:r>
            <a:r>
              <a:rPr lang="en-GB" sz="3600" b="1" dirty="0">
                <a:solidFill>
                  <a:srgbClr val="0033D1"/>
                </a:solidFill>
              </a:rPr>
              <a:t>-se </a:t>
            </a:r>
            <a:r>
              <a:rPr lang="en-GB" sz="3600" b="1" dirty="0" err="1">
                <a:solidFill>
                  <a:srgbClr val="0033D1"/>
                </a:solidFill>
              </a:rPr>
              <a:t>realidade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945854" y="5993222"/>
            <a:ext cx="3168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endParaRPr lang="de-AT" sz="900" dirty="0"/>
          </a:p>
          <a:p>
            <a:pPr algn="r">
              <a:spcBef>
                <a:spcPct val="50000"/>
              </a:spcBef>
            </a:pPr>
            <a:r>
              <a:rPr lang="de-DE" sz="900" dirty="0"/>
              <a:t>Cristiano Ronaldo</a:t>
            </a:r>
          </a:p>
          <a:p>
            <a:pPr algn="r">
              <a:spcBef>
                <a:spcPct val="50000"/>
              </a:spcBef>
            </a:pPr>
            <a:r>
              <a:rPr lang="de-DE" sz="900" dirty="0"/>
              <a:t>Fonte: The New York Times Magazine </a:t>
            </a:r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8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Interno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Resultado de imagem para capa de re cristiano ronaldo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8" name="Picture 4" descr="Resultado de imagem para capa de re cristiano ronal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340" y="1435139"/>
            <a:ext cx="3243719" cy="429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-7_Seite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040" y="1972685"/>
            <a:ext cx="4826000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5366327" y="2548947"/>
            <a:ext cx="36707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dirty="0">
                <a:solidFill>
                  <a:srgbClr val="0033D1"/>
                </a:solidFill>
              </a:rPr>
              <a:t>O </a:t>
            </a:r>
            <a:r>
              <a:rPr lang="en-GB" sz="3600" b="1" dirty="0" err="1">
                <a:solidFill>
                  <a:srgbClr val="0033D1"/>
                </a:solidFill>
              </a:rPr>
              <a:t>passatempo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  <a:r>
              <a:rPr lang="en-GB" sz="3600" b="1" dirty="0" err="1">
                <a:solidFill>
                  <a:srgbClr val="0033D1"/>
                </a:solidFill>
              </a:rPr>
              <a:t>torna</a:t>
            </a:r>
            <a:r>
              <a:rPr lang="en-GB" sz="3600" b="1" dirty="0">
                <a:solidFill>
                  <a:srgbClr val="0033D1"/>
                </a:solidFill>
              </a:rPr>
              <a:t>-se </a:t>
            </a:r>
            <a:r>
              <a:rPr lang="en-GB" sz="3600" b="1" dirty="0" err="1">
                <a:solidFill>
                  <a:srgbClr val="0033D1"/>
                </a:solidFill>
              </a:rPr>
              <a:t>emprego</a:t>
            </a:r>
            <a:r>
              <a:rPr lang="en-GB" sz="3600" b="1" dirty="0">
                <a:solidFill>
                  <a:srgbClr val="0033D1"/>
                </a:solidFill>
              </a:rPr>
              <a:t> </a:t>
            </a:r>
          </a:p>
        </p:txBody>
      </p:sp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1361" y="4269848"/>
            <a:ext cx="20875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399040" y="5428672"/>
            <a:ext cx="475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 dirty="0"/>
              <a:t>Maratona da cidade de Viena</a:t>
            </a:r>
          </a:p>
        </p:txBody>
      </p:sp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9</a:t>
            </a:fld>
            <a:endParaRPr lang="de-AT"/>
          </a:p>
        </p:txBody>
      </p:sp>
      <p:sp>
        <p:nvSpPr>
          <p:cNvPr id="45064" name="Text Box 6"/>
          <p:cNvSpPr txBox="1">
            <a:spLocks noChangeArrowheads="1"/>
          </p:cNvSpPr>
          <p:nvPr/>
        </p:nvSpPr>
        <p:spPr bwMode="auto">
          <a:xfrm>
            <a:off x="6611361" y="6089867"/>
            <a:ext cx="208756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900" dirty="0"/>
              <a:t>Fonte:  VCM / Niki Wagner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0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Desenvolver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uma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ideia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de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negócio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en-GB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Interno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A4F28462F09234E8AA1A0FD87961694" ma:contentTypeVersion="2" ma:contentTypeDescription="Criar um novo documento." ma:contentTypeScope="" ma:versionID="f51624cf11f186a0fc2c7d24664fd75f">
  <xsd:schema xmlns:xsd="http://www.w3.org/2001/XMLSchema" xmlns:xs="http://www.w3.org/2001/XMLSchema" xmlns:p="http://schemas.microsoft.com/office/2006/metadata/properties" xmlns:ns2="dcac026e-c24d-4f8c-8e09-0b63a372b5fc" targetNamespace="http://schemas.microsoft.com/office/2006/metadata/properties" ma:root="true" ma:fieldsID="83982385aa54c442321b5d3b324c7f9a" ns2:_="">
    <xsd:import namespace="dcac026e-c24d-4f8c-8e09-0b63a372b5f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c026e-c24d-4f8c-8e09-0b63a372b5f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Partilhado Com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F0DF9A-BB37-4370-A684-614FA6DAB1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ac026e-c24d-4f8c-8e09-0b63a372b5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1907D0-CEEE-4727-A11C-5FF5A9202BA1}">
  <ds:schemaRefs>
    <ds:schemaRef ds:uri="http://purl.org/dc/elements/1.1/"/>
    <ds:schemaRef ds:uri="http://schemas.microsoft.com/office/2006/metadata/properties"/>
    <ds:schemaRef ds:uri="dcac026e-c24d-4f8c-8e09-0b63a372b5fc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600</Words>
  <Application>Microsoft Office PowerPoint</Application>
  <PresentationFormat>Apresentação no Ecrã (4:3)</PresentationFormat>
  <Paragraphs>228</Paragraphs>
  <Slides>21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31" baseType="lpstr">
      <vt:lpstr>ＭＳ Ｐゴシック</vt:lpstr>
      <vt:lpstr>Arial</vt:lpstr>
      <vt:lpstr>Calibri</vt:lpstr>
      <vt:lpstr>Handwriting - Dakota</vt:lpstr>
      <vt:lpstr>Helvetica Neue</vt:lpstr>
      <vt:lpstr>MS Mincho</vt:lpstr>
      <vt:lpstr>Times</vt:lpstr>
      <vt:lpstr>Times New Roman</vt:lpstr>
      <vt:lpstr>Tw Cen MT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Rdesign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Pedro; Cristina Soutinho</dc:creator>
  <cp:lastModifiedBy>Cristina Soutinho</cp:lastModifiedBy>
  <cp:revision>320</cp:revision>
  <dcterms:created xsi:type="dcterms:W3CDTF">2015-06-29T09:02:07Z</dcterms:created>
  <dcterms:modified xsi:type="dcterms:W3CDTF">2016-11-11T22:04:54Z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0x0101004A4F28462F09234E8AA1A0FD87961694</vt:lpwstr>
  </property>
</Properties>
</file>