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404" r:id="rId5"/>
    <p:sldId id="431" r:id="rId6"/>
    <p:sldId id="485" r:id="rId7"/>
    <p:sldId id="474" r:id="rId8"/>
    <p:sldId id="481" r:id="rId9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 xmlns:mv="urn:schemas-microsoft-com:mac:vml" xmlns:mc="http://schemas.openxmlformats.org/markup-compatibility/2006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átia Santos" initials="CS" lastIdx="1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1753"/>
    <a:srgbClr val="A8FFFC"/>
    <a:srgbClr val="A6CB12"/>
    <a:srgbClr val="F7FFFF"/>
    <a:srgbClr val="FFB300"/>
    <a:srgbClr val="1D1D1D"/>
    <a:srgbClr val="4B4B4B"/>
    <a:srgbClr val="808285"/>
    <a:srgbClr val="00AEEF"/>
    <a:srgbClr val="0097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xmlns:mv="urn:schemas-microsoft-com:mac:vml" xmlns:mc="http://schemas.openxmlformats.org/markup-compatibility/2006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800" autoAdjust="0"/>
  </p:normalViewPr>
  <p:slideViewPr>
    <p:cSldViewPr snapToGrid="0">
      <p:cViewPr>
        <p:scale>
          <a:sx n="104" d="100"/>
          <a:sy n="104" d="100"/>
        </p:scale>
        <p:origin x="-9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B5301-5BB9-490F-8615-EF7BBCE854A3}" type="datetimeFigureOut">
              <a:rPr lang="en-US" smtClean="0"/>
              <a:pPr/>
              <a:t>12/4/2015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B08B4-1CE4-42A5-9411-4E173DF1D4C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94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04-12-2015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04-12-2015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150"/>
            <a:ext cx="8229600" cy="725488"/>
          </a:xfrm>
          <a:prstGeom prst="rect">
            <a:avLst/>
          </a:prstGeom>
        </p:spPr>
        <p:txBody>
          <a:bodyPr/>
          <a:lstStyle/>
          <a:p>
            <a:r>
              <a:rPr lang="de-AT" smtClean="0"/>
              <a:t>Click to edit Master title style</a:t>
            </a:r>
            <a:endParaRPr lang="de-D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de-DE" noProof="0" dirty="0" smtClean="0">
              <a:sym typeface="Helvetica Neue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67625" y="260350"/>
            <a:ext cx="1152525" cy="5048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5E7B72-B04A-904B-B7FC-DDFB2F6C8D79}" type="slidenum">
              <a:rPr lang="de-AT"/>
              <a:pPr>
                <a:defRPr/>
              </a:pPr>
              <a:t>‹nº›</a:t>
            </a:fld>
            <a:endParaRPr lang="de-AT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04-12-2015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04-12-2015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04-12-2015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04-12-2015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04-12-2015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04-12-2015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04-12-2015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817F-E2D8-46FA-AE2F-9555133E64F3}" type="datetimeFigureOut">
              <a:rPr lang="pt-PT" smtClean="0"/>
              <a:pPr/>
              <a:t>04-12-2015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817F-E2D8-46FA-AE2F-9555133E64F3}" type="datetimeFigureOut">
              <a:rPr lang="pt-PT" smtClean="0"/>
              <a:pPr/>
              <a:t>04-12-2015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8D147-B25F-4239-815C-D0792C3A5B6A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9" name="Rectângulo 9"/>
          <p:cNvSpPr/>
          <p:nvPr/>
        </p:nvSpPr>
        <p:spPr>
          <a:xfrm>
            <a:off x="0" y="-38741"/>
            <a:ext cx="9144000" cy="1049418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2800" dirty="0" smtClean="0">
                <a:latin typeface="Tw Cen MT" panose="020B0602020104020603" pitchFamily="34" charset="0"/>
              </a:rPr>
              <a:t>                       </a:t>
            </a:r>
            <a:r>
              <a:rPr lang="en-GB" dirty="0" smtClean="0">
                <a:latin typeface="Tw Cen MT" panose="020B0602020104020603" pitchFamily="34" charset="0"/>
              </a:rPr>
              <a:t> </a:t>
            </a:r>
            <a:r>
              <a:rPr lang="en-GB" dirty="0" err="1" smtClean="0">
                <a:latin typeface="Tw Cen MT" panose="020B0602020104020603" pitchFamily="34" charset="0"/>
              </a:rPr>
              <a:t>Desafio</a:t>
            </a:r>
            <a:r>
              <a:rPr lang="en-GB" dirty="0" smtClean="0">
                <a:latin typeface="Tw Cen MT" panose="020B0602020104020603" pitchFamily="34" charset="0"/>
              </a:rPr>
              <a:t> </a:t>
            </a:r>
            <a:r>
              <a:rPr lang="en-GB" dirty="0" err="1" smtClean="0">
                <a:latin typeface="Tw Cen MT" panose="020B0602020104020603" pitchFamily="34" charset="0"/>
              </a:rPr>
              <a:t>Empatia</a:t>
            </a:r>
            <a:r>
              <a:rPr lang="en-GB" dirty="0" smtClean="0">
                <a:latin typeface="Tw Cen MT" panose="020B0602020104020603" pitchFamily="34" charset="0"/>
              </a:rPr>
              <a:t> B1/ </a:t>
            </a:r>
            <a:r>
              <a:rPr lang="en-GB" i="1" dirty="0" err="1" smtClean="0">
                <a:latin typeface="Tw Cen MT" panose="020B0602020104020603" pitchFamily="34" charset="0"/>
              </a:rPr>
              <a:t>Mapa</a:t>
            </a:r>
            <a:r>
              <a:rPr lang="en-GB" i="1" dirty="0" smtClean="0">
                <a:latin typeface="Tw Cen MT" panose="020B0602020104020603" pitchFamily="34" charset="0"/>
              </a:rPr>
              <a:t> de </a:t>
            </a:r>
            <a:r>
              <a:rPr lang="en-GB" i="1" dirty="0" err="1" smtClean="0">
                <a:latin typeface="Tw Cen MT" panose="020B0602020104020603" pitchFamily="34" charset="0"/>
              </a:rPr>
              <a:t>Empatia</a:t>
            </a:r>
            <a:endParaRPr lang="en-GB" i="1" dirty="0">
              <a:solidFill>
                <a:schemeClr val="bg1"/>
              </a:solidFill>
              <a:latin typeface="Tw Cen MT" panose="020B0602020104020603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54"/>
            <a:ext cx="2133592" cy="853618"/>
          </a:xfrm>
          <a:prstGeom prst="rect">
            <a:avLst/>
          </a:prstGeom>
        </p:spPr>
      </p:pic>
      <p:sp>
        <p:nvSpPr>
          <p:cNvPr id="32" name="Rectângulo 28"/>
          <p:cNvSpPr/>
          <p:nvPr/>
        </p:nvSpPr>
        <p:spPr>
          <a:xfrm>
            <a:off x="184728" y="1131455"/>
            <a:ext cx="8624454" cy="52070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1" name="CaixaDeTexto 15"/>
          <p:cNvSpPr txBox="1"/>
          <p:nvPr/>
        </p:nvSpPr>
        <p:spPr>
          <a:xfrm>
            <a:off x="459739" y="1665288"/>
            <a:ext cx="73449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 algn="just"/>
            <a:r>
              <a:rPr lang="de-AT" sz="2400" b="1" i="1" dirty="0" smtClean="0">
                <a:solidFill>
                  <a:srgbClr val="D517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Mapa de Empatia</a:t>
            </a:r>
          </a:p>
          <a:p>
            <a:pPr marL="800100" lvl="1" indent="-342900" algn="just">
              <a:buFontTx/>
              <a:buChar char="-"/>
            </a:pPr>
            <a:endParaRPr lang="de-AT" sz="2400" b="1" dirty="0" smtClean="0">
              <a:solidFill>
                <a:srgbClr val="FFB3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Concebido por Johannes Lindner </a:t>
            </a:r>
          </a:p>
          <a:p>
            <a:pPr marL="800100" lvl="1" indent="-342900" algn="just"/>
            <a:r>
              <a:rPr lang="de-AT" sz="2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Beate Tötterström</a:t>
            </a:r>
          </a:p>
          <a:p>
            <a:pPr marL="800100" lvl="1" indent="-342900" algn="just"/>
            <a:endParaRPr lang="de-AT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/>
            <a:r>
              <a:rPr lang="de-AT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Inspirado por Scott Matthews  </a:t>
            </a:r>
          </a:p>
          <a:p>
            <a:pPr marL="800100" lvl="1" indent="-342900" algn="just"/>
            <a:endParaRPr lang="de-AT" sz="2000" dirty="0" smtClean="0"/>
          </a:p>
          <a:p>
            <a:endParaRPr lang="en-GB" sz="20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4" name="Picture 13" descr="Bildschirmfoto 2015-06-10 um 03.39.1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0239" y="1754050"/>
            <a:ext cx="3191729" cy="318648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267" y="5570750"/>
            <a:ext cx="2132475" cy="647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405063"/>
      </p:ext>
    </p:ext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2</a:t>
            </a:fld>
            <a:endParaRPr lang="de-AT" smtClean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Análise de clientes com o </a:t>
            </a:r>
            <a:r>
              <a:rPr lang="de-AT" sz="3200" i="1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Mapa de Empatia</a:t>
            </a:r>
            <a:endParaRPr lang="de-AT" sz="3200" i="1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Inhaltsplatzhalter 2"/>
          <p:cNvSpPr txBox="1">
            <a:spLocks/>
          </p:cNvSpPr>
          <p:nvPr/>
        </p:nvSpPr>
        <p:spPr>
          <a:xfrm>
            <a:off x="881991" y="1504206"/>
            <a:ext cx="7298871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indent="-457200" algn="just">
              <a:buFont typeface="Arial"/>
              <a:buChar char="•"/>
            </a:pPr>
            <a:r>
              <a:rPr lang="en-GB" altLang="de-DE" sz="2400" dirty="0" err="1" smtClean="0"/>
              <a:t>Desenvolver</a:t>
            </a:r>
            <a:r>
              <a:rPr lang="en-GB" altLang="de-DE" sz="2400" dirty="0" smtClean="0"/>
              <a:t> um </a:t>
            </a:r>
            <a:r>
              <a:rPr lang="en-GB" altLang="de-DE" sz="2400" dirty="0" err="1" smtClean="0"/>
              <a:t>modelo</a:t>
            </a:r>
            <a:r>
              <a:rPr lang="en-GB" altLang="de-DE" sz="2400" dirty="0" smtClean="0"/>
              <a:t> de </a:t>
            </a:r>
            <a:r>
              <a:rPr lang="en-GB" altLang="de-DE" sz="2400" dirty="0" err="1" smtClean="0"/>
              <a:t>clientes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através</a:t>
            </a:r>
            <a:r>
              <a:rPr lang="en-GB" altLang="de-DE" sz="2400" dirty="0" smtClean="0"/>
              <a:t> do </a:t>
            </a:r>
            <a:r>
              <a:rPr lang="en-GB" altLang="de-DE" sz="2400" dirty="0" err="1" smtClean="0"/>
              <a:t>mapeamento</a:t>
            </a:r>
            <a:r>
              <a:rPr lang="en-GB" altLang="de-DE" sz="2400" dirty="0" smtClean="0"/>
              <a:t> e </a:t>
            </a:r>
            <a:r>
              <a:rPr lang="en-GB" altLang="de-DE" sz="2400" dirty="0" err="1" smtClean="0"/>
              <a:t>deteção</a:t>
            </a:r>
            <a:r>
              <a:rPr lang="en-GB" altLang="de-DE" sz="2400" dirty="0" smtClean="0"/>
              <a:t> de </a:t>
            </a:r>
            <a:r>
              <a:rPr lang="en-GB" altLang="de-DE" sz="2400" dirty="0" err="1" smtClean="0"/>
              <a:t>comportamentos</a:t>
            </a:r>
            <a:r>
              <a:rPr lang="en-GB" altLang="de-DE" sz="2400" dirty="0" smtClean="0"/>
              <a:t>, </a:t>
            </a:r>
            <a:r>
              <a:rPr lang="en-GB" altLang="de-DE" sz="2400" dirty="0" err="1" smtClean="0"/>
              <a:t>tendo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em</a:t>
            </a:r>
            <a:r>
              <a:rPr lang="en-GB" altLang="de-DE" sz="2400" dirty="0" smtClean="0"/>
              <a:t> vista </a:t>
            </a:r>
            <a:r>
              <a:rPr lang="en-GB" altLang="de-DE" sz="2400" dirty="0" err="1" smtClean="0"/>
              <a:t>descobrir</a:t>
            </a:r>
            <a:r>
              <a:rPr lang="en-GB" altLang="de-DE" sz="2400" dirty="0" smtClean="0"/>
              <a:t> o que é que o </a:t>
            </a:r>
            <a:r>
              <a:rPr lang="en-GB" altLang="de-DE" sz="2400" dirty="0" err="1" smtClean="0"/>
              <a:t>cliente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ouve</a:t>
            </a:r>
            <a:r>
              <a:rPr lang="en-GB" altLang="de-DE" sz="2400" dirty="0" smtClean="0"/>
              <a:t>, </a:t>
            </a:r>
            <a:r>
              <a:rPr lang="en-GB" altLang="de-DE" sz="2400" dirty="0" err="1" smtClean="0"/>
              <a:t>vê</a:t>
            </a:r>
            <a:r>
              <a:rPr lang="en-GB" altLang="de-DE" sz="2400" dirty="0" smtClean="0"/>
              <a:t>, </a:t>
            </a:r>
            <a:r>
              <a:rPr lang="en-GB" altLang="de-DE" sz="2400" dirty="0" err="1" smtClean="0"/>
              <a:t>diz</a:t>
            </a:r>
            <a:r>
              <a:rPr lang="en-GB" altLang="de-DE" sz="2400" dirty="0" smtClean="0"/>
              <a:t>, </a:t>
            </a:r>
            <a:r>
              <a:rPr lang="en-GB" altLang="de-DE" sz="2400" dirty="0" err="1" smtClean="0"/>
              <a:t>pensa</a:t>
            </a:r>
            <a:r>
              <a:rPr lang="en-GB" altLang="de-DE" sz="2400" dirty="0" smtClean="0"/>
              <a:t> e </a:t>
            </a:r>
            <a:r>
              <a:rPr lang="en-GB" altLang="de-DE" sz="2400" dirty="0" err="1" smtClean="0"/>
              <a:t>sente</a:t>
            </a:r>
            <a:r>
              <a:rPr lang="en-GB" altLang="de-DE" sz="2400" dirty="0" smtClean="0"/>
              <a:t>.</a:t>
            </a:r>
          </a:p>
          <a:p>
            <a:pPr marL="457200" indent="-457200" algn="just">
              <a:buFont typeface="Arial"/>
              <a:buChar char="•"/>
            </a:pPr>
            <a:endParaRPr lang="en-GB" altLang="de-DE" sz="2400" dirty="0" smtClean="0"/>
          </a:p>
          <a:p>
            <a:pPr marL="457200" indent="-457200" algn="just">
              <a:buFont typeface="Arial"/>
              <a:buChar char="•"/>
            </a:pPr>
            <a:r>
              <a:rPr lang="en-GB" altLang="de-DE" sz="2400" dirty="0" smtClean="0"/>
              <a:t>A </a:t>
            </a:r>
            <a:r>
              <a:rPr lang="en-GB" altLang="de-DE" sz="2400" dirty="0" err="1" smtClean="0"/>
              <a:t>perspetiva</a:t>
            </a:r>
            <a:r>
              <a:rPr lang="en-GB" altLang="de-DE" sz="2400" dirty="0" smtClean="0"/>
              <a:t> do </a:t>
            </a:r>
            <a:r>
              <a:rPr lang="en-GB" altLang="de-DE" sz="2400" dirty="0" err="1" smtClean="0"/>
              <a:t>cliente</a:t>
            </a:r>
            <a:r>
              <a:rPr lang="en-GB" altLang="de-DE" sz="2400" dirty="0" smtClean="0"/>
              <a:t>: a </a:t>
            </a:r>
            <a:r>
              <a:rPr lang="en-GB" altLang="de-DE" sz="2400" dirty="0" err="1" smtClean="0"/>
              <a:t>ênfase</a:t>
            </a:r>
            <a:r>
              <a:rPr lang="en-GB" altLang="de-DE" sz="2400" dirty="0" smtClean="0"/>
              <a:t> é </a:t>
            </a:r>
            <a:r>
              <a:rPr lang="en-GB" altLang="de-DE" sz="2400" dirty="0" err="1" smtClean="0"/>
              <a:t>colocada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nas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coisas</a:t>
            </a:r>
            <a:r>
              <a:rPr lang="en-GB" altLang="de-DE" sz="2400" dirty="0" smtClean="0"/>
              <a:t> que o </a:t>
            </a:r>
            <a:r>
              <a:rPr lang="en-GB" altLang="de-DE" sz="2400" dirty="0" err="1" smtClean="0"/>
              <a:t>cliente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considera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importantes</a:t>
            </a:r>
            <a:r>
              <a:rPr lang="en-GB" altLang="de-DE" sz="2400" dirty="0" smtClean="0"/>
              <a:t>.</a:t>
            </a:r>
          </a:p>
          <a:p>
            <a:pPr marL="457200" indent="-457200" algn="just">
              <a:buFont typeface="Arial"/>
              <a:buChar char="•"/>
            </a:pPr>
            <a:endParaRPr lang="en-GB" altLang="de-DE" sz="2400" dirty="0" smtClean="0"/>
          </a:p>
          <a:p>
            <a:pPr marL="457200" indent="-457200" algn="just">
              <a:buFont typeface="Arial"/>
              <a:buChar char="•"/>
            </a:pPr>
            <a:r>
              <a:rPr lang="en-GB" altLang="de-DE" sz="2400" dirty="0" smtClean="0"/>
              <a:t>O </a:t>
            </a:r>
            <a:r>
              <a:rPr lang="en-GB" altLang="de-DE" sz="2400" i="1" dirty="0" err="1" smtClean="0"/>
              <a:t>Mapa</a:t>
            </a:r>
            <a:r>
              <a:rPr lang="en-GB" altLang="de-DE" sz="2400" i="1" dirty="0" smtClean="0"/>
              <a:t> da </a:t>
            </a:r>
            <a:r>
              <a:rPr lang="en-GB" altLang="de-DE" sz="2400" i="1" dirty="0" err="1" smtClean="0"/>
              <a:t>Empatia</a:t>
            </a:r>
            <a:r>
              <a:rPr lang="en-GB" altLang="de-DE" sz="2400" dirty="0" smtClean="0"/>
              <a:t> é um </a:t>
            </a:r>
            <a:r>
              <a:rPr lang="en-GB" altLang="de-DE" sz="2400" dirty="0" err="1" smtClean="0"/>
              <a:t>instrumento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eficaz</a:t>
            </a:r>
            <a:r>
              <a:rPr lang="en-GB" altLang="de-DE" sz="2400" dirty="0" smtClean="0"/>
              <a:t>, que </a:t>
            </a:r>
            <a:r>
              <a:rPr lang="en-GB" altLang="de-DE" sz="2400" dirty="0" err="1" smtClean="0"/>
              <a:t>permite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ter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uma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compreensão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fundamentada</a:t>
            </a:r>
            <a:r>
              <a:rPr lang="en-GB" altLang="de-DE" sz="2400" dirty="0" smtClean="0"/>
              <a:t> dos </a:t>
            </a:r>
            <a:r>
              <a:rPr lang="en-GB" altLang="de-DE" sz="2400" dirty="0" err="1" smtClean="0"/>
              <a:t>potenciais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clientes</a:t>
            </a:r>
            <a:r>
              <a:rPr lang="en-GB" altLang="de-DE" sz="2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ângulo 28"/>
          <p:cNvSpPr/>
          <p:nvPr/>
        </p:nvSpPr>
        <p:spPr>
          <a:xfrm>
            <a:off x="242462" y="992909"/>
            <a:ext cx="8705272" cy="574964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36866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2EA85386-2A82-A340-AAA4-C96A112F0617}" type="slidenum">
              <a:rPr lang="de-AT" smtClean="0"/>
              <a:pPr/>
              <a:t>3</a:t>
            </a:fld>
            <a:endParaRPr lang="de-AT" smtClean="0"/>
          </a:p>
        </p:txBody>
      </p:sp>
      <p:pic>
        <p:nvPicPr>
          <p:cNvPr id="6" name="Imagem 7" descr="title_shadow_50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7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Análise de clientes </a:t>
            </a:r>
            <a:r>
              <a:rPr lang="de-AT" sz="32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através do </a:t>
            </a:r>
            <a:r>
              <a:rPr lang="de-AT" sz="3200" i="1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Mapa </a:t>
            </a:r>
            <a:r>
              <a:rPr lang="de-AT" sz="3200" i="1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de </a:t>
            </a:r>
            <a:r>
              <a:rPr lang="de-AT" sz="3200" i="1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Empatia</a:t>
            </a:r>
          </a:p>
        </p:txBody>
      </p:sp>
      <p:sp>
        <p:nvSpPr>
          <p:cNvPr id="11" name="Inhaltsplatzhalter 2"/>
          <p:cNvSpPr txBox="1">
            <a:spLocks/>
          </p:cNvSpPr>
          <p:nvPr/>
        </p:nvSpPr>
        <p:spPr>
          <a:xfrm>
            <a:off x="308610" y="1207008"/>
            <a:ext cx="8549639" cy="46405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80000"/>
              </a:lnSpc>
              <a:buFont typeface="Arial"/>
              <a:buChar char="•"/>
            </a:pP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Sessão</a:t>
            </a:r>
            <a:r>
              <a:rPr lang="en-GB" altLang="de-DE" sz="2400" dirty="0" smtClean="0"/>
              <a:t> de </a:t>
            </a:r>
            <a:r>
              <a:rPr lang="en-GB" altLang="de-DE" sz="2400" i="1" dirty="0"/>
              <a:t>b</a:t>
            </a:r>
            <a:r>
              <a:rPr lang="en-GB" altLang="de-DE" sz="2400" i="1" dirty="0" smtClean="0"/>
              <a:t>rainstorming</a:t>
            </a:r>
            <a:r>
              <a:rPr lang="en-GB" altLang="de-DE" sz="2400" dirty="0" smtClean="0"/>
              <a:t>: </a:t>
            </a:r>
            <a:r>
              <a:rPr lang="en-GB" altLang="de-DE" sz="2400" dirty="0" err="1" smtClean="0"/>
              <a:t>Recolha</a:t>
            </a:r>
            <a:r>
              <a:rPr lang="en-GB" altLang="de-DE" sz="2400" dirty="0" smtClean="0"/>
              <a:t> de </a:t>
            </a:r>
            <a:r>
              <a:rPr lang="en-GB" altLang="de-DE" sz="2400" dirty="0" err="1" smtClean="0"/>
              <a:t>segmentos</a:t>
            </a:r>
            <a:r>
              <a:rPr lang="en-GB" altLang="de-DE" sz="2400" dirty="0" smtClean="0"/>
              <a:t> de </a:t>
            </a:r>
            <a:r>
              <a:rPr lang="en-GB" altLang="de-DE" sz="2400" dirty="0" err="1" smtClean="0"/>
              <a:t>clientes</a:t>
            </a:r>
            <a:r>
              <a:rPr lang="en-GB" altLang="de-DE" sz="2400" dirty="0" smtClean="0"/>
              <a:t> </a:t>
            </a:r>
          </a:p>
          <a:p>
            <a:pPr algn="just">
              <a:lnSpc>
                <a:spcPct val="80000"/>
              </a:lnSpc>
            </a:pPr>
            <a:endParaRPr lang="en-GB" altLang="de-DE" sz="2400" dirty="0" smtClean="0"/>
          </a:p>
          <a:p>
            <a:pPr algn="just">
              <a:lnSpc>
                <a:spcPct val="80000"/>
              </a:lnSpc>
              <a:buFont typeface="Arial"/>
              <a:buChar char="•"/>
            </a:pPr>
            <a:r>
              <a:rPr lang="en-GB" altLang="de-DE" sz="2400" dirty="0" smtClean="0"/>
              <a:t> </a:t>
            </a:r>
            <a:r>
              <a:rPr lang="en-GB" altLang="de-DE" sz="2400" dirty="0" err="1"/>
              <a:t>S</a:t>
            </a:r>
            <a:r>
              <a:rPr lang="en-GB" altLang="de-DE" sz="2400" dirty="0" err="1" smtClean="0"/>
              <a:t>eleção</a:t>
            </a:r>
            <a:r>
              <a:rPr lang="en-GB" altLang="de-DE" sz="2400" dirty="0" smtClean="0"/>
              <a:t> de </a:t>
            </a:r>
            <a:r>
              <a:rPr lang="en-GB" altLang="de-DE" sz="2400" dirty="0"/>
              <a:t>3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clientes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promissores</a:t>
            </a:r>
            <a:r>
              <a:rPr lang="en-GB" altLang="de-DE" sz="2400" dirty="0" smtClean="0"/>
              <a:t>. </a:t>
            </a:r>
            <a:r>
              <a:rPr lang="en-GB" altLang="de-DE" sz="2400" dirty="0" smtClean="0">
                <a:sym typeface="Wingdings" panose="05000000000000000000" pitchFamily="2" charset="2"/>
              </a:rPr>
              <a:t> </a:t>
            </a:r>
            <a:r>
              <a:rPr lang="en-GB" altLang="de-DE" sz="2400" dirty="0" err="1" smtClean="0">
                <a:sym typeface="Wingdings" panose="05000000000000000000" pitchFamily="2" charset="2"/>
              </a:rPr>
              <a:t>Escolha</a:t>
            </a:r>
            <a:r>
              <a:rPr lang="en-GB" altLang="de-DE" sz="2400" dirty="0" smtClean="0">
                <a:sym typeface="Wingdings" panose="05000000000000000000" pitchFamily="2" charset="2"/>
              </a:rPr>
              <a:t> de 1 </a:t>
            </a:r>
            <a:r>
              <a:rPr lang="en-GB" altLang="de-DE" sz="2400" dirty="0" err="1" smtClean="0">
                <a:sym typeface="Wingdings" panose="05000000000000000000" pitchFamily="2" charset="2"/>
              </a:rPr>
              <a:t>cliente</a:t>
            </a:r>
            <a:r>
              <a:rPr lang="en-GB" altLang="de-DE" sz="2400" dirty="0" smtClean="0">
                <a:sym typeface="Wingdings" panose="05000000000000000000" pitchFamily="2" charset="2"/>
              </a:rPr>
              <a:t> </a:t>
            </a:r>
            <a:endParaRPr lang="en-GB" altLang="de-DE" sz="2400" dirty="0" smtClean="0"/>
          </a:p>
          <a:p>
            <a:pPr algn="just">
              <a:lnSpc>
                <a:spcPct val="80000"/>
              </a:lnSpc>
              <a:buFont typeface="Arial"/>
              <a:buChar char="•"/>
            </a:pPr>
            <a:endParaRPr lang="en-GB" altLang="de-DE" sz="2400" dirty="0" smtClean="0"/>
          </a:p>
          <a:p>
            <a:pPr marL="182563" indent="-182563" algn="just">
              <a:lnSpc>
                <a:spcPct val="80000"/>
              </a:lnSpc>
              <a:buFont typeface="Arial"/>
              <a:buChar char="•"/>
            </a:pPr>
            <a:r>
              <a:rPr lang="en-GB" altLang="de-DE" sz="2400" dirty="0" smtClean="0"/>
              <a:t> </a:t>
            </a:r>
            <a:r>
              <a:rPr lang="en-GB" altLang="de-DE" sz="2400" dirty="0" err="1"/>
              <a:t>I</a:t>
            </a:r>
            <a:r>
              <a:rPr lang="en-GB" altLang="de-DE" sz="2400" dirty="0" err="1" smtClean="0"/>
              <a:t>dentificação</a:t>
            </a:r>
            <a:r>
              <a:rPr lang="en-GB" altLang="de-DE" sz="2400" dirty="0" smtClean="0"/>
              <a:t> de </a:t>
            </a:r>
            <a:r>
              <a:rPr lang="en-GB" altLang="de-DE" sz="2400" dirty="0" err="1" smtClean="0"/>
              <a:t>perfis</a:t>
            </a:r>
            <a:r>
              <a:rPr lang="en-GB" altLang="de-DE" sz="2400" dirty="0" smtClean="0"/>
              <a:t>: </a:t>
            </a:r>
            <a:r>
              <a:rPr lang="en-GB" altLang="de-DE" sz="2400" dirty="0" err="1" smtClean="0"/>
              <a:t>nome</a:t>
            </a:r>
            <a:r>
              <a:rPr lang="en-GB" altLang="de-DE" sz="2400" dirty="0" smtClean="0"/>
              <a:t>, </a:t>
            </a:r>
            <a:r>
              <a:rPr lang="en-GB" altLang="de-DE" sz="2400" dirty="0" err="1" smtClean="0"/>
              <a:t>características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demográficas</a:t>
            </a:r>
            <a:r>
              <a:rPr lang="en-GB" altLang="de-DE" sz="2400" dirty="0" smtClean="0"/>
              <a:t> (</a:t>
            </a:r>
            <a:r>
              <a:rPr lang="en-GB" altLang="de-DE" sz="2400" dirty="0" err="1" smtClean="0"/>
              <a:t>idade</a:t>
            </a:r>
            <a:r>
              <a:rPr lang="en-GB" altLang="de-DE" sz="2400" dirty="0" smtClean="0"/>
              <a:t>, </a:t>
            </a:r>
            <a:r>
              <a:rPr lang="en-GB" altLang="de-DE" sz="2400" dirty="0" err="1" smtClean="0"/>
              <a:t>rendimento</a:t>
            </a:r>
            <a:r>
              <a:rPr lang="en-GB" altLang="de-DE" sz="2400" dirty="0" smtClean="0"/>
              <a:t>, </a:t>
            </a:r>
            <a:r>
              <a:rPr lang="en-GB" altLang="de-DE" sz="2400" dirty="0" err="1" smtClean="0"/>
              <a:t>situação</a:t>
            </a:r>
            <a:r>
              <a:rPr lang="en-GB" altLang="de-DE" sz="2400" dirty="0" smtClean="0"/>
              <a:t> familiar)</a:t>
            </a:r>
          </a:p>
          <a:p>
            <a:pPr algn="just">
              <a:lnSpc>
                <a:spcPct val="80000"/>
              </a:lnSpc>
            </a:pPr>
            <a:endParaRPr lang="en-GB" altLang="de-DE" sz="2400" dirty="0" smtClean="0"/>
          </a:p>
          <a:p>
            <a:pPr algn="just">
              <a:lnSpc>
                <a:spcPct val="80000"/>
              </a:lnSpc>
            </a:pPr>
            <a:endParaRPr lang="en-GB" altLang="de-DE" sz="2400" dirty="0" smtClean="0"/>
          </a:p>
          <a:p>
            <a:pPr algn="just">
              <a:lnSpc>
                <a:spcPct val="80000"/>
              </a:lnSpc>
            </a:pPr>
            <a:r>
              <a:rPr lang="en-GB" altLang="de-DE" sz="2400" b="1" dirty="0" err="1" smtClean="0"/>
              <a:t>Exercício</a:t>
            </a:r>
            <a:r>
              <a:rPr lang="en-GB" altLang="de-DE" sz="2400" b="1" dirty="0" smtClean="0"/>
              <a:t>:</a:t>
            </a:r>
          </a:p>
          <a:p>
            <a:pPr algn="just">
              <a:lnSpc>
                <a:spcPct val="80000"/>
              </a:lnSpc>
            </a:pPr>
            <a:endParaRPr lang="en-GB" altLang="de-DE" sz="2400" dirty="0" smtClean="0"/>
          </a:p>
          <a:p>
            <a:pPr algn="just">
              <a:lnSpc>
                <a:spcPct val="80000"/>
              </a:lnSpc>
              <a:buFont typeface="Arial"/>
              <a:buChar char="•"/>
            </a:pP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Visualiza</a:t>
            </a:r>
            <a:r>
              <a:rPr lang="en-GB" altLang="de-DE" sz="2400" dirty="0" smtClean="0"/>
              <a:t> e </a:t>
            </a:r>
            <a:r>
              <a:rPr lang="en-GB" altLang="de-DE" sz="2400" dirty="0" err="1" smtClean="0"/>
              <a:t>realiza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uma</a:t>
            </a: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atividade</a:t>
            </a:r>
            <a:r>
              <a:rPr lang="en-GB" altLang="de-DE" sz="2400" dirty="0" smtClean="0"/>
              <a:t> de </a:t>
            </a:r>
            <a:r>
              <a:rPr lang="en-GB" altLang="de-DE" sz="2400" i="1" dirty="0" err="1" smtClean="0"/>
              <a:t>brainstoming</a:t>
            </a:r>
            <a:r>
              <a:rPr lang="en-GB" altLang="de-DE" sz="2400" dirty="0" smtClean="0"/>
              <a:t>, com </a:t>
            </a:r>
            <a:r>
              <a:rPr lang="en-GB" altLang="de-DE" sz="2400" i="1" dirty="0" smtClean="0"/>
              <a:t>post-its.</a:t>
            </a:r>
          </a:p>
          <a:p>
            <a:pPr algn="just">
              <a:lnSpc>
                <a:spcPct val="80000"/>
              </a:lnSpc>
            </a:pPr>
            <a:endParaRPr lang="en-GB" altLang="de-DE" sz="2400" dirty="0" smtClean="0"/>
          </a:p>
          <a:p>
            <a:pPr algn="just">
              <a:lnSpc>
                <a:spcPct val="80000"/>
              </a:lnSpc>
              <a:buFont typeface="Arial"/>
              <a:buChar char="•"/>
            </a:pPr>
            <a:r>
              <a:rPr lang="en-GB" altLang="de-DE" sz="2400" dirty="0" smtClean="0"/>
              <a:t> </a:t>
            </a:r>
            <a:r>
              <a:rPr lang="en-GB" altLang="de-DE" sz="2400" dirty="0" err="1" smtClean="0"/>
              <a:t>Constrói</a:t>
            </a:r>
            <a:r>
              <a:rPr lang="en-GB" altLang="de-DE" sz="2400" dirty="0" smtClean="0"/>
              <a:t> o </a:t>
            </a:r>
            <a:r>
              <a:rPr lang="en-GB" altLang="de-DE" sz="2400" dirty="0" err="1" smtClean="0"/>
              <a:t>teu</a:t>
            </a:r>
            <a:r>
              <a:rPr lang="en-GB" altLang="de-DE" sz="2400" dirty="0" smtClean="0"/>
              <a:t> </a:t>
            </a:r>
            <a:r>
              <a:rPr lang="en-GB" altLang="de-DE" sz="2400" i="1" dirty="0" err="1" smtClean="0"/>
              <a:t>Mapa</a:t>
            </a:r>
            <a:r>
              <a:rPr lang="en-GB" altLang="de-DE" sz="2400" i="1" dirty="0" smtClean="0"/>
              <a:t> da </a:t>
            </a:r>
            <a:r>
              <a:rPr lang="en-GB" altLang="de-DE" sz="2400" i="1" dirty="0" err="1" smtClean="0"/>
              <a:t>Empatia</a:t>
            </a:r>
            <a:r>
              <a:rPr lang="en-GB" altLang="de-DE" sz="2400" i="1" dirty="0" smtClean="0"/>
              <a:t>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7"/>
            <a:ext cx="8405089" cy="6038273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Bild 2" descr="1-9 Empathiekarte_neu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1" t="19057" r="18517" b="10719"/>
          <a:stretch>
            <a:fillRect/>
          </a:stretch>
        </p:blipFill>
        <p:spPr bwMode="auto">
          <a:xfrm>
            <a:off x="462221" y="593313"/>
            <a:ext cx="8161638" cy="626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4</a:t>
            </a:fld>
            <a:endParaRPr lang="de-AT" smtClean="0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6368472"/>
            <a:ext cx="28071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800" dirty="0" smtClean="0"/>
              <a:t>Ilustração: Helmut Pokornig</a:t>
            </a:r>
          </a:p>
          <a:p>
            <a:r>
              <a:rPr lang="de-DE" sz="800" dirty="0" smtClean="0"/>
              <a:t>Fonte: Lindner, J./Fröhlich, G.: </a:t>
            </a:r>
            <a:r>
              <a:rPr lang="de-DE" sz="800" i="1" dirty="0" smtClean="0"/>
              <a:t>Starte dein Projekt</a:t>
            </a:r>
            <a:r>
              <a:rPr lang="de-DE" sz="800" dirty="0" smtClean="0"/>
              <a:t>, Viena 2014</a:t>
            </a:r>
          </a:p>
          <a:p>
            <a:endParaRPr lang="de-DE" sz="800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3200" i="1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Mapa da Empatia </a:t>
            </a:r>
            <a:r>
              <a:rPr lang="de-AT" sz="16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Cliente:</a:t>
            </a:r>
            <a:endParaRPr lang="de-AT" sz="16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feld 17"/>
          <p:cNvSpPr txBox="1">
            <a:spLocks noChangeArrowheads="1"/>
          </p:cNvSpPr>
          <p:nvPr/>
        </p:nvSpPr>
        <p:spPr bwMode="auto">
          <a:xfrm>
            <a:off x="2742011" y="769939"/>
            <a:ext cx="3544490" cy="124649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en-GB" altLang="de-DE" sz="1500" b="1" dirty="0" smtClean="0"/>
              <a:t>O que </a:t>
            </a:r>
            <a:r>
              <a:rPr lang="en-GB" altLang="de-DE" sz="1500" b="1" dirty="0" err="1" smtClean="0"/>
              <a:t>pensam</a:t>
            </a:r>
            <a:r>
              <a:rPr lang="en-GB" altLang="de-DE" sz="1500" b="1" dirty="0" smtClean="0"/>
              <a:t> e </a:t>
            </a:r>
            <a:r>
              <a:rPr lang="en-GB" altLang="de-DE" sz="1500" b="1" dirty="0" err="1" smtClean="0"/>
              <a:t>sentem</a:t>
            </a:r>
            <a:r>
              <a:rPr lang="en-GB" altLang="de-DE" sz="1500" b="1" dirty="0" smtClean="0"/>
              <a:t> </a:t>
            </a:r>
            <a:r>
              <a:rPr lang="en-GB" altLang="de-DE" sz="1500" b="1" dirty="0" err="1" smtClean="0"/>
              <a:t>os</a:t>
            </a:r>
            <a:r>
              <a:rPr lang="en-GB" altLang="de-DE" sz="1500" b="1" dirty="0" smtClean="0"/>
              <a:t> </a:t>
            </a:r>
            <a:r>
              <a:rPr lang="en-GB" altLang="de-DE" sz="1500" b="1" dirty="0" err="1" smtClean="0"/>
              <a:t>nossos</a:t>
            </a:r>
            <a:r>
              <a:rPr lang="en-GB" altLang="de-DE" sz="1500" b="1" dirty="0" smtClean="0"/>
              <a:t> </a:t>
            </a:r>
            <a:r>
              <a:rPr lang="en-GB" altLang="de-DE" sz="1500" b="1" dirty="0" err="1" smtClean="0"/>
              <a:t>clientes</a:t>
            </a:r>
            <a:r>
              <a:rPr lang="en-GB" altLang="de-DE" sz="1500" b="1" dirty="0" smtClean="0"/>
              <a:t>?</a:t>
            </a:r>
            <a:endParaRPr lang="en-GB" altLang="de-DE" sz="1500" dirty="0" smtClean="0"/>
          </a:p>
          <a:p>
            <a:pPr algn="ctr" eaLnBrk="1" hangingPunct="1"/>
            <a:r>
              <a:rPr lang="en-GB" altLang="de-DE" sz="1500" dirty="0" smtClean="0"/>
              <a:t>O que é </a:t>
            </a:r>
            <a:r>
              <a:rPr lang="en-GB" altLang="de-DE" sz="1500" dirty="0" err="1" smtClean="0"/>
              <a:t>importante</a:t>
            </a:r>
            <a:r>
              <a:rPr lang="en-GB" altLang="de-DE" sz="1500" dirty="0" smtClean="0"/>
              <a:t> para </a:t>
            </a:r>
            <a:r>
              <a:rPr lang="en-GB" altLang="de-DE" sz="1500" dirty="0" err="1" smtClean="0"/>
              <a:t>eles</a:t>
            </a:r>
            <a:r>
              <a:rPr lang="en-GB" altLang="de-DE" sz="1500" dirty="0" smtClean="0"/>
              <a:t>? </a:t>
            </a:r>
          </a:p>
          <a:p>
            <a:pPr algn="ctr" eaLnBrk="1" hangingPunct="1"/>
            <a:r>
              <a:rPr lang="en-GB" altLang="de-DE" sz="1500" dirty="0" err="1" smtClean="0"/>
              <a:t>Principais</a:t>
            </a:r>
            <a:r>
              <a:rPr lang="en-GB" altLang="de-DE" sz="1500" dirty="0" smtClean="0"/>
              <a:t> </a:t>
            </a:r>
            <a:r>
              <a:rPr lang="en-GB" altLang="de-DE" sz="1500" dirty="0" err="1" smtClean="0"/>
              <a:t>ocupações</a:t>
            </a:r>
            <a:r>
              <a:rPr lang="en-GB" altLang="de-DE" sz="1500" dirty="0" smtClean="0"/>
              <a:t> </a:t>
            </a:r>
            <a:r>
              <a:rPr lang="en-GB" altLang="de-DE" sz="1500" dirty="0" err="1" smtClean="0"/>
              <a:t>profissionais</a:t>
            </a:r>
            <a:r>
              <a:rPr lang="en-GB" altLang="de-DE" sz="1500" dirty="0" smtClean="0"/>
              <a:t>, </a:t>
            </a:r>
            <a:r>
              <a:rPr lang="en-GB" altLang="de-DE" sz="1500" dirty="0" err="1" smtClean="0"/>
              <a:t>padrões</a:t>
            </a:r>
            <a:r>
              <a:rPr lang="en-GB" altLang="de-DE" sz="1500" dirty="0" smtClean="0"/>
              <a:t> de </a:t>
            </a:r>
            <a:r>
              <a:rPr lang="en-GB" altLang="de-DE" sz="1500" dirty="0" err="1" smtClean="0"/>
              <a:t>vida</a:t>
            </a:r>
            <a:r>
              <a:rPr lang="en-GB" altLang="de-DE" sz="1500" dirty="0" smtClean="0"/>
              <a:t>, </a:t>
            </a:r>
            <a:r>
              <a:rPr lang="en-GB" altLang="de-DE" sz="1500" dirty="0" err="1" smtClean="0"/>
              <a:t>considerações</a:t>
            </a:r>
            <a:r>
              <a:rPr lang="en-GB" altLang="de-DE" sz="1500" dirty="0" smtClean="0"/>
              <a:t>.</a:t>
            </a:r>
            <a:endParaRPr lang="en-GB" altLang="de-DE" sz="1500" dirty="0"/>
          </a:p>
        </p:txBody>
      </p:sp>
      <p:sp>
        <p:nvSpPr>
          <p:cNvPr id="23" name="Textfeld 18"/>
          <p:cNvSpPr txBox="1">
            <a:spLocks noChangeArrowheads="1"/>
          </p:cNvSpPr>
          <p:nvPr/>
        </p:nvSpPr>
        <p:spPr bwMode="auto">
          <a:xfrm>
            <a:off x="5775887" y="2546727"/>
            <a:ext cx="2975568" cy="124649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eaLnBrk="1" hangingPunct="1"/>
            <a:r>
              <a:rPr lang="en-GB" altLang="de-DE" sz="1500" b="1" dirty="0" smtClean="0"/>
              <a:t>O que é que </a:t>
            </a:r>
            <a:r>
              <a:rPr lang="en-GB" altLang="de-DE" sz="1500" b="1" dirty="0" err="1" smtClean="0"/>
              <a:t>os</a:t>
            </a:r>
            <a:r>
              <a:rPr lang="en-GB" altLang="de-DE" sz="1500" b="1" dirty="0" smtClean="0"/>
              <a:t> </a:t>
            </a:r>
            <a:r>
              <a:rPr lang="en-GB" altLang="de-DE" sz="1500" b="1" dirty="0" err="1" smtClean="0"/>
              <a:t>nossos</a:t>
            </a:r>
            <a:r>
              <a:rPr lang="en-GB" altLang="de-DE" sz="1500" b="1" dirty="0"/>
              <a:t> </a:t>
            </a:r>
            <a:r>
              <a:rPr lang="en-GB" altLang="de-DE" sz="1500" b="1" dirty="0" err="1" smtClean="0"/>
              <a:t>clientes</a:t>
            </a:r>
            <a:r>
              <a:rPr lang="en-GB" altLang="de-DE" sz="1500" b="1" dirty="0" smtClean="0"/>
              <a:t> </a:t>
            </a:r>
            <a:r>
              <a:rPr lang="en-GB" altLang="de-DE" sz="1500" b="1" dirty="0" err="1" smtClean="0"/>
              <a:t>veem</a:t>
            </a:r>
            <a:r>
              <a:rPr lang="en-GB" altLang="de-DE" sz="1500" b="1" dirty="0" smtClean="0"/>
              <a:t>?</a:t>
            </a:r>
            <a:r>
              <a:rPr lang="en-GB" altLang="de-DE" sz="1500" dirty="0" smtClean="0"/>
              <a:t> </a:t>
            </a:r>
          </a:p>
          <a:p>
            <a:pPr eaLnBrk="1" hangingPunct="1"/>
            <a:r>
              <a:rPr lang="en-GB" altLang="de-DE" sz="1500" dirty="0" smtClean="0"/>
              <a:t>O </a:t>
            </a:r>
            <a:r>
              <a:rPr lang="en-GB" altLang="de-DE" sz="1500" dirty="0" err="1" smtClean="0"/>
              <a:t>ambiente</a:t>
            </a:r>
            <a:r>
              <a:rPr lang="en-GB" altLang="de-DE" sz="1500" dirty="0" smtClean="0"/>
              <a:t> à </a:t>
            </a:r>
            <a:r>
              <a:rPr lang="en-GB" altLang="de-DE" sz="1500" dirty="0" err="1" smtClean="0"/>
              <a:t>sua</a:t>
            </a:r>
            <a:r>
              <a:rPr lang="en-GB" altLang="de-DE" sz="1500" dirty="0" smtClean="0"/>
              <a:t> </a:t>
            </a:r>
            <a:r>
              <a:rPr lang="en-GB" altLang="de-DE" sz="1500" dirty="0" err="1" smtClean="0"/>
              <a:t>volta</a:t>
            </a:r>
            <a:r>
              <a:rPr lang="en-GB" altLang="de-DE" sz="1500" dirty="0" smtClean="0"/>
              <a:t>. As </a:t>
            </a:r>
            <a:r>
              <a:rPr lang="en-GB" altLang="de-DE" sz="1500" dirty="0" err="1" smtClean="0"/>
              <a:t>suas</a:t>
            </a:r>
            <a:r>
              <a:rPr lang="en-GB" altLang="de-DE" sz="1500" dirty="0" smtClean="0"/>
              <a:t> </a:t>
            </a:r>
            <a:r>
              <a:rPr lang="en-GB" altLang="de-DE" sz="1500" dirty="0" err="1" smtClean="0"/>
              <a:t>amizades</a:t>
            </a:r>
            <a:r>
              <a:rPr lang="en-GB" altLang="de-DE" sz="1500" dirty="0" smtClean="0"/>
              <a:t>. A </a:t>
            </a:r>
            <a:r>
              <a:rPr lang="en-GB" altLang="de-DE" sz="1500" dirty="0" err="1" smtClean="0"/>
              <a:t>oferta</a:t>
            </a:r>
            <a:r>
              <a:rPr lang="en-GB" altLang="de-DE" sz="1500" dirty="0" smtClean="0"/>
              <a:t> de </a:t>
            </a:r>
            <a:r>
              <a:rPr lang="en-GB" altLang="de-DE" sz="1500" dirty="0" err="1" smtClean="0"/>
              <a:t>mercado</a:t>
            </a:r>
            <a:r>
              <a:rPr lang="en-GB" altLang="de-DE" sz="1500" dirty="0" smtClean="0"/>
              <a:t> </a:t>
            </a:r>
            <a:r>
              <a:rPr lang="en-GB" altLang="de-DE" sz="1500" dirty="0" err="1" smtClean="0"/>
              <a:t>existente</a:t>
            </a:r>
            <a:r>
              <a:rPr lang="en-GB" altLang="de-DE" sz="1500" dirty="0" smtClean="0"/>
              <a:t>.</a:t>
            </a:r>
            <a:endParaRPr lang="en-GB" altLang="de-DE" sz="1500" dirty="0"/>
          </a:p>
        </p:txBody>
      </p:sp>
      <p:sp>
        <p:nvSpPr>
          <p:cNvPr id="24" name="Textfeld 20"/>
          <p:cNvSpPr txBox="1">
            <a:spLocks noChangeArrowheads="1"/>
          </p:cNvSpPr>
          <p:nvPr/>
        </p:nvSpPr>
        <p:spPr bwMode="auto">
          <a:xfrm>
            <a:off x="3195205" y="3976245"/>
            <a:ext cx="2800350" cy="147732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en-GB" altLang="de-DE" sz="1500" b="1" dirty="0" smtClean="0"/>
              <a:t>O que </a:t>
            </a:r>
            <a:r>
              <a:rPr lang="en-GB" altLang="de-DE" sz="1500" b="1" dirty="0" err="1" smtClean="0"/>
              <a:t>dizem</a:t>
            </a:r>
            <a:r>
              <a:rPr lang="en-GB" altLang="de-DE" sz="1500" b="1" dirty="0" smtClean="0"/>
              <a:t> </a:t>
            </a:r>
            <a:r>
              <a:rPr lang="en-GB" altLang="de-DE" sz="1500" b="1" dirty="0" err="1" smtClean="0"/>
              <a:t>os</a:t>
            </a:r>
            <a:r>
              <a:rPr lang="en-GB" altLang="de-DE" sz="1500" b="1" dirty="0" smtClean="0"/>
              <a:t> </a:t>
            </a:r>
            <a:r>
              <a:rPr lang="en-GB" altLang="de-DE" sz="1500" b="1" dirty="0" err="1" smtClean="0"/>
              <a:t>nossos</a:t>
            </a:r>
            <a:r>
              <a:rPr lang="en-GB" altLang="de-DE" sz="1500" b="1" dirty="0" smtClean="0"/>
              <a:t> </a:t>
            </a:r>
            <a:r>
              <a:rPr lang="en-GB" altLang="de-DE" sz="1500" b="1" dirty="0" err="1" smtClean="0"/>
              <a:t>clientes</a:t>
            </a:r>
            <a:r>
              <a:rPr lang="en-GB" altLang="de-DE" sz="1500" b="1" dirty="0" smtClean="0"/>
              <a:t>?</a:t>
            </a:r>
          </a:p>
          <a:p>
            <a:pPr algn="ctr" eaLnBrk="1" hangingPunct="1"/>
            <a:r>
              <a:rPr lang="en-GB" altLang="de-DE" sz="1500" dirty="0" smtClean="0"/>
              <a:t>O que </a:t>
            </a:r>
            <a:r>
              <a:rPr lang="en-GB" altLang="de-DE" sz="1500" dirty="0" err="1" smtClean="0"/>
              <a:t>dizem</a:t>
            </a:r>
            <a:r>
              <a:rPr lang="en-GB" altLang="de-DE" sz="1500" dirty="0" smtClean="0"/>
              <a:t> </a:t>
            </a:r>
            <a:r>
              <a:rPr lang="en-GB" altLang="de-DE" sz="1500" dirty="0" err="1" smtClean="0"/>
              <a:t>aos</a:t>
            </a:r>
            <a:r>
              <a:rPr lang="en-GB" altLang="de-DE" sz="1500" dirty="0" smtClean="0"/>
              <a:t> outros</a:t>
            </a:r>
          </a:p>
          <a:p>
            <a:pPr algn="ctr" eaLnBrk="1" hangingPunct="1"/>
            <a:r>
              <a:rPr lang="en-GB" altLang="de-DE" sz="1500" dirty="0" err="1" smtClean="0"/>
              <a:t>Atitudes</a:t>
            </a:r>
            <a:r>
              <a:rPr lang="en-GB" altLang="de-DE" sz="1500" dirty="0" smtClean="0"/>
              <a:t>, </a:t>
            </a:r>
            <a:r>
              <a:rPr lang="en-GB" altLang="de-DE" sz="1500" dirty="0" err="1" smtClean="0"/>
              <a:t>perceções</a:t>
            </a:r>
            <a:r>
              <a:rPr lang="en-GB" altLang="de-DE" sz="1500" dirty="0" smtClean="0"/>
              <a:t> e </a:t>
            </a:r>
            <a:r>
              <a:rPr lang="en-GB" altLang="de-DE" sz="1500" dirty="0" err="1" smtClean="0"/>
              <a:t>comportamentos</a:t>
            </a:r>
            <a:r>
              <a:rPr lang="en-GB" altLang="de-DE" sz="1500" dirty="0" smtClean="0"/>
              <a:t> para com </a:t>
            </a:r>
            <a:r>
              <a:rPr lang="en-GB" altLang="de-DE" sz="1500" dirty="0" err="1" smtClean="0"/>
              <a:t>os</a:t>
            </a:r>
            <a:r>
              <a:rPr lang="en-GB" altLang="de-DE" sz="1500" dirty="0" smtClean="0"/>
              <a:t> outros</a:t>
            </a:r>
            <a:endParaRPr lang="en-GB" altLang="de-DE" sz="1500" dirty="0"/>
          </a:p>
        </p:txBody>
      </p:sp>
      <p:sp>
        <p:nvSpPr>
          <p:cNvPr id="25" name="Textfeld 20"/>
          <p:cNvSpPr txBox="1">
            <a:spLocks noChangeArrowheads="1"/>
          </p:cNvSpPr>
          <p:nvPr/>
        </p:nvSpPr>
        <p:spPr bwMode="auto">
          <a:xfrm>
            <a:off x="740639" y="2521520"/>
            <a:ext cx="2800350" cy="124649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r" eaLnBrk="1" hangingPunct="1"/>
            <a:r>
              <a:rPr lang="en-GB" altLang="de-DE" sz="1500" b="1" dirty="0" err="1" smtClean="0"/>
              <a:t>Quem</a:t>
            </a:r>
            <a:r>
              <a:rPr lang="en-GB" altLang="de-DE" sz="1500" b="1" dirty="0" smtClean="0"/>
              <a:t> é que </a:t>
            </a:r>
            <a:r>
              <a:rPr lang="en-GB" altLang="de-DE" sz="1500" b="1" dirty="0" err="1" smtClean="0"/>
              <a:t>os</a:t>
            </a:r>
            <a:r>
              <a:rPr lang="en-GB" altLang="de-DE" sz="1500" b="1" dirty="0" smtClean="0"/>
              <a:t> </a:t>
            </a:r>
            <a:r>
              <a:rPr lang="en-GB" altLang="de-DE" sz="1500" b="1" dirty="0" err="1" smtClean="0"/>
              <a:t>nossos</a:t>
            </a:r>
            <a:r>
              <a:rPr lang="en-GB" altLang="de-DE" sz="1500" b="1" dirty="0" smtClean="0"/>
              <a:t> </a:t>
            </a:r>
            <a:r>
              <a:rPr lang="en-GB" altLang="de-DE" sz="1500" b="1" dirty="0" err="1" smtClean="0"/>
              <a:t>clientes</a:t>
            </a:r>
            <a:r>
              <a:rPr lang="en-GB" altLang="de-DE" sz="1500" b="1" dirty="0" smtClean="0"/>
              <a:t> </a:t>
            </a:r>
            <a:r>
              <a:rPr lang="en-GB" altLang="de-DE" sz="1500" b="1" dirty="0" err="1" smtClean="0"/>
              <a:t>escutam</a:t>
            </a:r>
            <a:r>
              <a:rPr lang="en-GB" altLang="de-DE" sz="1500" b="1" dirty="0" smtClean="0"/>
              <a:t>?</a:t>
            </a:r>
            <a:r>
              <a:rPr lang="en-GB" altLang="de-DE" sz="1500" dirty="0" smtClean="0"/>
              <a:t> </a:t>
            </a:r>
          </a:p>
          <a:p>
            <a:pPr algn="r" eaLnBrk="1" hangingPunct="1"/>
            <a:r>
              <a:rPr lang="en-GB" altLang="de-DE" sz="1500" dirty="0" err="1" smtClean="0"/>
              <a:t>Família</a:t>
            </a:r>
            <a:r>
              <a:rPr lang="en-GB" altLang="de-DE" sz="1500" dirty="0" smtClean="0"/>
              <a:t> e </a:t>
            </a:r>
            <a:r>
              <a:rPr lang="en-GB" altLang="de-DE" sz="1500" dirty="0" err="1" smtClean="0"/>
              <a:t>círculos</a:t>
            </a:r>
            <a:r>
              <a:rPr lang="en-GB" altLang="de-DE" sz="1500" dirty="0" smtClean="0"/>
              <a:t> de amigos;</a:t>
            </a:r>
          </a:p>
          <a:p>
            <a:pPr algn="r" eaLnBrk="1" hangingPunct="1"/>
            <a:r>
              <a:rPr lang="en-GB" altLang="de-DE" sz="1500" dirty="0" err="1" smtClean="0"/>
              <a:t>Colegas</a:t>
            </a:r>
            <a:r>
              <a:rPr lang="en-GB" altLang="de-DE" sz="1500" dirty="0" smtClean="0"/>
              <a:t> e </a:t>
            </a:r>
            <a:r>
              <a:rPr lang="en-GB" altLang="de-DE" sz="1500" dirty="0" err="1" smtClean="0"/>
              <a:t>supervisores</a:t>
            </a:r>
            <a:r>
              <a:rPr lang="en-GB" altLang="de-DE" sz="1500" dirty="0" smtClean="0"/>
              <a:t>;</a:t>
            </a:r>
          </a:p>
          <a:p>
            <a:pPr algn="r" eaLnBrk="1" hangingPunct="1"/>
            <a:r>
              <a:rPr lang="pt-PT" altLang="de-DE" sz="1500" dirty="0" smtClean="0"/>
              <a:t>Os </a:t>
            </a:r>
            <a:r>
              <a:rPr lang="pt-PT" altLang="de-DE" sz="1500" i="1" dirty="0" smtClean="0"/>
              <a:t>Media.</a:t>
            </a:r>
            <a:endParaRPr lang="de-DE" altLang="de-DE" sz="1500" i="1" dirty="0"/>
          </a:p>
        </p:txBody>
      </p:sp>
      <p:sp>
        <p:nvSpPr>
          <p:cNvPr id="26" name="Textfeld 21"/>
          <p:cNvSpPr txBox="1">
            <a:spLocks noChangeArrowheads="1"/>
          </p:cNvSpPr>
          <p:nvPr/>
        </p:nvSpPr>
        <p:spPr bwMode="auto">
          <a:xfrm>
            <a:off x="1177466" y="5900595"/>
            <a:ext cx="263751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de-DE" altLang="de-DE" sz="1500" dirty="0" smtClean="0"/>
              <a:t>Medo, Frustração, Reservas  </a:t>
            </a:r>
            <a:endParaRPr lang="de-DE" altLang="de-DE" sz="1500" dirty="0"/>
          </a:p>
        </p:txBody>
      </p:sp>
      <p:sp>
        <p:nvSpPr>
          <p:cNvPr id="27" name="Textfeld 22"/>
          <p:cNvSpPr txBox="1">
            <a:spLocks noChangeArrowheads="1"/>
          </p:cNvSpPr>
          <p:nvPr/>
        </p:nvSpPr>
        <p:spPr bwMode="auto">
          <a:xfrm>
            <a:off x="4574661" y="5876637"/>
            <a:ext cx="3878369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ea typeface="ヒラギノ角ゴ Pro W3" pitchFamily="-1" charset="-128"/>
              </a:defRPr>
            </a:lvl9pPr>
          </a:lstStyle>
          <a:p>
            <a:pPr algn="ctr" eaLnBrk="1" hangingPunct="1"/>
            <a:r>
              <a:rPr lang="de-DE" altLang="de-DE" sz="1500" dirty="0" smtClean="0"/>
              <a:t>Desejos, Necessidades, Padrões de sucesso</a:t>
            </a:r>
            <a:endParaRPr lang="de-DE" altLang="de-DE" sz="1500" dirty="0"/>
          </a:p>
        </p:txBody>
      </p:sp>
      <p:sp>
        <p:nvSpPr>
          <p:cNvPr id="2" name="CaixaDeTexto 1"/>
          <p:cNvSpPr txBox="1"/>
          <p:nvPr/>
        </p:nvSpPr>
        <p:spPr>
          <a:xfrm>
            <a:off x="2025077" y="5650599"/>
            <a:ext cx="105439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1200" b="1" dirty="0" smtClean="0">
                <a:solidFill>
                  <a:srgbClr val="FF0000"/>
                </a:solidFill>
              </a:rPr>
              <a:t>Negativo</a:t>
            </a:r>
            <a:endParaRPr lang="pt-PT" sz="1200" b="1" dirty="0">
              <a:solidFill>
                <a:srgbClr val="FF0000"/>
              </a:solidFill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5903514" y="5655448"/>
            <a:ext cx="105439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1200" b="1" dirty="0" smtClean="0">
                <a:solidFill>
                  <a:srgbClr val="00B050"/>
                </a:solidFill>
              </a:rPr>
              <a:t>Positivo</a:t>
            </a:r>
            <a:endParaRPr lang="pt-PT" sz="1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ângulo 28"/>
          <p:cNvSpPr/>
          <p:nvPr/>
        </p:nvSpPr>
        <p:spPr>
          <a:xfrm>
            <a:off x="346366" y="969817"/>
            <a:ext cx="8405089" cy="6084455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5" name="Bild 2" descr="1-9 Empathiekarte_neu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91" t="19057" r="18517" b="10719"/>
          <a:stretch>
            <a:fillRect/>
          </a:stretch>
        </p:blipFill>
        <p:spPr bwMode="auto">
          <a:xfrm>
            <a:off x="462221" y="593313"/>
            <a:ext cx="8161638" cy="626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4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B223A386-28DA-1A42-BFDC-75B9D034F233}" type="slidenum">
              <a:rPr lang="de-AT" smtClean="0"/>
              <a:pPr/>
              <a:t>5</a:t>
            </a:fld>
            <a:endParaRPr lang="de-AT" smtClean="0"/>
          </a:p>
        </p:txBody>
      </p:sp>
      <p:sp>
        <p:nvSpPr>
          <p:cNvPr id="54276" name="TextBox 8"/>
          <p:cNvSpPr txBox="1">
            <a:spLocks noChangeArrowheads="1"/>
          </p:cNvSpPr>
          <p:nvPr/>
        </p:nvSpPr>
        <p:spPr bwMode="auto">
          <a:xfrm>
            <a:off x="459509" y="6368472"/>
            <a:ext cx="274626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de-DE" sz="800" dirty="0"/>
              <a:t>Ilustração: Helmut Pokornig</a:t>
            </a:r>
          </a:p>
          <a:p>
            <a:r>
              <a:rPr lang="de-DE" sz="800" dirty="0"/>
              <a:t>Fonte: Lindner, J./Fröhlich, G.: </a:t>
            </a:r>
            <a:r>
              <a:rPr lang="de-DE" sz="800" i="1" dirty="0"/>
              <a:t>Starte dein Projekt</a:t>
            </a:r>
            <a:r>
              <a:rPr lang="de-DE" sz="800" dirty="0"/>
              <a:t>, Viena 2014</a:t>
            </a:r>
          </a:p>
          <a:p>
            <a:endParaRPr lang="de-DE" sz="800" dirty="0"/>
          </a:p>
          <a:p>
            <a:endParaRPr lang="de-DE" sz="800" dirty="0" smtClean="0"/>
          </a:p>
          <a:p>
            <a:endParaRPr lang="de-DE" sz="800" dirty="0"/>
          </a:p>
        </p:txBody>
      </p:sp>
      <p:sp>
        <p:nvSpPr>
          <p:cNvPr id="8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2AEA7C-4C0D-104B-8636-62724E8BFD8F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31F038-BD09-1046-98E4-FF5B21DE1A30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Slide Number Placeholder 3"/>
          <p:cNvSpPr txBox="1">
            <a:spLocks/>
          </p:cNvSpPr>
          <p:nvPr/>
        </p:nvSpPr>
        <p:spPr bwMode="auto">
          <a:xfrm>
            <a:off x="7667625" y="260350"/>
            <a:ext cx="1152525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lIns="91440" tIns="45720" rIns="91440" bIns="45720" rtlCol="0" anchor="ctr">
            <a:prstTxWarp prst="textNoShape">
              <a:avLst/>
            </a:prstTxWarp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2E7428F-752D-F84A-B6EA-F1AED3B1CC42}" type="slidenum">
              <a:rPr kumimoji="0" lang="de-AT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AT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m 7" descr="title_shadow_50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308610" y="605790"/>
            <a:ext cx="8549640" cy="475526"/>
          </a:xfrm>
          <a:prstGeom prst="rect">
            <a:avLst/>
          </a:prstGeom>
        </p:spPr>
      </p:pic>
      <p:sp>
        <p:nvSpPr>
          <p:cNvPr id="12" name="Rectângulo 9"/>
          <p:cNvSpPr/>
          <p:nvPr/>
        </p:nvSpPr>
        <p:spPr>
          <a:xfrm>
            <a:off x="0" y="-13594"/>
            <a:ext cx="9144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3200" i="1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Mapa da Empatia </a:t>
            </a:r>
            <a:r>
              <a:rPr lang="de-AT" sz="1600" dirty="0" smtClean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Cliente:</a:t>
            </a:r>
            <a:endParaRPr lang="de-AT" sz="16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39194" y="1655969"/>
            <a:ext cx="193726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660066"/>
                </a:solidFill>
              </a:rPr>
              <a:t>Pensar</a:t>
            </a:r>
            <a:r>
              <a:rPr lang="en-US" dirty="0" smtClean="0">
                <a:solidFill>
                  <a:srgbClr val="660066"/>
                </a:solidFill>
              </a:rPr>
              <a:t> e </a:t>
            </a:r>
            <a:r>
              <a:rPr lang="en-US" dirty="0" err="1" smtClean="0">
                <a:solidFill>
                  <a:srgbClr val="660066"/>
                </a:solidFill>
              </a:rPr>
              <a:t>sentir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00187" y="2834426"/>
            <a:ext cx="9609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660066"/>
                </a:solidFill>
              </a:rPr>
              <a:t>Ver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90663" y="3948535"/>
            <a:ext cx="9609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660066"/>
                </a:solidFill>
              </a:rPr>
              <a:t>Dizer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50619" y="2827035"/>
            <a:ext cx="118857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rgbClr val="660066"/>
                </a:solidFill>
              </a:rPr>
              <a:t>Ouvir</a:t>
            </a:r>
            <a:endParaRPr lang="en-US" dirty="0">
              <a:solidFill>
                <a:srgbClr val="660066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03550" y="5639614"/>
            <a:ext cx="12981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>
                <a:solidFill>
                  <a:srgbClr val="FF0000"/>
                </a:solidFill>
              </a:rPr>
              <a:t>Negativo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67175" y="5658078"/>
            <a:ext cx="12981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>
                <a:solidFill>
                  <a:srgbClr val="008000"/>
                </a:solidFill>
              </a:rPr>
              <a:t>Positivo</a:t>
            </a:r>
            <a:endParaRPr lang="pt-PT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42C9F965202B48A7D628E6A6922ADD" ma:contentTypeVersion="2" ma:contentTypeDescription="Create a new document." ma:contentTypeScope="" ma:versionID="f5593b401a91cf46e35733649d924233">
  <xsd:schema xmlns:xsd="http://www.w3.org/2001/XMLSchema" xmlns:xs="http://www.w3.org/2001/XMLSchema" xmlns:p="http://schemas.microsoft.com/office/2006/metadata/properties" xmlns:ns2="b3eb12ac-0bba-4ea0-a233-caab655315a1" targetNamespace="http://schemas.microsoft.com/office/2006/metadata/properties" ma:root="true" ma:fieldsID="2aebeeaa0a836ce45637e2febbf045da" ns2:_="">
    <xsd:import namespace="b3eb12ac-0bba-4ea0-a233-caab655315a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eb12ac-0bba-4ea0-a233-caab655315a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7EE9B57-F1FD-4627-9CA3-342738986A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eb12ac-0bba-4ea0-a233-caab655315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C6004B7-9DE0-4956-B228-CB074A2598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1907D0-CEEE-4727-A11C-5FF5A9202BA1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b3eb12ac-0bba-4ea0-a233-caab655315a1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4508</TotalTime>
  <Words>343</Words>
  <Application>Microsoft Office PowerPoint</Application>
  <PresentationFormat>Apresentação no Ecrã (4:3)</PresentationFormat>
  <Paragraphs>65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5</vt:i4>
      </vt:variant>
    </vt:vector>
  </HeadingPairs>
  <TitlesOfParts>
    <vt:vector size="6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Rdesign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Rui Pedro</dc:creator>
  <cp:lastModifiedBy>Cátia Ramalhinho (DGE-EXTERNO)</cp:lastModifiedBy>
  <cp:revision>271</cp:revision>
  <dcterms:created xsi:type="dcterms:W3CDTF">2015-06-29T00:41:34Z</dcterms:created>
  <dcterms:modified xsi:type="dcterms:W3CDTF">2015-12-04T12:51:55Z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0x0101002E42C9F965202B48A7D628E6A6922ADD</vt:lpwstr>
  </property>
</Properties>
</file>