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1781" r:id="rId2"/>
    <p:sldId id="1760" r:id="rId3"/>
    <p:sldId id="1769" r:id="rId4"/>
    <p:sldId id="1309" r:id="rId5"/>
    <p:sldId id="1770" r:id="rId6"/>
    <p:sldId id="259" r:id="rId7"/>
    <p:sldId id="1040" r:id="rId8"/>
    <p:sldId id="1779" r:id="rId9"/>
    <p:sldId id="1775" r:id="rId10"/>
    <p:sldId id="1778" r:id="rId11"/>
    <p:sldId id="1776" r:id="rId12"/>
    <p:sldId id="1757" r:id="rId13"/>
  </p:sldIdLst>
  <p:sldSz cx="15125700" cy="7562850"/>
  <p:notesSz cx="9866313" cy="67357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707"/>
    <a:srgbClr val="E44AA8"/>
    <a:srgbClr val="E5037F"/>
    <a:srgbClr val="E6027D"/>
    <a:srgbClr val="8FD81F"/>
    <a:srgbClr val="00C058"/>
    <a:srgbClr val="5DB7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79"/>
    <p:restoredTop sz="93178"/>
  </p:normalViewPr>
  <p:slideViewPr>
    <p:cSldViewPr>
      <p:cViewPr varScale="1">
        <p:scale>
          <a:sx n="94" d="100"/>
          <a:sy n="94" d="100"/>
        </p:scale>
        <p:origin x="464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0296327-49F5-9D4F-9A49-E2BDFA75A9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610" cy="337920"/>
          </a:xfrm>
          <a:prstGeom prst="rect">
            <a:avLst/>
          </a:prstGeom>
        </p:spPr>
        <p:txBody>
          <a:bodyPr vert="horz" lIns="66907" tIns="33453" rIns="66907" bIns="33453" rtlCol="0"/>
          <a:lstStyle>
            <a:lvl1pPr algn="l">
              <a:defRPr sz="9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D1AC143-B8A8-414F-B9DD-AFA4C26A94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588633" y="0"/>
            <a:ext cx="4275609" cy="337920"/>
          </a:xfrm>
          <a:prstGeom prst="rect">
            <a:avLst/>
          </a:prstGeom>
        </p:spPr>
        <p:txBody>
          <a:bodyPr vert="horz" lIns="66907" tIns="33453" rIns="66907" bIns="33453" rtlCol="0"/>
          <a:lstStyle>
            <a:lvl1pPr algn="r">
              <a:defRPr sz="900"/>
            </a:lvl1pPr>
          </a:lstStyle>
          <a:p>
            <a:fld id="{F32934AD-1922-DB4D-8EE1-842408F68F90}" type="datetimeFigureOut">
              <a:rPr lang="de-DE" smtClean="0"/>
              <a:t>18.11.23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F446E-82C0-E140-9942-4EB75EEED75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397844"/>
            <a:ext cx="4275610" cy="337919"/>
          </a:xfrm>
          <a:prstGeom prst="rect">
            <a:avLst/>
          </a:prstGeom>
        </p:spPr>
        <p:txBody>
          <a:bodyPr vert="horz" lIns="66907" tIns="33453" rIns="66907" bIns="33453" rtlCol="0" anchor="b"/>
          <a:lstStyle>
            <a:lvl1pPr algn="l">
              <a:defRPr sz="9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8C21CAE-A5D4-214C-9DDA-40FB3DA1851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588633" y="6397844"/>
            <a:ext cx="4275609" cy="337919"/>
          </a:xfrm>
          <a:prstGeom prst="rect">
            <a:avLst/>
          </a:prstGeom>
        </p:spPr>
        <p:txBody>
          <a:bodyPr vert="horz" lIns="66907" tIns="33453" rIns="66907" bIns="33453" rtlCol="0" anchor="b"/>
          <a:lstStyle>
            <a:lvl1pPr algn="r">
              <a:defRPr sz="900"/>
            </a:lvl1pPr>
          </a:lstStyle>
          <a:p>
            <a:fld id="{163501D1-96D4-8B4A-B698-84504F666B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3204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610" cy="337920"/>
          </a:xfrm>
          <a:prstGeom prst="rect">
            <a:avLst/>
          </a:prstGeom>
        </p:spPr>
        <p:txBody>
          <a:bodyPr vert="horz" lIns="66907" tIns="33453" rIns="66907" bIns="33453" rtlCol="0"/>
          <a:lstStyle>
            <a:lvl1pPr algn="l">
              <a:defRPr sz="9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588633" y="0"/>
            <a:ext cx="4275609" cy="337920"/>
          </a:xfrm>
          <a:prstGeom prst="rect">
            <a:avLst/>
          </a:prstGeom>
        </p:spPr>
        <p:txBody>
          <a:bodyPr vert="horz" lIns="66907" tIns="33453" rIns="66907" bIns="33453" rtlCol="0"/>
          <a:lstStyle>
            <a:lvl1pPr algn="r">
              <a:defRPr sz="900"/>
            </a:lvl1pPr>
          </a:lstStyle>
          <a:p>
            <a:fld id="{7A0B9D04-9F46-984C-9433-4423970B0472}" type="datetimeFigureOut">
              <a:rPr lang="de-DE" smtClean="0"/>
              <a:t>18.11.23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662238" y="842963"/>
            <a:ext cx="4541837" cy="2271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6907" tIns="33453" rIns="66907" bIns="33453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86839" y="3242046"/>
            <a:ext cx="7892636" cy="2652454"/>
          </a:xfrm>
          <a:prstGeom prst="rect">
            <a:avLst/>
          </a:prstGeom>
        </p:spPr>
        <p:txBody>
          <a:bodyPr vert="horz" lIns="66907" tIns="33453" rIns="66907" bIns="33453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397844"/>
            <a:ext cx="4275610" cy="337919"/>
          </a:xfrm>
          <a:prstGeom prst="rect">
            <a:avLst/>
          </a:prstGeom>
        </p:spPr>
        <p:txBody>
          <a:bodyPr vert="horz" lIns="66907" tIns="33453" rIns="66907" bIns="33453" rtlCol="0" anchor="b"/>
          <a:lstStyle>
            <a:lvl1pPr algn="l">
              <a:defRPr sz="9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588633" y="6397844"/>
            <a:ext cx="4275609" cy="337919"/>
          </a:xfrm>
          <a:prstGeom prst="rect">
            <a:avLst/>
          </a:prstGeom>
        </p:spPr>
        <p:txBody>
          <a:bodyPr vert="horz" lIns="66907" tIns="33453" rIns="66907" bIns="33453" rtlCol="0" anchor="b"/>
          <a:lstStyle>
            <a:lvl1pPr algn="r">
              <a:defRPr sz="900"/>
            </a:lvl1pPr>
          </a:lstStyle>
          <a:p>
            <a:fld id="{F08FBBB6-D013-CC46-B4A3-ED339DF3D8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9465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FBBB6-D013-CC46-B4A3-ED339DF3D8B4}" type="slidenum">
              <a:rPr lang="de-DE" smtClean="0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4250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FBBB6-D013-CC46-B4A3-ED339DF3D8B4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1895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2344483"/>
            <a:ext cx="6428422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4235196"/>
            <a:ext cx="5293995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A3938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1739455"/>
            <a:ext cx="328983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1739455"/>
            <a:ext cx="328983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890713" y="1834126"/>
            <a:ext cx="11344275" cy="2036583"/>
          </a:xfrm>
        </p:spPr>
        <p:txBody>
          <a:bodyPr anchor="b"/>
          <a:lstStyle>
            <a:lvl1pPr algn="ctr">
              <a:defRPr sz="6617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90713" y="3972247"/>
            <a:ext cx="11344275" cy="407356"/>
          </a:xfrm>
        </p:spPr>
        <p:txBody>
          <a:bodyPr/>
          <a:lstStyle>
            <a:lvl1pPr marL="0" indent="0" algn="ctr">
              <a:buNone/>
              <a:defRPr sz="2647"/>
            </a:lvl1pPr>
            <a:lvl2pPr marL="504207" indent="0" algn="ctr">
              <a:buNone/>
              <a:defRPr sz="2206"/>
            </a:lvl2pPr>
            <a:lvl3pPr marL="1008412" indent="0" algn="ctr">
              <a:buNone/>
              <a:defRPr sz="1985"/>
            </a:lvl3pPr>
            <a:lvl4pPr marL="1512619" indent="0" algn="ctr">
              <a:buNone/>
              <a:defRPr sz="1764"/>
            </a:lvl4pPr>
            <a:lvl5pPr marL="2016826" indent="0" algn="ctr">
              <a:buNone/>
              <a:defRPr sz="1764"/>
            </a:lvl5pPr>
            <a:lvl6pPr marL="2521033" indent="0" algn="ctr">
              <a:buNone/>
              <a:defRPr sz="1764"/>
            </a:lvl6pPr>
            <a:lvl7pPr marL="3025238" indent="0" algn="ctr">
              <a:buNone/>
              <a:defRPr sz="1764"/>
            </a:lvl7pPr>
            <a:lvl8pPr marL="3529445" indent="0" algn="ctr">
              <a:buNone/>
              <a:defRPr sz="1764"/>
            </a:lvl8pPr>
            <a:lvl9pPr marL="4033652" indent="0" algn="ctr">
              <a:buNone/>
              <a:defRPr sz="1764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78142" y="7033450"/>
            <a:ext cx="1739455" cy="276999"/>
          </a:xfrm>
        </p:spPr>
        <p:txBody>
          <a:bodyPr/>
          <a:lstStyle/>
          <a:p>
            <a:fld id="{F9191BDA-7D57-A249-9DB7-9151C68CD045}" type="datetimeFigureOut">
              <a:rPr lang="de-DE" smtClean="0"/>
              <a:t>18.11.23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71369" y="7033450"/>
            <a:ext cx="2420112" cy="276999"/>
          </a:xfr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05888" y="7069070"/>
            <a:ext cx="242569" cy="338554"/>
          </a:xfrm>
        </p:spPr>
        <p:txBody>
          <a:bodyPr/>
          <a:lstStyle/>
          <a:p>
            <a:fld id="{CDE4CE76-5316-954C-893F-84D60C8127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9215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3" y="5073086"/>
            <a:ext cx="165436" cy="248976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85"/>
          </a:p>
        </p:txBody>
      </p:sp>
      <p:sp>
        <p:nvSpPr>
          <p:cNvPr id="3" name="Rechteck 2"/>
          <p:cNvSpPr/>
          <p:nvPr userDrawn="1"/>
        </p:nvSpPr>
        <p:spPr>
          <a:xfrm>
            <a:off x="5120" y="2583321"/>
            <a:ext cx="160319" cy="2489765"/>
          </a:xfrm>
          <a:prstGeom prst="rect">
            <a:avLst/>
          </a:prstGeom>
          <a:solidFill>
            <a:srgbClr val="E422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85"/>
          </a:p>
        </p:txBody>
      </p:sp>
      <p:sp>
        <p:nvSpPr>
          <p:cNvPr id="4" name="Rechteck 3"/>
          <p:cNvSpPr/>
          <p:nvPr userDrawn="1"/>
        </p:nvSpPr>
        <p:spPr>
          <a:xfrm>
            <a:off x="3" y="1"/>
            <a:ext cx="165436" cy="2583321"/>
          </a:xfrm>
          <a:prstGeom prst="rect">
            <a:avLst/>
          </a:prstGeom>
          <a:solidFill>
            <a:srgbClr val="4FA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85"/>
          </a:p>
        </p:txBody>
      </p:sp>
    </p:spTree>
    <p:extLst>
      <p:ext uri="{BB962C8B-B14F-4D97-AF65-F5344CB8AC3E}">
        <p14:creationId xmlns:p14="http://schemas.microsoft.com/office/powerpoint/2010/main" val="3000992294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48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907299" y="852106"/>
            <a:ext cx="1172845" cy="208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27300" y="3136912"/>
            <a:ext cx="3239770" cy="1625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3A3938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7033450"/>
            <a:ext cx="242011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7033450"/>
            <a:ext cx="173945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11/18/23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605888" y="7069070"/>
            <a:ext cx="242569" cy="207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7" r:id="rId6"/>
    <p:sldLayoutId id="2147483670" r:id="rId7"/>
    <p:sldLayoutId id="2147483671" r:id="rId8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unevoc.unesco.org/home/UNEVOC+Publications/lang=en/akt=detail/qs=6437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s://www.google.at/url?sa=i&amp;url=https%3A%2F%2Feurofamnet.eu%2Fagencies-skill-standards%2Funevoc-international-centre-technical-and-vocational-education-and-training&amp;psig=AOvVaw1k6jIxMozaSACBN2SEjSHZ&amp;ust=1690916308457000&amp;source=images&amp;cd=vfe&amp;opi=89978449&amp;ved=0CBEQjRxqFwoTCJCsxqjQuYADFQAAAAAdAAAAABAE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hyperlink" Target="http://www.youthstart.eu/" TargetMode="External"/><Relationship Id="rId7" Type="http://schemas.openxmlformats.org/officeDocument/2006/relationships/image" Target="../media/image35.png"/><Relationship Id="rId2" Type="http://schemas.openxmlformats.org/officeDocument/2006/relationships/hyperlink" Target="mailto:Johannes.lindner@kphvie.ac.at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.png"/><Relationship Id="rId5" Type="http://schemas.openxmlformats.org/officeDocument/2006/relationships/hyperlink" Target="https://unevoc.unesco.org/home/UNEVOC+Publications/lang=en/akt=detail/qs=6437" TargetMode="External"/><Relationship Id="rId4" Type="http://schemas.openxmlformats.org/officeDocument/2006/relationships/hyperlink" Target="http://www.youthstart.network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12" Type="http://schemas.openxmlformats.org/officeDocument/2006/relationships/image" Target="../media/image12.png"/><Relationship Id="rId17" Type="http://schemas.openxmlformats.org/officeDocument/2006/relationships/image" Target="../media/image29.png"/><Relationship Id="rId2" Type="http://schemas.openxmlformats.org/officeDocument/2006/relationships/image" Target="../media/image16.jpeg"/><Relationship Id="rId16" Type="http://schemas.openxmlformats.org/officeDocument/2006/relationships/image" Target="../media/image28.png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7.png"/><Relationship Id="rId10" Type="http://schemas.openxmlformats.org/officeDocument/2006/relationships/image" Target="../media/image23.png"/><Relationship Id="rId19" Type="http://schemas.openxmlformats.org/officeDocument/2006/relationships/image" Target="../media/image31.png"/><Relationship Id="rId4" Type="http://schemas.openxmlformats.org/officeDocument/2006/relationships/image" Target="../media/image11.png"/><Relationship Id="rId9" Type="http://schemas.openxmlformats.org/officeDocument/2006/relationships/image" Target="../media/image22.png"/><Relationship Id="rId1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uY58QuidMg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hlinkClick r:id="rId2"/>
            <a:extLst>
              <a:ext uri="{FF2B5EF4-FFF2-40B4-BE49-F238E27FC236}">
                <a16:creationId xmlns:a16="http://schemas.microsoft.com/office/drawing/2014/main" id="{AB5D1A1C-DD96-3D4E-AFB4-9613FB8714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4524375"/>
            <a:ext cx="8489168" cy="12087225"/>
          </a:xfrm>
          <a:prstGeom prst="rect">
            <a:avLst/>
          </a:prstGeom>
        </p:spPr>
      </p:pic>
      <p:sp>
        <p:nvSpPr>
          <p:cNvPr id="8" name="Rectangle 45">
            <a:extLst>
              <a:ext uri="{FF2B5EF4-FFF2-40B4-BE49-F238E27FC236}">
                <a16:creationId xmlns:a16="http://schemas.microsoft.com/office/drawing/2014/main" id="{B1B4F764-E98C-7345-A85B-D5ED1848B9DD}"/>
              </a:ext>
            </a:extLst>
          </p:cNvPr>
          <p:cNvSpPr>
            <a:spLocks/>
          </p:cNvSpPr>
          <p:nvPr/>
        </p:nvSpPr>
        <p:spPr bwMode="auto">
          <a:xfrm>
            <a:off x="9239250" y="3476625"/>
            <a:ext cx="4874954" cy="462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3600" b="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სამეწარმეო სასწავლო ინსტიტუტის ტილო (</a:t>
            </a:r>
            <a:r>
              <a:rPr lang="en-GB" altLang="de-DE" sz="3600" b="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ELIC)</a:t>
            </a:r>
          </a:p>
        </p:txBody>
      </p:sp>
      <p:pic>
        <p:nvPicPr>
          <p:cNvPr id="5" name="Picture 2" descr="UNEVOC International Centre for Technical and Vocational Education and  Training | Eurofamnet">
            <a:hlinkClick r:id="rId4"/>
            <a:extLst>
              <a:ext uri="{FF2B5EF4-FFF2-40B4-BE49-F238E27FC236}">
                <a16:creationId xmlns:a16="http://schemas.microsoft.com/office/drawing/2014/main" id="{1BC4466B-9251-CC49-BDB0-4C489C0617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6600825"/>
            <a:ext cx="1828800" cy="86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946F0F8A-294A-4842-93C5-8488260AF6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14101" y="6411824"/>
            <a:ext cx="4334252" cy="1123368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F903FE17-C04C-C542-A2A4-032F6F743000}"/>
              </a:ext>
            </a:extLst>
          </p:cNvPr>
          <p:cNvSpPr txBox="1">
            <a:spLocks/>
          </p:cNvSpPr>
          <p:nvPr/>
        </p:nvSpPr>
        <p:spPr>
          <a:xfrm>
            <a:off x="9239250" y="4924425"/>
            <a:ext cx="3529330" cy="9137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 spc="-2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-2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-2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spc="-2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a-GE" sz="1985" dirty="0"/>
              <a:t>პროფესორი იოჰანეს ლინდნერი</a:t>
            </a:r>
            <a:endParaRPr lang="en-GB" sz="1985" dirty="0"/>
          </a:p>
        </p:txBody>
      </p:sp>
    </p:spTree>
    <p:extLst>
      <p:ext uri="{BB962C8B-B14F-4D97-AF65-F5344CB8AC3E}">
        <p14:creationId xmlns:p14="http://schemas.microsoft.com/office/powerpoint/2010/main" val="834262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48">
            <a:extLst>
              <a:ext uri="{FF2B5EF4-FFF2-40B4-BE49-F238E27FC236}">
                <a16:creationId xmlns:a16="http://schemas.microsoft.com/office/drawing/2014/main" id="{87A7C80B-65BD-DD4B-9149-65010B48B97B}"/>
              </a:ext>
            </a:extLst>
          </p:cNvPr>
          <p:cNvGrpSpPr>
            <a:grpSpLocks/>
          </p:cNvGrpSpPr>
          <p:nvPr/>
        </p:nvGrpSpPr>
        <p:grpSpPr bwMode="auto">
          <a:xfrm>
            <a:off x="225214" y="3576858"/>
            <a:ext cx="902056" cy="975251"/>
            <a:chOff x="-24" y="-24"/>
            <a:chExt cx="1008" cy="816"/>
          </a:xfrm>
        </p:grpSpPr>
        <p:pic>
          <p:nvPicPr>
            <p:cNvPr id="81" name="Picture 49">
              <a:extLst>
                <a:ext uri="{FF2B5EF4-FFF2-40B4-BE49-F238E27FC236}">
                  <a16:creationId xmlns:a16="http://schemas.microsoft.com/office/drawing/2014/main" id="{8EC13D34-27AD-4545-AA97-923C27C070C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82" name="Rectangle 50">
              <a:extLst>
                <a:ext uri="{FF2B5EF4-FFF2-40B4-BE49-F238E27FC236}">
                  <a16:creationId xmlns:a16="http://schemas.microsoft.com/office/drawing/2014/main" id="{2357A90E-6075-A34E-A990-242DEEAF3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85" name="Group 1">
            <a:extLst>
              <a:ext uri="{FF2B5EF4-FFF2-40B4-BE49-F238E27FC236}">
                <a16:creationId xmlns:a16="http://schemas.microsoft.com/office/drawing/2014/main" id="{69715E14-20D1-7C47-B90F-599F8A568289}"/>
              </a:ext>
            </a:extLst>
          </p:cNvPr>
          <p:cNvGrpSpPr>
            <a:grpSpLocks/>
          </p:cNvGrpSpPr>
          <p:nvPr/>
        </p:nvGrpSpPr>
        <p:grpSpPr bwMode="auto">
          <a:xfrm>
            <a:off x="157370" y="581496"/>
            <a:ext cx="14755813" cy="6728278"/>
            <a:chOff x="79" y="112"/>
            <a:chExt cx="8008" cy="5466"/>
          </a:xfrm>
        </p:grpSpPr>
        <p:sp>
          <p:nvSpPr>
            <p:cNvPr id="227" name="AutoShape 9">
              <a:extLst>
                <a:ext uri="{FF2B5EF4-FFF2-40B4-BE49-F238E27FC236}">
                  <a16:creationId xmlns:a16="http://schemas.microsoft.com/office/drawing/2014/main" id="{159B5E36-9885-5248-ACF9-A78F3257B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" y="4288"/>
              <a:ext cx="4000" cy="1290"/>
            </a:xfrm>
            <a:prstGeom prst="roundRect">
              <a:avLst>
                <a:gd name="adj" fmla="val 7139"/>
              </a:avLst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9pPr>
            </a:lstStyle>
            <a:p>
              <a:pPr eaLnBrk="1" hangingPunct="1"/>
              <a:endParaRPr lang="en-GB" altLang="de-DE" sz="325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AutoShape 12">
              <a:extLst>
                <a:ext uri="{FF2B5EF4-FFF2-40B4-BE49-F238E27FC236}">
                  <a16:creationId xmlns:a16="http://schemas.microsoft.com/office/drawing/2014/main" id="{5BEA83F0-E8B4-534A-9ACB-EAE6C14A0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" y="112"/>
              <a:ext cx="1600" cy="2089"/>
            </a:xfrm>
            <a:prstGeom prst="roundRect">
              <a:avLst>
                <a:gd name="adj" fmla="val 7500"/>
              </a:avLst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9pPr>
            </a:lstStyle>
            <a:p>
              <a:pPr eaLnBrk="1" hangingPunct="1"/>
              <a:endParaRPr lang="en-GB" altLang="de-DE" sz="325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3" name="AutoShape 16">
              <a:extLst>
                <a:ext uri="{FF2B5EF4-FFF2-40B4-BE49-F238E27FC236}">
                  <a16:creationId xmlns:a16="http://schemas.microsoft.com/office/drawing/2014/main" id="{47CA8E23-D1AB-B940-B98C-9D39100F4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" y="112"/>
              <a:ext cx="1600" cy="2073"/>
            </a:xfrm>
            <a:prstGeom prst="roundRect">
              <a:avLst>
                <a:gd name="adj" fmla="val 7500"/>
              </a:avLst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9pPr>
            </a:lstStyle>
            <a:p>
              <a:pPr eaLnBrk="1" hangingPunct="1"/>
              <a:endParaRPr lang="en-GB" altLang="de-DE" sz="325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AutoShape 19">
              <a:extLst>
                <a:ext uri="{FF2B5EF4-FFF2-40B4-BE49-F238E27FC236}">
                  <a16:creationId xmlns:a16="http://schemas.microsoft.com/office/drawing/2014/main" id="{A78FE36D-7178-4A4F-ACC7-D77EA38E0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7" y="2206"/>
              <a:ext cx="1600" cy="2066"/>
            </a:xfrm>
            <a:prstGeom prst="roundRect">
              <a:avLst>
                <a:gd name="adj" fmla="val 7500"/>
              </a:avLst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9pPr>
            </a:lstStyle>
            <a:p>
              <a:pPr eaLnBrk="1" hangingPunct="1"/>
              <a:endParaRPr lang="en-GB" altLang="de-DE" sz="325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AutoShape 22">
              <a:extLst>
                <a:ext uri="{FF2B5EF4-FFF2-40B4-BE49-F238E27FC236}">
                  <a16:creationId xmlns:a16="http://schemas.microsoft.com/office/drawing/2014/main" id="{297037EF-50EF-2F4C-9C56-033C8698D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7" y="112"/>
              <a:ext cx="1600" cy="2088"/>
            </a:xfrm>
            <a:prstGeom prst="roundRect">
              <a:avLst>
                <a:gd name="adj" fmla="val 7500"/>
              </a:avLst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9pPr>
            </a:lstStyle>
            <a:p>
              <a:pPr eaLnBrk="1" hangingPunct="1"/>
              <a:endParaRPr lang="en-GB" altLang="de-DE" sz="325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AutoShape 25">
              <a:extLst>
                <a:ext uri="{FF2B5EF4-FFF2-40B4-BE49-F238E27FC236}">
                  <a16:creationId xmlns:a16="http://schemas.microsoft.com/office/drawing/2014/main" id="{FC98D6B8-3625-C44F-93B7-5E8ACE2EB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" y="2185"/>
              <a:ext cx="1600" cy="2080"/>
            </a:xfrm>
            <a:prstGeom prst="roundRect">
              <a:avLst>
                <a:gd name="adj" fmla="val 7500"/>
              </a:avLst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9pPr>
            </a:lstStyle>
            <a:p>
              <a:pPr eaLnBrk="1" hangingPunct="1"/>
              <a:endParaRPr lang="en-GB" altLang="de-DE" sz="325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AutoShape 29">
              <a:extLst>
                <a:ext uri="{FF2B5EF4-FFF2-40B4-BE49-F238E27FC236}">
                  <a16:creationId xmlns:a16="http://schemas.microsoft.com/office/drawing/2014/main" id="{4B72F1B6-ECB6-4A47-9646-0787EEE9E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1" y="112"/>
              <a:ext cx="1600" cy="2055"/>
            </a:xfrm>
            <a:prstGeom prst="roundRect">
              <a:avLst>
                <a:gd name="adj" fmla="val 7500"/>
              </a:avLst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9pPr>
            </a:lstStyle>
            <a:p>
              <a:pPr eaLnBrk="1" hangingPunct="1"/>
              <a:endParaRPr lang="en-GB" altLang="de-DE" sz="325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Rectangle 40">
              <a:extLst>
                <a:ext uri="{FF2B5EF4-FFF2-40B4-BE49-F238E27FC236}">
                  <a16:creationId xmlns:a16="http://schemas.microsoft.com/office/drawing/2014/main" id="{0549CDCA-00B6-8B47-8DF9-B0F119BC6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1" y="4347"/>
              <a:ext cx="1717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9pPr>
            </a:lstStyle>
            <a:p>
              <a:pPr eaLnBrk="1" hangingPunct="1"/>
              <a:r>
                <a:rPr lang="ka-GE" altLang="de-DE" sz="1400" dirty="0">
                  <a:solidFill>
                    <a:srgbClr val="4C4C4C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rPr>
                <a:t>ორგანიზაციული სტრუქტურები</a:t>
              </a:r>
              <a:r>
                <a:rPr lang="de-AT" altLang="de-DE" sz="1400" dirty="0">
                  <a:solidFill>
                    <a:srgbClr val="4C4C4C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rPr>
                <a:t> (11)</a:t>
              </a:r>
              <a:endParaRPr lang="en-GB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234" name="AutoShape 9">
            <a:extLst>
              <a:ext uri="{FF2B5EF4-FFF2-40B4-BE49-F238E27FC236}">
                <a16:creationId xmlns:a16="http://schemas.microsoft.com/office/drawing/2014/main" id="{1BF782E8-7CD1-A14B-9B5C-79C49CF2C2DC}"/>
              </a:ext>
            </a:extLst>
          </p:cNvPr>
          <p:cNvSpPr>
            <a:spLocks/>
          </p:cNvSpPr>
          <p:nvPr/>
        </p:nvSpPr>
        <p:spPr bwMode="auto">
          <a:xfrm>
            <a:off x="176325" y="5721400"/>
            <a:ext cx="7370536" cy="1609058"/>
          </a:xfrm>
          <a:prstGeom prst="roundRect">
            <a:avLst>
              <a:gd name="adj" fmla="val 7139"/>
            </a:avLst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endParaRPr lang="en-GB" altLang="de-DE" sz="325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Rectangle 40">
            <a:extLst>
              <a:ext uri="{FF2B5EF4-FFF2-40B4-BE49-F238E27FC236}">
                <a16:creationId xmlns:a16="http://schemas.microsoft.com/office/drawing/2014/main" id="{5DFDFC49-A924-904A-9F92-286E69114DF1}"/>
              </a:ext>
            </a:extLst>
          </p:cNvPr>
          <p:cNvSpPr>
            <a:spLocks/>
          </p:cNvSpPr>
          <p:nvPr/>
        </p:nvSpPr>
        <p:spPr bwMode="auto">
          <a:xfrm>
            <a:off x="331107" y="5798906"/>
            <a:ext cx="2933473" cy="280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55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endParaRPr lang="en-GB" altLang="de-DE" sz="1551" dirty="0">
              <a:solidFill>
                <a:srgbClr val="4C4C4C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38" name="Rectangle 40">
            <a:extLst>
              <a:ext uri="{FF2B5EF4-FFF2-40B4-BE49-F238E27FC236}">
                <a16:creationId xmlns:a16="http://schemas.microsoft.com/office/drawing/2014/main" id="{DF4C6C48-121C-0240-AF69-4B10EB240A2D}"/>
              </a:ext>
            </a:extLst>
          </p:cNvPr>
          <p:cNvSpPr>
            <a:spLocks/>
          </p:cNvSpPr>
          <p:nvPr/>
        </p:nvSpPr>
        <p:spPr bwMode="auto">
          <a:xfrm>
            <a:off x="260237" y="664600"/>
            <a:ext cx="2992404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ძირითადი</a:t>
            </a:r>
            <a:r>
              <a:rPr lang="de-AT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ka-GE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დაინტერესებული მხარეები</a:t>
            </a:r>
            <a:r>
              <a:rPr lang="en-GB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(8)</a:t>
            </a:r>
          </a:p>
        </p:txBody>
      </p:sp>
      <p:sp>
        <p:nvSpPr>
          <p:cNvPr id="239" name="AutoShape 29">
            <a:extLst>
              <a:ext uri="{FF2B5EF4-FFF2-40B4-BE49-F238E27FC236}">
                <a16:creationId xmlns:a16="http://schemas.microsoft.com/office/drawing/2014/main" id="{18A89900-85B9-A24E-BC13-1A62BF145024}"/>
              </a:ext>
            </a:extLst>
          </p:cNvPr>
          <p:cNvSpPr>
            <a:spLocks/>
          </p:cNvSpPr>
          <p:nvPr/>
        </p:nvSpPr>
        <p:spPr bwMode="auto">
          <a:xfrm>
            <a:off x="11991295" y="583375"/>
            <a:ext cx="2948214" cy="2560340"/>
          </a:xfrm>
          <a:prstGeom prst="roundRect">
            <a:avLst>
              <a:gd name="adj" fmla="val 7500"/>
            </a:avLst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endParaRPr lang="en-GB" altLang="de-DE" sz="325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0" name="AutoShape 25">
            <a:extLst>
              <a:ext uri="{FF2B5EF4-FFF2-40B4-BE49-F238E27FC236}">
                <a16:creationId xmlns:a16="http://schemas.microsoft.com/office/drawing/2014/main" id="{749654F4-1D1E-984F-AA35-E0F32E07A179}"/>
              </a:ext>
            </a:extLst>
          </p:cNvPr>
          <p:cNvSpPr>
            <a:spLocks/>
          </p:cNvSpPr>
          <p:nvPr/>
        </p:nvSpPr>
        <p:spPr bwMode="auto">
          <a:xfrm>
            <a:off x="11976555" y="3152387"/>
            <a:ext cx="2948214" cy="2560340"/>
          </a:xfrm>
          <a:prstGeom prst="roundRect">
            <a:avLst>
              <a:gd name="adj" fmla="val 7500"/>
            </a:avLst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endParaRPr lang="en-GB" altLang="de-DE" sz="325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AutoShape 25">
            <a:extLst>
              <a:ext uri="{FF2B5EF4-FFF2-40B4-BE49-F238E27FC236}">
                <a16:creationId xmlns:a16="http://schemas.microsoft.com/office/drawing/2014/main" id="{A967205F-535C-9B4C-BC79-ED767DEF0640}"/>
              </a:ext>
            </a:extLst>
          </p:cNvPr>
          <p:cNvSpPr>
            <a:spLocks/>
          </p:cNvSpPr>
          <p:nvPr/>
        </p:nvSpPr>
        <p:spPr bwMode="auto">
          <a:xfrm>
            <a:off x="138962" y="3151212"/>
            <a:ext cx="2948214" cy="2560340"/>
          </a:xfrm>
          <a:prstGeom prst="roundRect">
            <a:avLst>
              <a:gd name="adj" fmla="val 7500"/>
            </a:avLst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endParaRPr lang="en-GB" altLang="de-DE" sz="325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6" name="Rectangle 40">
            <a:extLst>
              <a:ext uri="{FF2B5EF4-FFF2-40B4-BE49-F238E27FC236}">
                <a16:creationId xmlns:a16="http://schemas.microsoft.com/office/drawing/2014/main" id="{2EAD1DAF-8B4B-F745-A165-88067CD48C44}"/>
              </a:ext>
            </a:extLst>
          </p:cNvPr>
          <p:cNvSpPr>
            <a:spLocks/>
          </p:cNvSpPr>
          <p:nvPr/>
        </p:nvSpPr>
        <p:spPr bwMode="auto">
          <a:xfrm>
            <a:off x="6161328" y="712624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endParaRPr lang="en-GB" altLang="de-DE" sz="1200" dirty="0">
              <a:solidFill>
                <a:srgbClr val="4C4C4C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48" name="Rectangle 40">
            <a:extLst>
              <a:ext uri="{FF2B5EF4-FFF2-40B4-BE49-F238E27FC236}">
                <a16:creationId xmlns:a16="http://schemas.microsoft.com/office/drawing/2014/main" id="{31082D26-99EB-0346-BE1F-7A74F0801A23}"/>
              </a:ext>
            </a:extLst>
          </p:cNvPr>
          <p:cNvSpPr>
            <a:spLocks/>
          </p:cNvSpPr>
          <p:nvPr/>
        </p:nvSpPr>
        <p:spPr bwMode="auto">
          <a:xfrm>
            <a:off x="12134850" y="697277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55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endParaRPr lang="en-GB" altLang="de-DE" sz="1551" dirty="0">
              <a:solidFill>
                <a:srgbClr val="4C4C4C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49" name="Rectangle 40">
            <a:extLst>
              <a:ext uri="{FF2B5EF4-FFF2-40B4-BE49-F238E27FC236}">
                <a16:creationId xmlns:a16="http://schemas.microsoft.com/office/drawing/2014/main" id="{531802E9-CFD3-B749-B21C-784D208FB3F1}"/>
              </a:ext>
            </a:extLst>
          </p:cNvPr>
          <p:cNvSpPr>
            <a:spLocks/>
          </p:cNvSpPr>
          <p:nvPr/>
        </p:nvSpPr>
        <p:spPr bwMode="auto">
          <a:xfrm>
            <a:off x="6120655" y="3220638"/>
            <a:ext cx="3002385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55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endParaRPr lang="en-GB" altLang="de-DE" sz="1200" dirty="0">
              <a:solidFill>
                <a:srgbClr val="4C4C4C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51" name="Rectangle 40">
            <a:extLst>
              <a:ext uri="{FF2B5EF4-FFF2-40B4-BE49-F238E27FC236}">
                <a16:creationId xmlns:a16="http://schemas.microsoft.com/office/drawing/2014/main" id="{A2A6751C-BF71-E947-8C9E-81F27B43207B}"/>
              </a:ext>
            </a:extLst>
          </p:cNvPr>
          <p:cNvSpPr>
            <a:spLocks/>
          </p:cNvSpPr>
          <p:nvPr/>
        </p:nvSpPr>
        <p:spPr bwMode="auto">
          <a:xfrm>
            <a:off x="9206579" y="760542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მონიტორინგი</a:t>
            </a:r>
          </a:p>
          <a:p>
            <a:pPr eaLnBrk="1" hangingPunct="1"/>
            <a:r>
              <a:rPr lang="ka-GE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ძირითადი მეტრიკა</a:t>
            </a:r>
            <a:r>
              <a:rPr lang="de-AT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(12)</a:t>
            </a:r>
            <a:endParaRPr lang="en-GB" altLang="de-DE" sz="1400" dirty="0">
              <a:solidFill>
                <a:srgbClr val="4C4C4C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56" name="Rectangle 40">
            <a:extLst>
              <a:ext uri="{FF2B5EF4-FFF2-40B4-BE49-F238E27FC236}">
                <a16:creationId xmlns:a16="http://schemas.microsoft.com/office/drawing/2014/main" id="{AC4D7810-E4DA-844D-A733-896077468855}"/>
              </a:ext>
            </a:extLst>
          </p:cNvPr>
          <p:cNvSpPr>
            <a:spLocks/>
          </p:cNvSpPr>
          <p:nvPr/>
        </p:nvSpPr>
        <p:spPr bwMode="auto">
          <a:xfrm>
            <a:off x="9206579" y="3244864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55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ka-GE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შეფასება </a:t>
            </a:r>
            <a:r>
              <a:rPr lang="en-GB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(9)</a:t>
            </a:r>
          </a:p>
        </p:txBody>
      </p:sp>
      <p:sp>
        <p:nvSpPr>
          <p:cNvPr id="258" name="Rectangle 40">
            <a:extLst>
              <a:ext uri="{FF2B5EF4-FFF2-40B4-BE49-F238E27FC236}">
                <a16:creationId xmlns:a16="http://schemas.microsoft.com/office/drawing/2014/main" id="{A9879E90-232D-CF44-A52A-F6F736AE1A69}"/>
              </a:ext>
            </a:extLst>
          </p:cNvPr>
          <p:cNvSpPr>
            <a:spLocks/>
          </p:cNvSpPr>
          <p:nvPr/>
        </p:nvSpPr>
        <p:spPr bwMode="auto">
          <a:xfrm>
            <a:off x="12140972" y="3215040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არხები</a:t>
            </a:r>
            <a:r>
              <a:rPr lang="en-GB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(10)</a:t>
            </a:r>
          </a:p>
        </p:txBody>
      </p:sp>
      <p:sp>
        <p:nvSpPr>
          <p:cNvPr id="260" name="Rectangle 40">
            <a:extLst>
              <a:ext uri="{FF2B5EF4-FFF2-40B4-BE49-F238E27FC236}">
                <a16:creationId xmlns:a16="http://schemas.microsoft.com/office/drawing/2014/main" id="{2BCCBEE6-81B2-8545-A790-B7F2F2089B4A}"/>
              </a:ext>
            </a:extLst>
          </p:cNvPr>
          <p:cNvSpPr>
            <a:spLocks/>
          </p:cNvSpPr>
          <p:nvPr/>
        </p:nvSpPr>
        <p:spPr bwMode="auto">
          <a:xfrm>
            <a:off x="3323511" y="3283130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en-GB" altLang="de-DE" sz="155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</a:p>
        </p:txBody>
      </p:sp>
      <p:sp>
        <p:nvSpPr>
          <p:cNvPr id="37" name="AutoShape 25">
            <a:extLst>
              <a:ext uri="{FF2B5EF4-FFF2-40B4-BE49-F238E27FC236}">
                <a16:creationId xmlns:a16="http://schemas.microsoft.com/office/drawing/2014/main" id="{F1173CD3-E183-B943-B752-FB73118D57F5}"/>
              </a:ext>
            </a:extLst>
          </p:cNvPr>
          <p:cNvSpPr>
            <a:spLocks/>
          </p:cNvSpPr>
          <p:nvPr/>
        </p:nvSpPr>
        <p:spPr bwMode="auto">
          <a:xfrm>
            <a:off x="3108001" y="3110591"/>
            <a:ext cx="2948214" cy="2606056"/>
          </a:xfrm>
          <a:prstGeom prst="roundRect">
            <a:avLst>
              <a:gd name="adj" fmla="val 7500"/>
            </a:avLst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endParaRPr lang="en-GB" altLang="de-DE" sz="325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10D1DF9-B1C9-5341-B5D5-416E18F5328E}"/>
              </a:ext>
            </a:extLst>
          </p:cNvPr>
          <p:cNvSpPr>
            <a:spLocks/>
          </p:cNvSpPr>
          <p:nvPr/>
        </p:nvSpPr>
        <p:spPr bwMode="auto">
          <a:xfrm>
            <a:off x="3288533" y="690823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endParaRPr lang="en-GB" altLang="de-DE" sz="1551" dirty="0">
              <a:solidFill>
                <a:srgbClr val="4C4C4C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9" name="Rectangle 45">
            <a:extLst>
              <a:ext uri="{FF2B5EF4-FFF2-40B4-BE49-F238E27FC236}">
                <a16:creationId xmlns:a16="http://schemas.microsoft.com/office/drawing/2014/main" id="{BD0564BF-25D6-9248-9C96-10B93CC7A7AE}"/>
              </a:ext>
            </a:extLst>
          </p:cNvPr>
          <p:cNvSpPr>
            <a:spLocks/>
          </p:cNvSpPr>
          <p:nvPr/>
        </p:nvSpPr>
        <p:spPr bwMode="auto">
          <a:xfrm>
            <a:off x="4172230" y="51625"/>
            <a:ext cx="7160954" cy="462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2400" b="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სამეწარმეო სასწავლო ინსტიტუტის ტილო </a:t>
            </a:r>
            <a:r>
              <a:rPr lang="ka-GE" altLang="de-DE" sz="2000" b="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(</a:t>
            </a:r>
            <a:r>
              <a:rPr lang="en-GB" altLang="de-DE" sz="2000" b="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ELIC)</a:t>
            </a:r>
          </a:p>
        </p:txBody>
      </p:sp>
      <p:sp>
        <p:nvSpPr>
          <p:cNvPr id="29" name="Rectangle 50">
            <a:extLst>
              <a:ext uri="{FF2B5EF4-FFF2-40B4-BE49-F238E27FC236}">
                <a16:creationId xmlns:a16="http://schemas.microsoft.com/office/drawing/2014/main" id="{235B2756-372A-A84F-8151-544AEB26FEB5}"/>
              </a:ext>
            </a:extLst>
          </p:cNvPr>
          <p:cNvSpPr>
            <a:spLocks/>
          </p:cNvSpPr>
          <p:nvPr/>
        </p:nvSpPr>
        <p:spPr bwMode="auto">
          <a:xfrm>
            <a:off x="12115543" y="1339064"/>
            <a:ext cx="26694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2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endParaRPr lang="en-GB" altLang="de-DE" sz="12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0"/>
            <a:endParaRPr lang="en-GB" altLang="de-DE" sz="12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E113B312-FC37-AE49-AE22-415C37C01642}"/>
              </a:ext>
            </a:extLst>
          </p:cNvPr>
          <p:cNvSpPr/>
          <p:nvPr/>
        </p:nvSpPr>
        <p:spPr>
          <a:xfrm>
            <a:off x="6061840" y="3484400"/>
            <a:ext cx="29488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029" sz="12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Helvetica Neue Light" panose="02000403000000020004" pitchFamily="2" charset="0"/>
              </a:rPr>
              <a:t> </a:t>
            </a:r>
            <a:endParaRPr lang="de-A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200" dirty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  <a:sym typeface="Helvetica Neue Light" panose="02000403000000020004" pitchFamily="2" charset="0"/>
            </a:endParaRPr>
          </a:p>
        </p:txBody>
      </p:sp>
      <p:sp>
        <p:nvSpPr>
          <p:cNvPr id="32" name="Rectangle 50">
            <a:extLst>
              <a:ext uri="{FF2B5EF4-FFF2-40B4-BE49-F238E27FC236}">
                <a16:creationId xmlns:a16="http://schemas.microsoft.com/office/drawing/2014/main" id="{66535B84-D5CC-684A-AEE6-69AB466A9508}"/>
              </a:ext>
            </a:extLst>
          </p:cNvPr>
          <p:cNvSpPr>
            <a:spLocks/>
          </p:cNvSpPr>
          <p:nvPr/>
        </p:nvSpPr>
        <p:spPr bwMode="auto">
          <a:xfrm>
            <a:off x="3238099" y="4247573"/>
            <a:ext cx="27210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lvl="0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A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029" sz="12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3" name="Rectangle 50">
            <a:extLst>
              <a:ext uri="{FF2B5EF4-FFF2-40B4-BE49-F238E27FC236}">
                <a16:creationId xmlns:a16="http://schemas.microsoft.com/office/drawing/2014/main" id="{C10F7456-9FE6-DA48-9D6B-AEA69BFB9A44}"/>
              </a:ext>
            </a:extLst>
          </p:cNvPr>
          <p:cNvSpPr>
            <a:spLocks/>
          </p:cNvSpPr>
          <p:nvPr/>
        </p:nvSpPr>
        <p:spPr bwMode="auto">
          <a:xfrm>
            <a:off x="242521" y="3776608"/>
            <a:ext cx="287733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lvl="0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A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50">
            <a:extLst>
              <a:ext uri="{FF2B5EF4-FFF2-40B4-BE49-F238E27FC236}">
                <a16:creationId xmlns:a16="http://schemas.microsoft.com/office/drawing/2014/main" id="{8C3CE991-B1D6-0240-AC5B-F24256246815}"/>
              </a:ext>
            </a:extLst>
          </p:cNvPr>
          <p:cNvSpPr>
            <a:spLocks/>
          </p:cNvSpPr>
          <p:nvPr/>
        </p:nvSpPr>
        <p:spPr bwMode="auto">
          <a:xfrm>
            <a:off x="356519" y="6172885"/>
            <a:ext cx="6012159" cy="18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en-GB" sz="1213" dirty="0"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endParaRPr lang="en-GB" altLang="de-DE" sz="1213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10D1DF9-B1C9-5341-B5D5-416E18F5328E}"/>
              </a:ext>
            </a:extLst>
          </p:cNvPr>
          <p:cNvSpPr>
            <a:spLocks/>
          </p:cNvSpPr>
          <p:nvPr/>
        </p:nvSpPr>
        <p:spPr bwMode="auto">
          <a:xfrm>
            <a:off x="3262206" y="592589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კურიკულუმის მიდგომა</a:t>
            </a:r>
            <a:r>
              <a:rPr lang="en-GB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(4) </a:t>
            </a:r>
          </a:p>
        </p:txBody>
      </p:sp>
      <p:sp>
        <p:nvSpPr>
          <p:cNvPr id="44" name="Rectangle 40">
            <a:extLst>
              <a:ext uri="{FF2B5EF4-FFF2-40B4-BE49-F238E27FC236}">
                <a16:creationId xmlns:a16="http://schemas.microsoft.com/office/drawing/2014/main" id="{2EAD1DAF-8B4B-F745-A165-88067CD48C44}"/>
              </a:ext>
            </a:extLst>
          </p:cNvPr>
          <p:cNvSpPr>
            <a:spLocks/>
          </p:cNvSpPr>
          <p:nvPr/>
        </p:nvSpPr>
        <p:spPr bwMode="auto">
          <a:xfrm>
            <a:off x="6195327" y="621640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ღირებულებები</a:t>
            </a:r>
            <a:r>
              <a:rPr lang="en-GB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(1)</a:t>
            </a:r>
          </a:p>
        </p:txBody>
      </p:sp>
      <p:sp>
        <p:nvSpPr>
          <p:cNvPr id="45" name="Rectangle 40">
            <a:extLst>
              <a:ext uri="{FF2B5EF4-FFF2-40B4-BE49-F238E27FC236}">
                <a16:creationId xmlns:a16="http://schemas.microsoft.com/office/drawing/2014/main" id="{31082D26-99EB-0346-BE1F-7A74F0801A23}"/>
              </a:ext>
            </a:extLst>
          </p:cNvPr>
          <p:cNvSpPr>
            <a:spLocks/>
          </p:cNvSpPr>
          <p:nvPr/>
        </p:nvSpPr>
        <p:spPr bwMode="auto">
          <a:xfrm>
            <a:off x="12134850" y="697277"/>
            <a:ext cx="3124200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სამიზნე ჯგუფი</a:t>
            </a:r>
            <a:r>
              <a:rPr lang="en-GB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(2)</a:t>
            </a:r>
          </a:p>
        </p:txBody>
      </p:sp>
      <p:sp>
        <p:nvSpPr>
          <p:cNvPr id="47" name="Rectangle 40">
            <a:extLst>
              <a:ext uri="{FF2B5EF4-FFF2-40B4-BE49-F238E27FC236}">
                <a16:creationId xmlns:a16="http://schemas.microsoft.com/office/drawing/2014/main" id="{93E5B9F6-01BC-A44A-AAF2-5169ACAE3E07}"/>
              </a:ext>
            </a:extLst>
          </p:cNvPr>
          <p:cNvSpPr>
            <a:spLocks/>
          </p:cNvSpPr>
          <p:nvPr/>
        </p:nvSpPr>
        <p:spPr bwMode="auto">
          <a:xfrm>
            <a:off x="464438" y="3195472"/>
            <a:ext cx="3038234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ძირითადი რესურსები</a:t>
            </a:r>
            <a:r>
              <a:rPr lang="en-GB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(6)</a:t>
            </a:r>
          </a:p>
        </p:txBody>
      </p:sp>
      <p:sp>
        <p:nvSpPr>
          <p:cNvPr id="48" name="Rectangle 50">
            <a:extLst>
              <a:ext uri="{FF2B5EF4-FFF2-40B4-BE49-F238E27FC236}">
                <a16:creationId xmlns:a16="http://schemas.microsoft.com/office/drawing/2014/main" id="{C10F7456-9FE6-DA48-9D6B-AEA69BFB9A44}"/>
              </a:ext>
            </a:extLst>
          </p:cNvPr>
          <p:cNvSpPr>
            <a:spLocks/>
          </p:cNvSpPr>
          <p:nvPr/>
        </p:nvSpPr>
        <p:spPr bwMode="auto">
          <a:xfrm>
            <a:off x="352004" y="3673642"/>
            <a:ext cx="754316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რა რესურსებია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შესაძლებელი/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საჭირო?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0">
            <a:extLst>
              <a:ext uri="{FF2B5EF4-FFF2-40B4-BE49-F238E27FC236}">
                <a16:creationId xmlns:a16="http://schemas.microsoft.com/office/drawing/2014/main" id="{2BCCBEE6-81B2-8545-A790-B7F2F2089B4A}"/>
              </a:ext>
            </a:extLst>
          </p:cNvPr>
          <p:cNvSpPr>
            <a:spLocks/>
          </p:cNvSpPr>
          <p:nvPr/>
        </p:nvSpPr>
        <p:spPr bwMode="auto">
          <a:xfrm>
            <a:off x="3293178" y="3203467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ძირითადი აქტივობები</a:t>
            </a:r>
            <a:r>
              <a:rPr lang="en-GB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(5)</a:t>
            </a:r>
          </a:p>
        </p:txBody>
      </p:sp>
      <p:sp>
        <p:nvSpPr>
          <p:cNvPr id="51" name="Rectangle 40">
            <a:extLst>
              <a:ext uri="{FF2B5EF4-FFF2-40B4-BE49-F238E27FC236}">
                <a16:creationId xmlns:a16="http://schemas.microsoft.com/office/drawing/2014/main" id="{531802E9-CFD3-B749-B21C-784D208FB3F1}"/>
              </a:ext>
            </a:extLst>
          </p:cNvPr>
          <p:cNvSpPr>
            <a:spLocks/>
          </p:cNvSpPr>
          <p:nvPr/>
        </p:nvSpPr>
        <p:spPr bwMode="auto">
          <a:xfrm>
            <a:off x="6120655" y="3220638"/>
            <a:ext cx="3002385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სამეწარმეო კომპეტენციები</a:t>
            </a:r>
            <a:r>
              <a:rPr lang="en-GB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(3)</a:t>
            </a:r>
          </a:p>
        </p:txBody>
      </p:sp>
      <p:sp>
        <p:nvSpPr>
          <p:cNvPr id="53" name="Rectangle 40">
            <a:extLst>
              <a:ext uri="{FF2B5EF4-FFF2-40B4-BE49-F238E27FC236}">
                <a16:creationId xmlns:a16="http://schemas.microsoft.com/office/drawing/2014/main" id="{5DFDFC49-A924-904A-9F92-286E69114DF1}"/>
              </a:ext>
            </a:extLst>
          </p:cNvPr>
          <p:cNvSpPr>
            <a:spLocks/>
          </p:cNvSpPr>
          <p:nvPr/>
        </p:nvSpPr>
        <p:spPr bwMode="auto">
          <a:xfrm>
            <a:off x="331107" y="5798906"/>
            <a:ext cx="1973943" cy="280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ძირითადი გუნდი</a:t>
            </a:r>
            <a:r>
              <a:rPr lang="en-GB" altLang="de-DE" sz="14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(7)</a:t>
            </a:r>
          </a:p>
        </p:txBody>
      </p:sp>
      <p:grpSp>
        <p:nvGrpSpPr>
          <p:cNvPr id="58" name="Group 48">
            <a:extLst>
              <a:ext uri="{FF2B5EF4-FFF2-40B4-BE49-F238E27FC236}">
                <a16:creationId xmlns:a16="http://schemas.microsoft.com/office/drawing/2014/main" id="{34084C0D-2022-4843-8030-9114AB10B4EE}"/>
              </a:ext>
            </a:extLst>
          </p:cNvPr>
          <p:cNvGrpSpPr>
            <a:grpSpLocks/>
          </p:cNvGrpSpPr>
          <p:nvPr/>
        </p:nvGrpSpPr>
        <p:grpSpPr bwMode="auto">
          <a:xfrm>
            <a:off x="18536" y="1105498"/>
            <a:ext cx="902056" cy="975251"/>
            <a:chOff x="-24" y="-24"/>
            <a:chExt cx="1008" cy="816"/>
          </a:xfrm>
        </p:grpSpPr>
        <p:pic>
          <p:nvPicPr>
            <p:cNvPr id="59" name="Picture 49">
              <a:extLst>
                <a:ext uri="{FF2B5EF4-FFF2-40B4-BE49-F238E27FC236}">
                  <a16:creationId xmlns:a16="http://schemas.microsoft.com/office/drawing/2014/main" id="{D6A93F1E-4956-E740-B6CF-F86DD91C72BF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60" name="Rectangle 50">
              <a:extLst>
                <a:ext uri="{FF2B5EF4-FFF2-40B4-BE49-F238E27FC236}">
                  <a16:creationId xmlns:a16="http://schemas.microsoft.com/office/drawing/2014/main" id="{6D15D865-FB44-D04A-A29B-A5DD02591D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1" name="Rectangle 50">
            <a:extLst>
              <a:ext uri="{FF2B5EF4-FFF2-40B4-BE49-F238E27FC236}">
                <a16:creationId xmlns:a16="http://schemas.microsoft.com/office/drawing/2014/main" id="{FDC90EB4-7899-3143-9B01-DE4831EF2326}"/>
              </a:ext>
            </a:extLst>
          </p:cNvPr>
          <p:cNvSpPr>
            <a:spLocks/>
          </p:cNvSpPr>
          <p:nvPr/>
        </p:nvSpPr>
        <p:spPr bwMode="auto">
          <a:xfrm>
            <a:off x="98494" y="1279567"/>
            <a:ext cx="102123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ვინ არიან მთავარი </a:t>
            </a:r>
            <a:endParaRPr lang="de-AT" altLang="de-DE" sz="70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პარტნიორები?</a:t>
            </a:r>
          </a:p>
        </p:txBody>
      </p:sp>
      <p:grpSp>
        <p:nvGrpSpPr>
          <p:cNvPr id="62" name="Group 48">
            <a:extLst>
              <a:ext uri="{FF2B5EF4-FFF2-40B4-BE49-F238E27FC236}">
                <a16:creationId xmlns:a16="http://schemas.microsoft.com/office/drawing/2014/main" id="{BD9BACC0-DBB8-2B45-B1CE-508299A9BBC2}"/>
              </a:ext>
            </a:extLst>
          </p:cNvPr>
          <p:cNvGrpSpPr>
            <a:grpSpLocks/>
          </p:cNvGrpSpPr>
          <p:nvPr/>
        </p:nvGrpSpPr>
        <p:grpSpPr bwMode="auto">
          <a:xfrm>
            <a:off x="975557" y="1104812"/>
            <a:ext cx="902056" cy="975251"/>
            <a:chOff x="-24" y="-24"/>
            <a:chExt cx="1008" cy="816"/>
          </a:xfrm>
        </p:grpSpPr>
        <p:pic>
          <p:nvPicPr>
            <p:cNvPr id="63" name="Picture 49">
              <a:extLst>
                <a:ext uri="{FF2B5EF4-FFF2-40B4-BE49-F238E27FC236}">
                  <a16:creationId xmlns:a16="http://schemas.microsoft.com/office/drawing/2014/main" id="{0A97F20D-2A36-1E4F-89C3-BF69F57A6383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64" name="Rectangle 50">
              <a:extLst>
                <a:ext uri="{FF2B5EF4-FFF2-40B4-BE49-F238E27FC236}">
                  <a16:creationId xmlns:a16="http://schemas.microsoft.com/office/drawing/2014/main" id="{B5ED2D2C-6838-B34A-9249-4E6516497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65" name="Group 48">
            <a:extLst>
              <a:ext uri="{FF2B5EF4-FFF2-40B4-BE49-F238E27FC236}">
                <a16:creationId xmlns:a16="http://schemas.microsoft.com/office/drawing/2014/main" id="{2E43A73C-8022-9146-B6FC-124BBA2CEB01}"/>
              </a:ext>
            </a:extLst>
          </p:cNvPr>
          <p:cNvGrpSpPr>
            <a:grpSpLocks/>
          </p:cNvGrpSpPr>
          <p:nvPr/>
        </p:nvGrpSpPr>
        <p:grpSpPr bwMode="auto">
          <a:xfrm>
            <a:off x="1914129" y="1072848"/>
            <a:ext cx="1038226" cy="1089156"/>
            <a:chOff x="-24" y="-24"/>
            <a:chExt cx="1008" cy="816"/>
          </a:xfrm>
        </p:grpSpPr>
        <p:pic>
          <p:nvPicPr>
            <p:cNvPr id="66" name="Picture 49">
              <a:extLst>
                <a:ext uri="{FF2B5EF4-FFF2-40B4-BE49-F238E27FC236}">
                  <a16:creationId xmlns:a16="http://schemas.microsoft.com/office/drawing/2014/main" id="{046992BB-1F07-BA4A-A96C-EE32B0CEAA9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67" name="Rectangle 50">
              <a:extLst>
                <a:ext uri="{FF2B5EF4-FFF2-40B4-BE49-F238E27FC236}">
                  <a16:creationId xmlns:a16="http://schemas.microsoft.com/office/drawing/2014/main" id="{26426FBB-CC84-6549-917D-67BE19678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8" name="Rectangle 50">
            <a:extLst>
              <a:ext uri="{FF2B5EF4-FFF2-40B4-BE49-F238E27FC236}">
                <a16:creationId xmlns:a16="http://schemas.microsoft.com/office/drawing/2014/main" id="{74D2CE95-E36E-B747-BF45-E7DA95AFE49D}"/>
              </a:ext>
            </a:extLst>
          </p:cNvPr>
          <p:cNvSpPr>
            <a:spLocks/>
          </p:cNvSpPr>
          <p:nvPr/>
        </p:nvSpPr>
        <p:spPr bwMode="auto">
          <a:xfrm>
            <a:off x="1042773" y="1083866"/>
            <a:ext cx="820639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algn="ctr" eaLnBrk="1" hangingPunct="1"/>
            <a:endParaRPr lang="ka-GE" altLang="de-DE" sz="100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algn="ctr"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რა როლს ასრულებს მასწავლებლები?</a:t>
            </a:r>
          </a:p>
        </p:txBody>
      </p:sp>
      <p:sp>
        <p:nvSpPr>
          <p:cNvPr id="69" name="Rectangle 50">
            <a:extLst>
              <a:ext uri="{FF2B5EF4-FFF2-40B4-BE49-F238E27FC236}">
                <a16:creationId xmlns:a16="http://schemas.microsoft.com/office/drawing/2014/main" id="{FB9F7534-138F-E549-8B98-3F9896161C24}"/>
              </a:ext>
            </a:extLst>
          </p:cNvPr>
          <p:cNvSpPr>
            <a:spLocks/>
          </p:cNvSpPr>
          <p:nvPr/>
        </p:nvSpPr>
        <p:spPr bwMode="auto">
          <a:xfrm>
            <a:off x="2031491" y="1183862"/>
            <a:ext cx="9833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endParaRPr lang="ka-GE" altLang="de-DE" sz="100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რა როლს ასრულებს </a:t>
            </a:r>
            <a:endParaRPr lang="de-AT" altLang="de-DE" sz="70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მენეჯერები?</a:t>
            </a:r>
          </a:p>
        </p:txBody>
      </p:sp>
      <p:grpSp>
        <p:nvGrpSpPr>
          <p:cNvPr id="71" name="Group 48">
            <a:extLst>
              <a:ext uri="{FF2B5EF4-FFF2-40B4-BE49-F238E27FC236}">
                <a16:creationId xmlns:a16="http://schemas.microsoft.com/office/drawing/2014/main" id="{D6278004-2922-A041-9DDD-7C9882CBE7F6}"/>
              </a:ext>
            </a:extLst>
          </p:cNvPr>
          <p:cNvGrpSpPr>
            <a:grpSpLocks/>
          </p:cNvGrpSpPr>
          <p:nvPr/>
        </p:nvGrpSpPr>
        <p:grpSpPr bwMode="auto">
          <a:xfrm>
            <a:off x="278134" y="2128843"/>
            <a:ext cx="902056" cy="975251"/>
            <a:chOff x="-24" y="-24"/>
            <a:chExt cx="1008" cy="816"/>
          </a:xfrm>
        </p:grpSpPr>
        <p:pic>
          <p:nvPicPr>
            <p:cNvPr id="72" name="Picture 49">
              <a:extLst>
                <a:ext uri="{FF2B5EF4-FFF2-40B4-BE49-F238E27FC236}">
                  <a16:creationId xmlns:a16="http://schemas.microsoft.com/office/drawing/2014/main" id="{A34B0E16-AF7A-CB47-BCDF-7A6D8640593A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3" name="Rectangle 50">
              <a:extLst>
                <a:ext uri="{FF2B5EF4-FFF2-40B4-BE49-F238E27FC236}">
                  <a16:creationId xmlns:a16="http://schemas.microsoft.com/office/drawing/2014/main" id="{01C585F1-0032-6148-A51B-32CC37D94C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70" name="Rectangle 50">
            <a:extLst>
              <a:ext uri="{FF2B5EF4-FFF2-40B4-BE49-F238E27FC236}">
                <a16:creationId xmlns:a16="http://schemas.microsoft.com/office/drawing/2014/main" id="{992A4584-F403-FE4A-B582-E6297019C2FC}"/>
              </a:ext>
            </a:extLst>
          </p:cNvPr>
          <p:cNvSpPr>
            <a:spLocks/>
          </p:cNvSpPr>
          <p:nvPr/>
        </p:nvSpPr>
        <p:spPr bwMode="auto">
          <a:xfrm>
            <a:off x="309885" y="2229672"/>
            <a:ext cx="92602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endParaRPr lang="ka-GE" altLang="de-DE" sz="100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რა წვლილის შეტანა </a:t>
            </a:r>
            <a:endParaRPr lang="de-AT" altLang="de-DE" sz="70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შეუძლიათ გარე </a:t>
            </a:r>
            <a:endParaRPr lang="de-AT" altLang="de-DE" sz="70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პარტნიორებს</a:t>
            </a:r>
            <a:r>
              <a:rPr lang="de-AT" altLang="de-DE" sz="7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?</a:t>
            </a:r>
            <a:endParaRPr lang="en-GB" altLang="de-DE" sz="70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grpSp>
        <p:nvGrpSpPr>
          <p:cNvPr id="74" name="Group 48">
            <a:extLst>
              <a:ext uri="{FF2B5EF4-FFF2-40B4-BE49-F238E27FC236}">
                <a16:creationId xmlns:a16="http://schemas.microsoft.com/office/drawing/2014/main" id="{B3062D20-A2BF-CA4F-9339-03A48B848569}"/>
              </a:ext>
            </a:extLst>
          </p:cNvPr>
          <p:cNvGrpSpPr>
            <a:grpSpLocks/>
          </p:cNvGrpSpPr>
          <p:nvPr/>
        </p:nvGrpSpPr>
        <p:grpSpPr bwMode="auto">
          <a:xfrm>
            <a:off x="9137344" y="1199567"/>
            <a:ext cx="1405252" cy="1220359"/>
            <a:chOff x="-24" y="-24"/>
            <a:chExt cx="1008" cy="816"/>
          </a:xfrm>
        </p:grpSpPr>
        <p:pic>
          <p:nvPicPr>
            <p:cNvPr id="75" name="Picture 49">
              <a:extLst>
                <a:ext uri="{FF2B5EF4-FFF2-40B4-BE49-F238E27FC236}">
                  <a16:creationId xmlns:a16="http://schemas.microsoft.com/office/drawing/2014/main" id="{596572A4-FDD5-FE41-B421-A4670649741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6" name="Rectangle 50">
              <a:extLst>
                <a:ext uri="{FF2B5EF4-FFF2-40B4-BE49-F238E27FC236}">
                  <a16:creationId xmlns:a16="http://schemas.microsoft.com/office/drawing/2014/main" id="{D4D155F4-0E75-CC45-947A-3BD008671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77" name="Group 48">
            <a:extLst>
              <a:ext uri="{FF2B5EF4-FFF2-40B4-BE49-F238E27FC236}">
                <a16:creationId xmlns:a16="http://schemas.microsoft.com/office/drawing/2014/main" id="{9325DEA8-BBE8-7247-84C9-27B1D998575B}"/>
              </a:ext>
            </a:extLst>
          </p:cNvPr>
          <p:cNvGrpSpPr>
            <a:grpSpLocks/>
          </p:cNvGrpSpPr>
          <p:nvPr/>
        </p:nvGrpSpPr>
        <p:grpSpPr bwMode="auto">
          <a:xfrm>
            <a:off x="10510515" y="1181187"/>
            <a:ext cx="1237163" cy="1242097"/>
            <a:chOff x="-24" y="-24"/>
            <a:chExt cx="1008" cy="816"/>
          </a:xfrm>
        </p:grpSpPr>
        <p:pic>
          <p:nvPicPr>
            <p:cNvPr id="78" name="Picture 49">
              <a:extLst>
                <a:ext uri="{FF2B5EF4-FFF2-40B4-BE49-F238E27FC236}">
                  <a16:creationId xmlns:a16="http://schemas.microsoft.com/office/drawing/2014/main" id="{58C9F314-E906-7048-83A2-6C7B9189C11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79" name="Rectangle 50">
              <a:extLst>
                <a:ext uri="{FF2B5EF4-FFF2-40B4-BE49-F238E27FC236}">
                  <a16:creationId xmlns:a16="http://schemas.microsoft.com/office/drawing/2014/main" id="{D417514A-89AC-DD48-8C0F-3E37C07E0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83" name="Group 48">
            <a:extLst>
              <a:ext uri="{FF2B5EF4-FFF2-40B4-BE49-F238E27FC236}">
                <a16:creationId xmlns:a16="http://schemas.microsoft.com/office/drawing/2014/main" id="{B63E25AE-5403-6A49-A131-61EB47B7F60A}"/>
              </a:ext>
            </a:extLst>
          </p:cNvPr>
          <p:cNvGrpSpPr>
            <a:grpSpLocks/>
          </p:cNvGrpSpPr>
          <p:nvPr/>
        </p:nvGrpSpPr>
        <p:grpSpPr bwMode="auto">
          <a:xfrm>
            <a:off x="9160901" y="3645802"/>
            <a:ext cx="1159293" cy="1202423"/>
            <a:chOff x="-24" y="-24"/>
            <a:chExt cx="1008" cy="816"/>
          </a:xfrm>
        </p:grpSpPr>
        <p:pic>
          <p:nvPicPr>
            <p:cNvPr id="84" name="Picture 49">
              <a:extLst>
                <a:ext uri="{FF2B5EF4-FFF2-40B4-BE49-F238E27FC236}">
                  <a16:creationId xmlns:a16="http://schemas.microsoft.com/office/drawing/2014/main" id="{072D88DE-FE63-C147-BAA4-8960AF1B62F0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85" name="Rectangle 50">
              <a:extLst>
                <a:ext uri="{FF2B5EF4-FFF2-40B4-BE49-F238E27FC236}">
                  <a16:creationId xmlns:a16="http://schemas.microsoft.com/office/drawing/2014/main" id="{066F336F-D68E-9F49-910E-724A96B1D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36" name="Rectangle 50">
            <a:extLst>
              <a:ext uri="{FF2B5EF4-FFF2-40B4-BE49-F238E27FC236}">
                <a16:creationId xmlns:a16="http://schemas.microsoft.com/office/drawing/2014/main" id="{0D939D77-EC5F-2642-A74E-FD8AD23A12E7}"/>
              </a:ext>
            </a:extLst>
          </p:cNvPr>
          <p:cNvSpPr>
            <a:spLocks/>
          </p:cNvSpPr>
          <p:nvPr/>
        </p:nvSpPr>
        <p:spPr bwMode="auto">
          <a:xfrm>
            <a:off x="9279417" y="3785917"/>
            <a:ext cx="1033706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როგორ შეიძლება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შემოწმდეს სამეწარმეო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სწავლება?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7" name="Group 48">
            <a:extLst>
              <a:ext uri="{FF2B5EF4-FFF2-40B4-BE49-F238E27FC236}">
                <a16:creationId xmlns:a16="http://schemas.microsoft.com/office/drawing/2014/main" id="{BE743757-65D9-FD45-8D65-470DA6D31D73}"/>
              </a:ext>
            </a:extLst>
          </p:cNvPr>
          <p:cNvGrpSpPr>
            <a:grpSpLocks/>
          </p:cNvGrpSpPr>
          <p:nvPr/>
        </p:nvGrpSpPr>
        <p:grpSpPr bwMode="auto">
          <a:xfrm>
            <a:off x="1162040" y="3577414"/>
            <a:ext cx="914409" cy="1018958"/>
            <a:chOff x="-24" y="-24"/>
            <a:chExt cx="1008" cy="816"/>
          </a:xfrm>
        </p:grpSpPr>
        <p:pic>
          <p:nvPicPr>
            <p:cNvPr id="88" name="Picture 49">
              <a:extLst>
                <a:ext uri="{FF2B5EF4-FFF2-40B4-BE49-F238E27FC236}">
                  <a16:creationId xmlns:a16="http://schemas.microsoft.com/office/drawing/2014/main" id="{83421291-E0E3-3249-B6CC-B843FBA80E3A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89" name="Rectangle 50">
              <a:extLst>
                <a:ext uri="{FF2B5EF4-FFF2-40B4-BE49-F238E27FC236}">
                  <a16:creationId xmlns:a16="http://schemas.microsoft.com/office/drawing/2014/main" id="{BD117B06-D892-0846-82B0-D42E04610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86" name="Rectangle 50">
            <a:extLst>
              <a:ext uri="{FF2B5EF4-FFF2-40B4-BE49-F238E27FC236}">
                <a16:creationId xmlns:a16="http://schemas.microsoft.com/office/drawing/2014/main" id="{8D43C727-0928-6347-8A3D-41D8F17CE277}"/>
              </a:ext>
            </a:extLst>
          </p:cNvPr>
          <p:cNvSpPr>
            <a:spLocks/>
          </p:cNvSpPr>
          <p:nvPr/>
        </p:nvSpPr>
        <p:spPr bwMode="auto">
          <a:xfrm>
            <a:off x="1266494" y="3695033"/>
            <a:ext cx="13942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რომელ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რესურსებზეა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აგებული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ღირებულების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 წინადადება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მნიშვნელოვნად?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0" name="Group 48">
            <a:extLst>
              <a:ext uri="{FF2B5EF4-FFF2-40B4-BE49-F238E27FC236}">
                <a16:creationId xmlns:a16="http://schemas.microsoft.com/office/drawing/2014/main" id="{7F6D781D-35CA-E64D-9BBF-FECE0CAB50F5}"/>
              </a:ext>
            </a:extLst>
          </p:cNvPr>
          <p:cNvGrpSpPr>
            <a:grpSpLocks/>
          </p:cNvGrpSpPr>
          <p:nvPr/>
        </p:nvGrpSpPr>
        <p:grpSpPr bwMode="auto">
          <a:xfrm>
            <a:off x="2101443" y="3566714"/>
            <a:ext cx="914409" cy="1018958"/>
            <a:chOff x="-24" y="-24"/>
            <a:chExt cx="1008" cy="816"/>
          </a:xfrm>
        </p:grpSpPr>
        <p:pic>
          <p:nvPicPr>
            <p:cNvPr id="91" name="Picture 49">
              <a:extLst>
                <a:ext uri="{FF2B5EF4-FFF2-40B4-BE49-F238E27FC236}">
                  <a16:creationId xmlns:a16="http://schemas.microsoft.com/office/drawing/2014/main" id="{6CBA1B34-E7A0-9A4B-84AA-702C002E0F17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92" name="Rectangle 50">
              <a:extLst>
                <a:ext uri="{FF2B5EF4-FFF2-40B4-BE49-F238E27FC236}">
                  <a16:creationId xmlns:a16="http://schemas.microsoft.com/office/drawing/2014/main" id="{85296FC8-490D-114C-9AD4-E16B130F1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93" name="Group 48">
            <a:extLst>
              <a:ext uri="{FF2B5EF4-FFF2-40B4-BE49-F238E27FC236}">
                <a16:creationId xmlns:a16="http://schemas.microsoft.com/office/drawing/2014/main" id="{65848950-6E41-0D4C-B85C-716389C9A173}"/>
              </a:ext>
            </a:extLst>
          </p:cNvPr>
          <p:cNvGrpSpPr>
            <a:grpSpLocks/>
          </p:cNvGrpSpPr>
          <p:nvPr/>
        </p:nvGrpSpPr>
        <p:grpSpPr bwMode="auto">
          <a:xfrm>
            <a:off x="538683" y="4551374"/>
            <a:ext cx="914409" cy="1018958"/>
            <a:chOff x="-24" y="-24"/>
            <a:chExt cx="1008" cy="816"/>
          </a:xfrm>
        </p:grpSpPr>
        <p:pic>
          <p:nvPicPr>
            <p:cNvPr id="94" name="Picture 49">
              <a:extLst>
                <a:ext uri="{FF2B5EF4-FFF2-40B4-BE49-F238E27FC236}">
                  <a16:creationId xmlns:a16="http://schemas.microsoft.com/office/drawing/2014/main" id="{14B3B326-182B-DC4E-8128-15F0141B3F6F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95" name="Rectangle 50">
              <a:extLst>
                <a:ext uri="{FF2B5EF4-FFF2-40B4-BE49-F238E27FC236}">
                  <a16:creationId xmlns:a16="http://schemas.microsoft.com/office/drawing/2014/main" id="{C0F54602-326E-5649-80B4-A7E3F14D9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96" name="Group 48">
            <a:extLst>
              <a:ext uri="{FF2B5EF4-FFF2-40B4-BE49-F238E27FC236}">
                <a16:creationId xmlns:a16="http://schemas.microsoft.com/office/drawing/2014/main" id="{77022154-B96E-9E4F-9C69-BD28CD06211D}"/>
              </a:ext>
            </a:extLst>
          </p:cNvPr>
          <p:cNvGrpSpPr>
            <a:grpSpLocks/>
          </p:cNvGrpSpPr>
          <p:nvPr/>
        </p:nvGrpSpPr>
        <p:grpSpPr bwMode="auto">
          <a:xfrm>
            <a:off x="254687" y="6040159"/>
            <a:ext cx="1846755" cy="1290298"/>
            <a:chOff x="-24" y="-24"/>
            <a:chExt cx="1008" cy="816"/>
          </a:xfrm>
        </p:grpSpPr>
        <p:pic>
          <p:nvPicPr>
            <p:cNvPr id="97" name="Picture 49">
              <a:extLst>
                <a:ext uri="{FF2B5EF4-FFF2-40B4-BE49-F238E27FC236}">
                  <a16:creationId xmlns:a16="http://schemas.microsoft.com/office/drawing/2014/main" id="{B81D3425-18EC-3742-85FF-6C79693AF7BF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98" name="Rectangle 50">
              <a:extLst>
                <a:ext uri="{FF2B5EF4-FFF2-40B4-BE49-F238E27FC236}">
                  <a16:creationId xmlns:a16="http://schemas.microsoft.com/office/drawing/2014/main" id="{E466EA7E-DD38-7043-90F6-DF09E23A6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54" name="Rectangle 50">
            <a:extLst>
              <a:ext uri="{FF2B5EF4-FFF2-40B4-BE49-F238E27FC236}">
                <a16:creationId xmlns:a16="http://schemas.microsoft.com/office/drawing/2014/main" id="{8C3CE991-B1D6-0240-AC5B-F24256246815}"/>
              </a:ext>
            </a:extLst>
          </p:cNvPr>
          <p:cNvSpPr>
            <a:spLocks/>
          </p:cNvSpPr>
          <p:nvPr/>
        </p:nvSpPr>
        <p:spPr bwMode="auto">
          <a:xfrm>
            <a:off x="338257" y="6172346"/>
            <a:ext cx="173819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ვინ არის დაწესებულებაში </a:t>
            </a:r>
            <a:endParaRPr lang="de-AT" altLang="de-DE" sz="70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სამეწარმეო სწავლების </a:t>
            </a:r>
            <a:endParaRPr lang="de-AT" altLang="de-DE" sz="70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განხორციელების მამოძრავებელი ძალა? </a:t>
            </a:r>
            <a:endParaRPr lang="de-AT" altLang="de-DE" sz="70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grpSp>
        <p:nvGrpSpPr>
          <p:cNvPr id="100" name="Group 48">
            <a:extLst>
              <a:ext uri="{FF2B5EF4-FFF2-40B4-BE49-F238E27FC236}">
                <a16:creationId xmlns:a16="http://schemas.microsoft.com/office/drawing/2014/main" id="{C21B9971-C30C-BC4D-8A4F-521366C198F2}"/>
              </a:ext>
            </a:extLst>
          </p:cNvPr>
          <p:cNvGrpSpPr>
            <a:grpSpLocks/>
          </p:cNvGrpSpPr>
          <p:nvPr/>
        </p:nvGrpSpPr>
        <p:grpSpPr bwMode="auto">
          <a:xfrm>
            <a:off x="2170219" y="6055546"/>
            <a:ext cx="1177930" cy="1254024"/>
            <a:chOff x="-24" y="-24"/>
            <a:chExt cx="1008" cy="816"/>
          </a:xfrm>
        </p:grpSpPr>
        <p:pic>
          <p:nvPicPr>
            <p:cNvPr id="101" name="Picture 49">
              <a:extLst>
                <a:ext uri="{FF2B5EF4-FFF2-40B4-BE49-F238E27FC236}">
                  <a16:creationId xmlns:a16="http://schemas.microsoft.com/office/drawing/2014/main" id="{53BCA718-99EB-FD41-A017-7FB515A9A6AA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02" name="Rectangle 50">
              <a:extLst>
                <a:ext uri="{FF2B5EF4-FFF2-40B4-BE49-F238E27FC236}">
                  <a16:creationId xmlns:a16="http://schemas.microsoft.com/office/drawing/2014/main" id="{AE3D2433-AABE-A04B-872E-1783B6D63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99" name="Rectangle 50">
            <a:extLst>
              <a:ext uri="{FF2B5EF4-FFF2-40B4-BE49-F238E27FC236}">
                <a16:creationId xmlns:a16="http://schemas.microsoft.com/office/drawing/2014/main" id="{556621B1-D862-B74A-A0DC-69E4E84AA933}"/>
              </a:ext>
            </a:extLst>
          </p:cNvPr>
          <p:cNvSpPr>
            <a:spLocks/>
          </p:cNvSpPr>
          <p:nvPr/>
        </p:nvSpPr>
        <p:spPr bwMode="auto">
          <a:xfrm>
            <a:off x="2284778" y="6171865"/>
            <a:ext cx="103873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ვინ არიან </a:t>
            </a:r>
            <a:endParaRPr lang="de-AT" altLang="de-DE" sz="70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მულტიპლიკატორები?</a:t>
            </a:r>
            <a:endParaRPr lang="en-GB" altLang="de-DE" sz="70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grpSp>
        <p:nvGrpSpPr>
          <p:cNvPr id="103" name="Group 48">
            <a:extLst>
              <a:ext uri="{FF2B5EF4-FFF2-40B4-BE49-F238E27FC236}">
                <a16:creationId xmlns:a16="http://schemas.microsoft.com/office/drawing/2014/main" id="{4FAFC4B1-46B0-C245-B169-AA2C713AB0A3}"/>
              </a:ext>
            </a:extLst>
          </p:cNvPr>
          <p:cNvGrpSpPr>
            <a:grpSpLocks/>
          </p:cNvGrpSpPr>
          <p:nvPr/>
        </p:nvGrpSpPr>
        <p:grpSpPr bwMode="auto">
          <a:xfrm>
            <a:off x="7712708" y="6090864"/>
            <a:ext cx="1755055" cy="1202423"/>
            <a:chOff x="-24" y="-24"/>
            <a:chExt cx="1008" cy="816"/>
          </a:xfrm>
        </p:grpSpPr>
        <p:pic>
          <p:nvPicPr>
            <p:cNvPr id="104" name="Picture 49">
              <a:extLst>
                <a:ext uri="{FF2B5EF4-FFF2-40B4-BE49-F238E27FC236}">
                  <a16:creationId xmlns:a16="http://schemas.microsoft.com/office/drawing/2014/main" id="{65322723-1C5C-504E-B9F8-354B6BD22CE9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05" name="Rectangle 50">
              <a:extLst>
                <a:ext uri="{FF2B5EF4-FFF2-40B4-BE49-F238E27FC236}">
                  <a16:creationId xmlns:a16="http://schemas.microsoft.com/office/drawing/2014/main" id="{22AEF435-6740-DB48-8502-75F36235C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11" name="Group 48">
            <a:extLst>
              <a:ext uri="{FF2B5EF4-FFF2-40B4-BE49-F238E27FC236}">
                <a16:creationId xmlns:a16="http://schemas.microsoft.com/office/drawing/2014/main" id="{F5D8A36F-5FD9-144B-B078-F996CB43BB65}"/>
              </a:ext>
            </a:extLst>
          </p:cNvPr>
          <p:cNvGrpSpPr>
            <a:grpSpLocks/>
          </p:cNvGrpSpPr>
          <p:nvPr/>
        </p:nvGrpSpPr>
        <p:grpSpPr bwMode="auto">
          <a:xfrm>
            <a:off x="6131423" y="979709"/>
            <a:ext cx="902056" cy="975251"/>
            <a:chOff x="-24" y="-24"/>
            <a:chExt cx="1008" cy="816"/>
          </a:xfrm>
        </p:grpSpPr>
        <p:pic>
          <p:nvPicPr>
            <p:cNvPr id="112" name="Picture 49">
              <a:extLst>
                <a:ext uri="{FF2B5EF4-FFF2-40B4-BE49-F238E27FC236}">
                  <a16:creationId xmlns:a16="http://schemas.microsoft.com/office/drawing/2014/main" id="{61FDBE43-E49B-EC4F-BD1D-3B081688703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13" name="Rectangle 50">
              <a:extLst>
                <a:ext uri="{FF2B5EF4-FFF2-40B4-BE49-F238E27FC236}">
                  <a16:creationId xmlns:a16="http://schemas.microsoft.com/office/drawing/2014/main" id="{2820EAA5-177C-3E42-BC65-D0DFB3C8F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110" name="Rectangle 50">
            <a:extLst>
              <a:ext uri="{FF2B5EF4-FFF2-40B4-BE49-F238E27FC236}">
                <a16:creationId xmlns:a16="http://schemas.microsoft.com/office/drawing/2014/main" id="{290241C2-60DF-5246-B2BF-D5DB32F18951}"/>
              </a:ext>
            </a:extLst>
          </p:cNvPr>
          <p:cNvSpPr>
            <a:spLocks/>
          </p:cNvSpPr>
          <p:nvPr/>
        </p:nvSpPr>
        <p:spPr bwMode="auto">
          <a:xfrm>
            <a:off x="6211920" y="1045616"/>
            <a:ext cx="817070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რა ღირებულება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აქვს სამეწარმეო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სწავლებას თქვენი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დაწესებულების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მსმენელებისთვის?</a:t>
            </a:r>
          </a:p>
        </p:txBody>
      </p:sp>
      <p:grpSp>
        <p:nvGrpSpPr>
          <p:cNvPr id="114" name="Group 48">
            <a:extLst>
              <a:ext uri="{FF2B5EF4-FFF2-40B4-BE49-F238E27FC236}">
                <a16:creationId xmlns:a16="http://schemas.microsoft.com/office/drawing/2014/main" id="{C98FAB5D-1C7E-CE48-BD69-EEB10C4B072A}"/>
              </a:ext>
            </a:extLst>
          </p:cNvPr>
          <p:cNvGrpSpPr>
            <a:grpSpLocks/>
          </p:cNvGrpSpPr>
          <p:nvPr/>
        </p:nvGrpSpPr>
        <p:grpSpPr bwMode="auto">
          <a:xfrm>
            <a:off x="6987671" y="987566"/>
            <a:ext cx="1062986" cy="975251"/>
            <a:chOff x="-24" y="-24"/>
            <a:chExt cx="1008" cy="816"/>
          </a:xfrm>
        </p:grpSpPr>
        <p:pic>
          <p:nvPicPr>
            <p:cNvPr id="115" name="Picture 49">
              <a:extLst>
                <a:ext uri="{FF2B5EF4-FFF2-40B4-BE49-F238E27FC236}">
                  <a16:creationId xmlns:a16="http://schemas.microsoft.com/office/drawing/2014/main" id="{F31938DA-303B-824D-A050-73953BC70A29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16" name="Rectangle 50">
              <a:extLst>
                <a:ext uri="{FF2B5EF4-FFF2-40B4-BE49-F238E27FC236}">
                  <a16:creationId xmlns:a16="http://schemas.microsoft.com/office/drawing/2014/main" id="{9D26DF77-3A47-D848-9018-5D1610E8B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17" name="Group 48">
            <a:extLst>
              <a:ext uri="{FF2B5EF4-FFF2-40B4-BE49-F238E27FC236}">
                <a16:creationId xmlns:a16="http://schemas.microsoft.com/office/drawing/2014/main" id="{6D70FD7A-A261-0445-8420-B39EB4474E58}"/>
              </a:ext>
            </a:extLst>
          </p:cNvPr>
          <p:cNvGrpSpPr>
            <a:grpSpLocks/>
          </p:cNvGrpSpPr>
          <p:nvPr/>
        </p:nvGrpSpPr>
        <p:grpSpPr bwMode="auto">
          <a:xfrm>
            <a:off x="8021026" y="992056"/>
            <a:ext cx="969173" cy="975251"/>
            <a:chOff x="-24" y="-24"/>
            <a:chExt cx="1083" cy="816"/>
          </a:xfrm>
        </p:grpSpPr>
        <p:pic>
          <p:nvPicPr>
            <p:cNvPr id="118" name="Picture 49">
              <a:extLst>
                <a:ext uri="{FF2B5EF4-FFF2-40B4-BE49-F238E27FC236}">
                  <a16:creationId xmlns:a16="http://schemas.microsoft.com/office/drawing/2014/main" id="{37D65939-96A8-D747-A7BC-FE37EBB2C99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83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19" name="Rectangle 50">
              <a:extLst>
                <a:ext uri="{FF2B5EF4-FFF2-40B4-BE49-F238E27FC236}">
                  <a16:creationId xmlns:a16="http://schemas.microsoft.com/office/drawing/2014/main" id="{C07C9CDA-4844-B145-A0BA-CF4F12829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43" name="Rectangle 50">
            <a:extLst>
              <a:ext uri="{FF2B5EF4-FFF2-40B4-BE49-F238E27FC236}">
                <a16:creationId xmlns:a16="http://schemas.microsoft.com/office/drawing/2014/main" id="{2C642C74-A3E0-884E-8362-06428F85669F}"/>
              </a:ext>
            </a:extLst>
          </p:cNvPr>
          <p:cNvSpPr>
            <a:spLocks/>
          </p:cNvSpPr>
          <p:nvPr/>
        </p:nvSpPr>
        <p:spPr bwMode="auto">
          <a:xfrm>
            <a:off x="7085145" y="1054020"/>
            <a:ext cx="289918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რა ღირებულება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 აქვს სამეწარმეო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სწავლებას თქვენი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ინსტიტუტებისთვის?</a:t>
            </a:r>
          </a:p>
        </p:txBody>
      </p:sp>
      <p:grpSp>
        <p:nvGrpSpPr>
          <p:cNvPr id="120" name="Group 48">
            <a:extLst>
              <a:ext uri="{FF2B5EF4-FFF2-40B4-BE49-F238E27FC236}">
                <a16:creationId xmlns:a16="http://schemas.microsoft.com/office/drawing/2014/main" id="{367DE1B2-CB58-7B48-A2E1-5CADB6F9FE49}"/>
              </a:ext>
            </a:extLst>
          </p:cNvPr>
          <p:cNvGrpSpPr>
            <a:grpSpLocks/>
          </p:cNvGrpSpPr>
          <p:nvPr/>
        </p:nvGrpSpPr>
        <p:grpSpPr bwMode="auto">
          <a:xfrm>
            <a:off x="6972930" y="1919545"/>
            <a:ext cx="1159682" cy="975251"/>
            <a:chOff x="-24" y="-24"/>
            <a:chExt cx="1083" cy="816"/>
          </a:xfrm>
        </p:grpSpPr>
        <p:pic>
          <p:nvPicPr>
            <p:cNvPr id="121" name="Picture 49">
              <a:extLst>
                <a:ext uri="{FF2B5EF4-FFF2-40B4-BE49-F238E27FC236}">
                  <a16:creationId xmlns:a16="http://schemas.microsoft.com/office/drawing/2014/main" id="{11121440-9936-C34B-B402-59CA62287D78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83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22" name="Rectangle 50">
              <a:extLst>
                <a:ext uri="{FF2B5EF4-FFF2-40B4-BE49-F238E27FC236}">
                  <a16:creationId xmlns:a16="http://schemas.microsoft.com/office/drawing/2014/main" id="{571F2101-D7EC-894F-B708-9754D5455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109" name="Rectangle 50">
            <a:extLst>
              <a:ext uri="{FF2B5EF4-FFF2-40B4-BE49-F238E27FC236}">
                <a16:creationId xmlns:a16="http://schemas.microsoft.com/office/drawing/2014/main" id="{F7B75E8B-3C68-4F4F-9710-24B70AC9D874}"/>
              </a:ext>
            </a:extLst>
          </p:cNvPr>
          <p:cNvSpPr>
            <a:spLocks/>
          </p:cNvSpPr>
          <p:nvPr/>
        </p:nvSpPr>
        <p:spPr bwMode="auto">
          <a:xfrm>
            <a:off x="7061816" y="1977026"/>
            <a:ext cx="2899186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მკაფიო, დამაჯერებელი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გზავნილი იმის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შესახებ, თუ რატომ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არის საჭირო სამეწარმეო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სწავლება.</a:t>
            </a:r>
            <a:endParaRPr lang="en-GB" altLang="de-DE" sz="7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pSp>
        <p:nvGrpSpPr>
          <p:cNvPr id="123" name="Group 48">
            <a:extLst>
              <a:ext uri="{FF2B5EF4-FFF2-40B4-BE49-F238E27FC236}">
                <a16:creationId xmlns:a16="http://schemas.microsoft.com/office/drawing/2014/main" id="{20F2C899-9657-224C-9889-C4923178AA35}"/>
              </a:ext>
            </a:extLst>
          </p:cNvPr>
          <p:cNvGrpSpPr>
            <a:grpSpLocks/>
          </p:cNvGrpSpPr>
          <p:nvPr/>
        </p:nvGrpSpPr>
        <p:grpSpPr bwMode="auto">
          <a:xfrm>
            <a:off x="12058650" y="1169740"/>
            <a:ext cx="1018695" cy="975251"/>
            <a:chOff x="-24" y="-24"/>
            <a:chExt cx="1008" cy="816"/>
          </a:xfrm>
        </p:grpSpPr>
        <p:pic>
          <p:nvPicPr>
            <p:cNvPr id="124" name="Picture 49">
              <a:extLst>
                <a:ext uri="{FF2B5EF4-FFF2-40B4-BE49-F238E27FC236}">
                  <a16:creationId xmlns:a16="http://schemas.microsoft.com/office/drawing/2014/main" id="{A2DADE34-C627-C740-843C-17F07C22303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25" name="Rectangle 50">
              <a:extLst>
                <a:ext uri="{FF2B5EF4-FFF2-40B4-BE49-F238E27FC236}">
                  <a16:creationId xmlns:a16="http://schemas.microsoft.com/office/drawing/2014/main" id="{A5213209-3CDF-C746-A23E-A28F6A72B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26" name="Group 48">
            <a:extLst>
              <a:ext uri="{FF2B5EF4-FFF2-40B4-BE49-F238E27FC236}">
                <a16:creationId xmlns:a16="http://schemas.microsoft.com/office/drawing/2014/main" id="{D0F15698-3D9A-244A-AA0D-97A083914487}"/>
              </a:ext>
            </a:extLst>
          </p:cNvPr>
          <p:cNvGrpSpPr>
            <a:grpSpLocks/>
          </p:cNvGrpSpPr>
          <p:nvPr/>
        </p:nvGrpSpPr>
        <p:grpSpPr bwMode="auto">
          <a:xfrm>
            <a:off x="13059431" y="1177596"/>
            <a:ext cx="902056" cy="975251"/>
            <a:chOff x="-24" y="-24"/>
            <a:chExt cx="1008" cy="816"/>
          </a:xfrm>
        </p:grpSpPr>
        <p:pic>
          <p:nvPicPr>
            <p:cNvPr id="127" name="Picture 49">
              <a:extLst>
                <a:ext uri="{FF2B5EF4-FFF2-40B4-BE49-F238E27FC236}">
                  <a16:creationId xmlns:a16="http://schemas.microsoft.com/office/drawing/2014/main" id="{486F6716-77E7-1B4E-BDB9-454285950AA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28" name="Rectangle 50">
              <a:extLst>
                <a:ext uri="{FF2B5EF4-FFF2-40B4-BE49-F238E27FC236}">
                  <a16:creationId xmlns:a16="http://schemas.microsoft.com/office/drawing/2014/main" id="{2A315EBA-A588-A74D-88BF-EBE68EC9F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29" name="Group 48">
            <a:extLst>
              <a:ext uri="{FF2B5EF4-FFF2-40B4-BE49-F238E27FC236}">
                <a16:creationId xmlns:a16="http://schemas.microsoft.com/office/drawing/2014/main" id="{F63722B0-13AE-9C41-B111-ECAFCB3FB6AE}"/>
              </a:ext>
            </a:extLst>
          </p:cNvPr>
          <p:cNvGrpSpPr>
            <a:grpSpLocks/>
          </p:cNvGrpSpPr>
          <p:nvPr/>
        </p:nvGrpSpPr>
        <p:grpSpPr bwMode="auto">
          <a:xfrm>
            <a:off x="13975994" y="1177596"/>
            <a:ext cx="902056" cy="975251"/>
            <a:chOff x="-24" y="-24"/>
            <a:chExt cx="1008" cy="816"/>
          </a:xfrm>
        </p:grpSpPr>
        <p:pic>
          <p:nvPicPr>
            <p:cNvPr id="130" name="Picture 49">
              <a:extLst>
                <a:ext uri="{FF2B5EF4-FFF2-40B4-BE49-F238E27FC236}">
                  <a16:creationId xmlns:a16="http://schemas.microsoft.com/office/drawing/2014/main" id="{E22B1E73-582C-1045-BEFB-FD2387EED9C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31" name="Rectangle 50">
              <a:extLst>
                <a:ext uri="{FF2B5EF4-FFF2-40B4-BE49-F238E27FC236}">
                  <a16:creationId xmlns:a16="http://schemas.microsoft.com/office/drawing/2014/main" id="{B60BDF55-49E7-7942-BCED-177F1ED3D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132" name="Rectangle 50">
            <a:extLst>
              <a:ext uri="{FF2B5EF4-FFF2-40B4-BE49-F238E27FC236}">
                <a16:creationId xmlns:a16="http://schemas.microsoft.com/office/drawing/2014/main" id="{17269007-B63A-324D-864B-CCE8A757ED78}"/>
              </a:ext>
            </a:extLst>
          </p:cNvPr>
          <p:cNvSpPr>
            <a:spLocks/>
          </p:cNvSpPr>
          <p:nvPr/>
        </p:nvSpPr>
        <p:spPr bwMode="auto">
          <a:xfrm>
            <a:off x="14100678" y="1279567"/>
            <a:ext cx="7314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ვისთვის ვქმნით </a:t>
            </a:r>
            <a:endParaRPr lang="de-AT" altLang="de-DE" sz="7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ღირებულებას?</a:t>
            </a:r>
            <a:endParaRPr lang="en-GB" altLang="de-DE" sz="7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0"/>
            <a:endParaRPr lang="en-GB" altLang="de-DE" sz="12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33" name="Rectangle 50">
            <a:extLst>
              <a:ext uri="{FF2B5EF4-FFF2-40B4-BE49-F238E27FC236}">
                <a16:creationId xmlns:a16="http://schemas.microsoft.com/office/drawing/2014/main" id="{34BAB923-FCD0-914C-96E4-C19B51F8AD15}"/>
              </a:ext>
            </a:extLst>
          </p:cNvPr>
          <p:cNvSpPr>
            <a:spLocks/>
          </p:cNvSpPr>
          <p:nvPr/>
        </p:nvSpPr>
        <p:spPr bwMode="auto">
          <a:xfrm>
            <a:off x="13138182" y="1269463"/>
            <a:ext cx="85770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როგორ შეიძლება </a:t>
            </a:r>
            <a:endParaRPr lang="de-AT" altLang="de-DE" sz="7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განისაზღვროს </a:t>
            </a:r>
            <a:endParaRPr lang="de-AT" altLang="de-DE" sz="7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სამიზნე ჯგუფები?</a:t>
            </a:r>
            <a:endParaRPr lang="de-AT" altLang="de-DE" sz="7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0"/>
            <a:endParaRPr lang="en-GB" altLang="de-DE" sz="12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6" name="Rectangle 50">
            <a:extLst>
              <a:ext uri="{FF2B5EF4-FFF2-40B4-BE49-F238E27FC236}">
                <a16:creationId xmlns:a16="http://schemas.microsoft.com/office/drawing/2014/main" id="{235B2756-372A-A84F-8151-544AEB26FEB5}"/>
              </a:ext>
            </a:extLst>
          </p:cNvPr>
          <p:cNvSpPr>
            <a:spLocks/>
          </p:cNvSpPr>
          <p:nvPr/>
        </p:nvSpPr>
        <p:spPr bwMode="auto">
          <a:xfrm>
            <a:off x="12140320" y="1258098"/>
            <a:ext cx="103438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ვინ არიან სამეწარმეო </a:t>
            </a:r>
            <a:endParaRPr lang="de-AT" altLang="de-DE" sz="7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სწავლების სამიზნე </a:t>
            </a:r>
            <a:endParaRPr lang="de-AT" altLang="de-DE" sz="7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eaLnBrk="1" hangingPunct="1"/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ჯგუფები?</a:t>
            </a:r>
            <a:endParaRPr lang="de-AT" altLang="de-DE" sz="7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pSp>
        <p:nvGrpSpPr>
          <p:cNvPr id="134" name="Group 48">
            <a:extLst>
              <a:ext uri="{FF2B5EF4-FFF2-40B4-BE49-F238E27FC236}">
                <a16:creationId xmlns:a16="http://schemas.microsoft.com/office/drawing/2014/main" id="{AE8D1AA9-5438-4C4C-8002-B7DDA4F9F845}"/>
              </a:ext>
            </a:extLst>
          </p:cNvPr>
          <p:cNvGrpSpPr>
            <a:grpSpLocks/>
          </p:cNvGrpSpPr>
          <p:nvPr/>
        </p:nvGrpSpPr>
        <p:grpSpPr bwMode="auto">
          <a:xfrm>
            <a:off x="6080427" y="3543858"/>
            <a:ext cx="1159293" cy="1202423"/>
            <a:chOff x="-24" y="-24"/>
            <a:chExt cx="1008" cy="816"/>
          </a:xfrm>
        </p:grpSpPr>
        <p:pic>
          <p:nvPicPr>
            <p:cNvPr id="135" name="Picture 49">
              <a:extLst>
                <a:ext uri="{FF2B5EF4-FFF2-40B4-BE49-F238E27FC236}">
                  <a16:creationId xmlns:a16="http://schemas.microsoft.com/office/drawing/2014/main" id="{8C48F209-336C-A442-AC4D-721439BE402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36" name="Rectangle 50">
              <a:extLst>
                <a:ext uri="{FF2B5EF4-FFF2-40B4-BE49-F238E27FC236}">
                  <a16:creationId xmlns:a16="http://schemas.microsoft.com/office/drawing/2014/main" id="{CB7053B2-40EA-BB49-9D33-847A2FD9C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37" name="Group 48">
            <a:extLst>
              <a:ext uri="{FF2B5EF4-FFF2-40B4-BE49-F238E27FC236}">
                <a16:creationId xmlns:a16="http://schemas.microsoft.com/office/drawing/2014/main" id="{EE827EE9-05B9-2C46-A6AC-48CE6CE485A2}"/>
              </a:ext>
            </a:extLst>
          </p:cNvPr>
          <p:cNvGrpSpPr>
            <a:grpSpLocks/>
          </p:cNvGrpSpPr>
          <p:nvPr/>
        </p:nvGrpSpPr>
        <p:grpSpPr bwMode="auto">
          <a:xfrm>
            <a:off x="7216063" y="3543857"/>
            <a:ext cx="1685815" cy="1685367"/>
            <a:chOff x="-24" y="-24"/>
            <a:chExt cx="1008" cy="816"/>
          </a:xfrm>
        </p:grpSpPr>
        <p:pic>
          <p:nvPicPr>
            <p:cNvPr id="138" name="Picture 49">
              <a:extLst>
                <a:ext uri="{FF2B5EF4-FFF2-40B4-BE49-F238E27FC236}">
                  <a16:creationId xmlns:a16="http://schemas.microsoft.com/office/drawing/2014/main" id="{F3DCD1B4-8CFC-804D-9625-5DFA1299E32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39" name="Rectangle 50">
              <a:extLst>
                <a:ext uri="{FF2B5EF4-FFF2-40B4-BE49-F238E27FC236}">
                  <a16:creationId xmlns:a16="http://schemas.microsoft.com/office/drawing/2014/main" id="{6072F8BC-AFF8-3742-A105-29191161A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52" name="Rechteck 29">
            <a:extLst>
              <a:ext uri="{FF2B5EF4-FFF2-40B4-BE49-F238E27FC236}">
                <a16:creationId xmlns:a16="http://schemas.microsoft.com/office/drawing/2014/main" id="{E113B312-FC37-AE49-AE22-415C37C01642}"/>
              </a:ext>
            </a:extLst>
          </p:cNvPr>
          <p:cNvSpPr/>
          <p:nvPr/>
        </p:nvSpPr>
        <p:spPr>
          <a:xfrm>
            <a:off x="7249768" y="3678564"/>
            <a:ext cx="16610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a-GE" sz="7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Helvetica Neue Light" panose="02000403000000020004" pitchFamily="2" charset="0"/>
              </a:rPr>
              <a:t>რომელი სამეწარმეო </a:t>
            </a:r>
            <a:endParaRPr lang="de-AT" sz="700" dirty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  <a:sym typeface="Helvetica Neue Light" panose="02000403000000020004" pitchFamily="2" charset="0"/>
            </a:endParaRPr>
          </a:p>
          <a:p>
            <a:pPr algn="just"/>
            <a:r>
              <a:rPr lang="ka-GE" sz="7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Helvetica Neue Light" panose="02000403000000020004" pitchFamily="2" charset="0"/>
              </a:rPr>
              <a:t>პროფესიული კომპეტენციები, </a:t>
            </a:r>
            <a:endParaRPr lang="de-AT" sz="700" dirty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  <a:sym typeface="Helvetica Neue Light" panose="02000403000000020004" pitchFamily="2" charset="0"/>
            </a:endParaRPr>
          </a:p>
          <a:p>
            <a:pPr algn="just"/>
            <a:r>
              <a:rPr lang="ka-GE" sz="7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Helvetica Neue Light" panose="02000403000000020004" pitchFamily="2" charset="0"/>
              </a:rPr>
              <a:t>სოციალური კომპეტენციები, </a:t>
            </a:r>
            <a:endParaRPr lang="de-AT" sz="700" dirty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  <a:sym typeface="Helvetica Neue Light" panose="02000403000000020004" pitchFamily="2" charset="0"/>
            </a:endParaRPr>
          </a:p>
          <a:p>
            <a:pPr algn="just"/>
            <a:r>
              <a:rPr lang="ka-GE" sz="7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Helvetica Neue Light" panose="02000403000000020004" pitchFamily="2" charset="0"/>
              </a:rPr>
              <a:t>მეთოდოლოგიური კომპეტენციები </a:t>
            </a:r>
            <a:endParaRPr lang="de-AT" sz="700" dirty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  <a:sym typeface="Helvetica Neue Light" panose="02000403000000020004" pitchFamily="2" charset="0"/>
            </a:endParaRPr>
          </a:p>
          <a:p>
            <a:pPr algn="just"/>
            <a:r>
              <a:rPr lang="ka-GE" sz="7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Helvetica Neue Light" panose="02000403000000020004" pitchFamily="2" charset="0"/>
              </a:rPr>
              <a:t>და თვითკომპეტენციები უნდა </a:t>
            </a:r>
            <a:endParaRPr lang="de-AT" sz="700" dirty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  <a:sym typeface="Helvetica Neue Light" panose="02000403000000020004" pitchFamily="2" charset="0"/>
            </a:endParaRPr>
          </a:p>
          <a:p>
            <a:pPr algn="just"/>
            <a:r>
              <a:rPr lang="ka-GE" sz="7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Helvetica Neue Light" panose="02000403000000020004" pitchFamily="2" charset="0"/>
              </a:rPr>
              <a:t>იყოს მიღწეული?</a:t>
            </a:r>
            <a:endParaRPr lang="de-DE" sz="700" dirty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  <a:sym typeface="Helvetica Neue Light" panose="02000403000000020004" pitchFamily="2" charset="0"/>
            </a:endParaRPr>
          </a:p>
          <a:p>
            <a:pPr algn="just"/>
            <a:endParaRPr lang="de-DE" sz="1200" dirty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  <a:sym typeface="Helvetica Neue Light" panose="02000403000000020004" pitchFamily="2" charset="0"/>
            </a:endParaRPr>
          </a:p>
        </p:txBody>
      </p:sp>
      <p:sp>
        <p:nvSpPr>
          <p:cNvPr id="140" name="Rechteck 29">
            <a:extLst>
              <a:ext uri="{FF2B5EF4-FFF2-40B4-BE49-F238E27FC236}">
                <a16:creationId xmlns:a16="http://schemas.microsoft.com/office/drawing/2014/main" id="{549DA48D-3FE0-524A-B18E-2F438E3C8658}"/>
              </a:ext>
            </a:extLst>
          </p:cNvPr>
          <p:cNvSpPr/>
          <p:nvPr/>
        </p:nvSpPr>
        <p:spPr>
          <a:xfrm>
            <a:off x="6131202" y="3653449"/>
            <a:ext cx="107593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a-GE" sz="7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Helvetica Neue Light" panose="02000403000000020004" pitchFamily="2" charset="0"/>
              </a:rPr>
              <a:t>რომელი სამეწარმეო </a:t>
            </a:r>
            <a:endParaRPr lang="de-AT" sz="700" dirty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  <a:sym typeface="Helvetica Neue Light" panose="02000403000000020004" pitchFamily="2" charset="0"/>
            </a:endParaRPr>
          </a:p>
          <a:p>
            <a:r>
              <a:rPr lang="ka-GE" sz="7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Helvetica Neue Light" panose="02000403000000020004" pitchFamily="2" charset="0"/>
              </a:rPr>
              <a:t>კომპეტენციები უნდა </a:t>
            </a:r>
            <a:endParaRPr lang="de-AT" sz="700" dirty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  <a:sym typeface="Helvetica Neue Light" panose="02000403000000020004" pitchFamily="2" charset="0"/>
            </a:endParaRPr>
          </a:p>
          <a:p>
            <a:r>
              <a:rPr lang="ka-GE" sz="700" dirty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Helvetica Neue Light" panose="02000403000000020004" pitchFamily="2" charset="0"/>
              </a:rPr>
              <a:t>გაძლიერდეს?</a:t>
            </a:r>
            <a:endParaRPr lang="de-AT" sz="700" dirty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  <a:sym typeface="Helvetica Neue Light" panose="02000403000000020004" pitchFamily="2" charset="0"/>
            </a:endParaRPr>
          </a:p>
        </p:txBody>
      </p:sp>
      <p:grpSp>
        <p:nvGrpSpPr>
          <p:cNvPr id="141" name="Group 48">
            <a:extLst>
              <a:ext uri="{FF2B5EF4-FFF2-40B4-BE49-F238E27FC236}">
                <a16:creationId xmlns:a16="http://schemas.microsoft.com/office/drawing/2014/main" id="{CB3A8E7D-5D31-FE41-89DE-84DBA6DB177E}"/>
              </a:ext>
            </a:extLst>
          </p:cNvPr>
          <p:cNvGrpSpPr>
            <a:grpSpLocks/>
          </p:cNvGrpSpPr>
          <p:nvPr/>
        </p:nvGrpSpPr>
        <p:grpSpPr bwMode="auto">
          <a:xfrm>
            <a:off x="3067050" y="1071484"/>
            <a:ext cx="1150696" cy="1089156"/>
            <a:chOff x="-24" y="-24"/>
            <a:chExt cx="1008" cy="816"/>
          </a:xfrm>
        </p:grpSpPr>
        <p:pic>
          <p:nvPicPr>
            <p:cNvPr id="142" name="Picture 49">
              <a:extLst>
                <a:ext uri="{FF2B5EF4-FFF2-40B4-BE49-F238E27FC236}">
                  <a16:creationId xmlns:a16="http://schemas.microsoft.com/office/drawing/2014/main" id="{0BD9B6C3-A7A9-924B-8A6A-6CDCD0C06EEC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43" name="Rectangle 50">
              <a:extLst>
                <a:ext uri="{FF2B5EF4-FFF2-40B4-BE49-F238E27FC236}">
                  <a16:creationId xmlns:a16="http://schemas.microsoft.com/office/drawing/2014/main" id="{F836FE06-1A27-8044-A681-44E0E7D81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44" name="Group 48">
            <a:extLst>
              <a:ext uri="{FF2B5EF4-FFF2-40B4-BE49-F238E27FC236}">
                <a16:creationId xmlns:a16="http://schemas.microsoft.com/office/drawing/2014/main" id="{F45F03B6-0784-3C4F-8A46-81D7CBA9DE84}"/>
              </a:ext>
            </a:extLst>
          </p:cNvPr>
          <p:cNvGrpSpPr>
            <a:grpSpLocks/>
          </p:cNvGrpSpPr>
          <p:nvPr/>
        </p:nvGrpSpPr>
        <p:grpSpPr bwMode="auto">
          <a:xfrm>
            <a:off x="4184693" y="1025682"/>
            <a:ext cx="1746314" cy="1710706"/>
            <a:chOff x="-24" y="-24"/>
            <a:chExt cx="1008" cy="816"/>
          </a:xfrm>
        </p:grpSpPr>
        <p:pic>
          <p:nvPicPr>
            <p:cNvPr id="145" name="Picture 49">
              <a:extLst>
                <a:ext uri="{FF2B5EF4-FFF2-40B4-BE49-F238E27FC236}">
                  <a16:creationId xmlns:a16="http://schemas.microsoft.com/office/drawing/2014/main" id="{54EB0C9F-BEC0-FD4A-BE50-E75F076F967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46" name="Rectangle 50">
              <a:extLst>
                <a:ext uri="{FF2B5EF4-FFF2-40B4-BE49-F238E27FC236}">
                  <a16:creationId xmlns:a16="http://schemas.microsoft.com/office/drawing/2014/main" id="{DFECE082-769C-8C49-9416-5ACF71834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42" name="Rectangle 50">
            <a:extLst>
              <a:ext uri="{FF2B5EF4-FFF2-40B4-BE49-F238E27FC236}">
                <a16:creationId xmlns:a16="http://schemas.microsoft.com/office/drawing/2014/main" id="{33E531E4-D6A6-444C-80F8-7EF0B9DF21FB}"/>
              </a:ext>
            </a:extLst>
          </p:cNvPr>
          <p:cNvSpPr>
            <a:spLocks/>
          </p:cNvSpPr>
          <p:nvPr/>
        </p:nvSpPr>
        <p:spPr bwMode="auto">
          <a:xfrm>
            <a:off x="3140265" y="1170171"/>
            <a:ext cx="107063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როგორ შეიძლება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სამეწარმეო სწავლების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ინტეგრირება სასწავლო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გეგმებში?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Rectangle 50">
            <a:extLst>
              <a:ext uri="{FF2B5EF4-FFF2-40B4-BE49-F238E27FC236}">
                <a16:creationId xmlns:a16="http://schemas.microsoft.com/office/drawing/2014/main" id="{BC4BE885-4B6E-F74D-A90D-72226B862439}"/>
              </a:ext>
            </a:extLst>
          </p:cNvPr>
          <p:cNvSpPr>
            <a:spLocks/>
          </p:cNvSpPr>
          <p:nvPr/>
        </p:nvSpPr>
        <p:spPr bwMode="auto">
          <a:xfrm>
            <a:off x="4284607" y="1175951"/>
            <a:ext cx="1634173" cy="72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რა არის კომპეტენციები და სასწავლო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გეგმის შინაარსი და როგორია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მიწოდების გზები - ორგანიზება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და სწავლების მეთოდები?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GB" altLang="de-DE" sz="12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pSp>
        <p:nvGrpSpPr>
          <p:cNvPr id="148" name="Group 48">
            <a:extLst>
              <a:ext uri="{FF2B5EF4-FFF2-40B4-BE49-F238E27FC236}">
                <a16:creationId xmlns:a16="http://schemas.microsoft.com/office/drawing/2014/main" id="{10A34F8D-8AF5-494C-80F3-03A6E2AB742E}"/>
              </a:ext>
            </a:extLst>
          </p:cNvPr>
          <p:cNvGrpSpPr>
            <a:grpSpLocks/>
          </p:cNvGrpSpPr>
          <p:nvPr/>
        </p:nvGrpSpPr>
        <p:grpSpPr bwMode="auto">
          <a:xfrm>
            <a:off x="3142532" y="3551534"/>
            <a:ext cx="1040052" cy="1018958"/>
            <a:chOff x="-24" y="-24"/>
            <a:chExt cx="1008" cy="816"/>
          </a:xfrm>
        </p:grpSpPr>
        <p:pic>
          <p:nvPicPr>
            <p:cNvPr id="149" name="Picture 49">
              <a:extLst>
                <a:ext uri="{FF2B5EF4-FFF2-40B4-BE49-F238E27FC236}">
                  <a16:creationId xmlns:a16="http://schemas.microsoft.com/office/drawing/2014/main" id="{BF067BB3-A5D6-5840-9F96-3246882016F4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50" name="Rectangle 50">
              <a:extLst>
                <a:ext uri="{FF2B5EF4-FFF2-40B4-BE49-F238E27FC236}">
                  <a16:creationId xmlns:a16="http://schemas.microsoft.com/office/drawing/2014/main" id="{98A05374-4030-BE43-B988-6237F2143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51" name="Group 48">
            <a:extLst>
              <a:ext uri="{FF2B5EF4-FFF2-40B4-BE49-F238E27FC236}">
                <a16:creationId xmlns:a16="http://schemas.microsoft.com/office/drawing/2014/main" id="{EB813DE5-8418-A84B-9BF1-B03D892142FC}"/>
              </a:ext>
            </a:extLst>
          </p:cNvPr>
          <p:cNvGrpSpPr>
            <a:grpSpLocks/>
          </p:cNvGrpSpPr>
          <p:nvPr/>
        </p:nvGrpSpPr>
        <p:grpSpPr bwMode="auto">
          <a:xfrm>
            <a:off x="4151031" y="3561381"/>
            <a:ext cx="1014977" cy="1018958"/>
            <a:chOff x="-24" y="-24"/>
            <a:chExt cx="1008" cy="816"/>
          </a:xfrm>
        </p:grpSpPr>
        <p:pic>
          <p:nvPicPr>
            <p:cNvPr id="152" name="Picture 49">
              <a:extLst>
                <a:ext uri="{FF2B5EF4-FFF2-40B4-BE49-F238E27FC236}">
                  <a16:creationId xmlns:a16="http://schemas.microsoft.com/office/drawing/2014/main" id="{321A9C38-C550-C140-A1BD-310C4B7F52D8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53" name="Rectangle 50">
              <a:extLst>
                <a:ext uri="{FF2B5EF4-FFF2-40B4-BE49-F238E27FC236}">
                  <a16:creationId xmlns:a16="http://schemas.microsoft.com/office/drawing/2014/main" id="{D2B7D1C5-239A-F345-AE64-1FD3F09EE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54" name="Group 48">
            <a:extLst>
              <a:ext uri="{FF2B5EF4-FFF2-40B4-BE49-F238E27FC236}">
                <a16:creationId xmlns:a16="http://schemas.microsoft.com/office/drawing/2014/main" id="{D3773407-0BFD-A449-8648-E7FF39407698}"/>
              </a:ext>
            </a:extLst>
          </p:cNvPr>
          <p:cNvGrpSpPr>
            <a:grpSpLocks/>
          </p:cNvGrpSpPr>
          <p:nvPr/>
        </p:nvGrpSpPr>
        <p:grpSpPr bwMode="auto">
          <a:xfrm>
            <a:off x="5124450" y="3566714"/>
            <a:ext cx="914409" cy="1018958"/>
            <a:chOff x="-24" y="-24"/>
            <a:chExt cx="1008" cy="816"/>
          </a:xfrm>
        </p:grpSpPr>
        <p:pic>
          <p:nvPicPr>
            <p:cNvPr id="155" name="Picture 49">
              <a:extLst>
                <a:ext uri="{FF2B5EF4-FFF2-40B4-BE49-F238E27FC236}">
                  <a16:creationId xmlns:a16="http://schemas.microsoft.com/office/drawing/2014/main" id="{CB4EE6BC-E98C-204B-8BB9-CCC5118BBA80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56" name="Rectangle 50">
              <a:extLst>
                <a:ext uri="{FF2B5EF4-FFF2-40B4-BE49-F238E27FC236}">
                  <a16:creationId xmlns:a16="http://schemas.microsoft.com/office/drawing/2014/main" id="{7479520A-A83B-C345-9FBE-AFF27D2E7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157" name="Rectangle 50">
            <a:extLst>
              <a:ext uri="{FF2B5EF4-FFF2-40B4-BE49-F238E27FC236}">
                <a16:creationId xmlns:a16="http://schemas.microsoft.com/office/drawing/2014/main" id="{6BDE27A1-DA4E-E641-AC62-DDE175AB4730}"/>
              </a:ext>
            </a:extLst>
          </p:cNvPr>
          <p:cNvSpPr>
            <a:spLocks/>
          </p:cNvSpPr>
          <p:nvPr/>
        </p:nvSpPr>
        <p:spPr bwMode="auto">
          <a:xfrm>
            <a:off x="3235430" y="3643894"/>
            <a:ext cx="90022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რა მეთოდები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არსებობს სამეწარმეო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კომპეტენციების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გასავითარებლად?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Rectangle 50">
            <a:extLst>
              <a:ext uri="{FF2B5EF4-FFF2-40B4-BE49-F238E27FC236}">
                <a16:creationId xmlns:a16="http://schemas.microsoft.com/office/drawing/2014/main" id="{501209CD-A187-C543-9804-D4A0F171E062}"/>
              </a:ext>
            </a:extLst>
          </p:cNvPr>
          <p:cNvSpPr>
            <a:spLocks/>
          </p:cNvSpPr>
          <p:nvPr/>
        </p:nvSpPr>
        <p:spPr bwMode="auto">
          <a:xfrm>
            <a:off x="5232767" y="3709727"/>
            <a:ext cx="85698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სად „ცხოვრობს“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მეწარმეობა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კურსებში?</a:t>
            </a:r>
            <a:endParaRPr lang="en-029" sz="7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0" name="Rectangle 50">
            <a:extLst>
              <a:ext uri="{FF2B5EF4-FFF2-40B4-BE49-F238E27FC236}">
                <a16:creationId xmlns:a16="http://schemas.microsoft.com/office/drawing/2014/main" id="{66535B84-D5CC-684A-AEE6-69AB466A9508}"/>
              </a:ext>
            </a:extLst>
          </p:cNvPr>
          <p:cNvSpPr>
            <a:spLocks/>
          </p:cNvSpPr>
          <p:nvPr/>
        </p:nvSpPr>
        <p:spPr bwMode="auto">
          <a:xfrm>
            <a:off x="4208942" y="3658412"/>
            <a:ext cx="110160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რომელი სასწავლო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შეთავაზებები უნდა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იყოს წარმოდგენილი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სამიზნე ჯგუფის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სარგებელის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მისაღწევად?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9" name="Group 48">
            <a:extLst>
              <a:ext uri="{FF2B5EF4-FFF2-40B4-BE49-F238E27FC236}">
                <a16:creationId xmlns:a16="http://schemas.microsoft.com/office/drawing/2014/main" id="{94D8FFE2-070A-3A45-A222-0288351A553B}"/>
              </a:ext>
            </a:extLst>
          </p:cNvPr>
          <p:cNvGrpSpPr>
            <a:grpSpLocks/>
          </p:cNvGrpSpPr>
          <p:nvPr/>
        </p:nvGrpSpPr>
        <p:grpSpPr bwMode="auto">
          <a:xfrm>
            <a:off x="12018977" y="3458865"/>
            <a:ext cx="1315357" cy="1287416"/>
            <a:chOff x="-24" y="-24"/>
            <a:chExt cx="1008" cy="816"/>
          </a:xfrm>
        </p:grpSpPr>
        <p:pic>
          <p:nvPicPr>
            <p:cNvPr id="160" name="Picture 49">
              <a:extLst>
                <a:ext uri="{FF2B5EF4-FFF2-40B4-BE49-F238E27FC236}">
                  <a16:creationId xmlns:a16="http://schemas.microsoft.com/office/drawing/2014/main" id="{DB853367-020B-394B-9D1D-AC0D5B4C5730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61" name="Rectangle 50">
              <a:extLst>
                <a:ext uri="{FF2B5EF4-FFF2-40B4-BE49-F238E27FC236}">
                  <a16:creationId xmlns:a16="http://schemas.microsoft.com/office/drawing/2014/main" id="{AEECEC7A-FC85-4A4C-94F9-2719005A29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62" name="Group 48">
            <a:extLst>
              <a:ext uri="{FF2B5EF4-FFF2-40B4-BE49-F238E27FC236}">
                <a16:creationId xmlns:a16="http://schemas.microsoft.com/office/drawing/2014/main" id="{2ADF5FFB-1F9C-B244-AA71-AF78E08DDC15}"/>
              </a:ext>
            </a:extLst>
          </p:cNvPr>
          <p:cNvGrpSpPr>
            <a:grpSpLocks/>
          </p:cNvGrpSpPr>
          <p:nvPr/>
        </p:nvGrpSpPr>
        <p:grpSpPr bwMode="auto">
          <a:xfrm>
            <a:off x="13466750" y="3195472"/>
            <a:ext cx="1159293" cy="1202423"/>
            <a:chOff x="-24" y="-24"/>
            <a:chExt cx="1008" cy="816"/>
          </a:xfrm>
        </p:grpSpPr>
        <p:pic>
          <p:nvPicPr>
            <p:cNvPr id="163" name="Picture 49">
              <a:extLst>
                <a:ext uri="{FF2B5EF4-FFF2-40B4-BE49-F238E27FC236}">
                  <a16:creationId xmlns:a16="http://schemas.microsoft.com/office/drawing/2014/main" id="{D410C269-5A7A-5C41-A44F-F1E9E9030488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64" name="Rectangle 50">
              <a:extLst>
                <a:ext uri="{FF2B5EF4-FFF2-40B4-BE49-F238E27FC236}">
                  <a16:creationId xmlns:a16="http://schemas.microsoft.com/office/drawing/2014/main" id="{724046D5-5C39-9447-82FE-AED80017D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65" name="Group 48">
            <a:extLst>
              <a:ext uri="{FF2B5EF4-FFF2-40B4-BE49-F238E27FC236}">
                <a16:creationId xmlns:a16="http://schemas.microsoft.com/office/drawing/2014/main" id="{72C454EE-8A6B-5947-96D5-E91680E45FDF}"/>
              </a:ext>
            </a:extLst>
          </p:cNvPr>
          <p:cNvGrpSpPr>
            <a:grpSpLocks/>
          </p:cNvGrpSpPr>
          <p:nvPr/>
        </p:nvGrpSpPr>
        <p:grpSpPr bwMode="auto">
          <a:xfrm>
            <a:off x="13701774" y="4386540"/>
            <a:ext cx="1159293" cy="1202423"/>
            <a:chOff x="-24" y="-24"/>
            <a:chExt cx="1008" cy="816"/>
          </a:xfrm>
        </p:grpSpPr>
        <p:pic>
          <p:nvPicPr>
            <p:cNvPr id="166" name="Picture 49">
              <a:extLst>
                <a:ext uri="{FF2B5EF4-FFF2-40B4-BE49-F238E27FC236}">
                  <a16:creationId xmlns:a16="http://schemas.microsoft.com/office/drawing/2014/main" id="{8AF54B34-8907-B74D-9F8D-C09E2A13EFD4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67" name="Rectangle 50">
              <a:extLst>
                <a:ext uri="{FF2B5EF4-FFF2-40B4-BE49-F238E27FC236}">
                  <a16:creationId xmlns:a16="http://schemas.microsoft.com/office/drawing/2014/main" id="{E42DB0FE-F965-F648-AD23-4B1034A8B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68" name="Group 48">
            <a:extLst>
              <a:ext uri="{FF2B5EF4-FFF2-40B4-BE49-F238E27FC236}">
                <a16:creationId xmlns:a16="http://schemas.microsoft.com/office/drawing/2014/main" id="{C47CBB2D-3ABB-8748-91C4-3697EE4D615B}"/>
              </a:ext>
            </a:extLst>
          </p:cNvPr>
          <p:cNvGrpSpPr>
            <a:grpSpLocks/>
          </p:cNvGrpSpPr>
          <p:nvPr/>
        </p:nvGrpSpPr>
        <p:grpSpPr bwMode="auto">
          <a:xfrm>
            <a:off x="12332409" y="4641176"/>
            <a:ext cx="1287908" cy="1286279"/>
            <a:chOff x="-24" y="-24"/>
            <a:chExt cx="1008" cy="816"/>
          </a:xfrm>
        </p:grpSpPr>
        <p:pic>
          <p:nvPicPr>
            <p:cNvPr id="169" name="Picture 49">
              <a:extLst>
                <a:ext uri="{FF2B5EF4-FFF2-40B4-BE49-F238E27FC236}">
                  <a16:creationId xmlns:a16="http://schemas.microsoft.com/office/drawing/2014/main" id="{930044FC-D7E8-7948-9AA3-C7479F86324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24" y="-24"/>
              <a:ext cx="1008" cy="8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70" name="Rectangle 50">
              <a:extLst>
                <a:ext uri="{FF2B5EF4-FFF2-40B4-BE49-F238E27FC236}">
                  <a16:creationId xmlns:a16="http://schemas.microsoft.com/office/drawing/2014/main" id="{5F626151-F0D8-844A-9120-C4377BC79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" y="135"/>
              <a:ext cx="0" cy="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endParaRPr lang="en-GB" sz="1213">
                <a:solidFill>
                  <a:srgbClr val="4C4C4C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171" name="Rectangle 50">
            <a:extLst>
              <a:ext uri="{FF2B5EF4-FFF2-40B4-BE49-F238E27FC236}">
                <a16:creationId xmlns:a16="http://schemas.microsoft.com/office/drawing/2014/main" id="{69A7CD52-AB84-6B43-88C8-F0DD7CA57329}"/>
              </a:ext>
            </a:extLst>
          </p:cNvPr>
          <p:cNvSpPr>
            <a:spLocks/>
          </p:cNvSpPr>
          <p:nvPr/>
        </p:nvSpPr>
        <p:spPr bwMode="auto">
          <a:xfrm>
            <a:off x="12166284" y="3537584"/>
            <a:ext cx="987572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lvl="0"/>
            <a:endParaRPr lang="ka-GE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როგორ არის გადმოცემული სამეწარმეო სწავლის სარგებელი?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Rectangle 50">
            <a:extLst>
              <a:ext uri="{FF2B5EF4-FFF2-40B4-BE49-F238E27FC236}">
                <a16:creationId xmlns:a16="http://schemas.microsoft.com/office/drawing/2014/main" id="{E4DE39C9-AFB7-794B-AF59-06E4D017E0F5}"/>
              </a:ext>
            </a:extLst>
          </p:cNvPr>
          <p:cNvSpPr>
            <a:spLocks/>
          </p:cNvSpPr>
          <p:nvPr/>
        </p:nvSpPr>
        <p:spPr bwMode="auto">
          <a:xfrm>
            <a:off x="13587253" y="3286989"/>
            <a:ext cx="107285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როგორ და რომელი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არხებით მივაღწევ ჩემს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სამიზნე ჯგუფს?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Rectangle 50">
            <a:extLst>
              <a:ext uri="{FF2B5EF4-FFF2-40B4-BE49-F238E27FC236}">
                <a16:creationId xmlns:a16="http://schemas.microsoft.com/office/drawing/2014/main" id="{F04F10E8-B316-9542-AD90-351DA115F003}"/>
              </a:ext>
            </a:extLst>
          </p:cNvPr>
          <p:cNvSpPr>
            <a:spLocks/>
          </p:cNvSpPr>
          <p:nvPr/>
        </p:nvSpPr>
        <p:spPr bwMode="auto">
          <a:xfrm>
            <a:off x="12512011" y="4791548"/>
            <a:ext cx="1108305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როგორ შეუძლია თქვენს ინსტიტუტს დაამყაროს კარგი კომუნიკაცია დაინტერესებულ მხარეებთან?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50">
            <a:extLst>
              <a:ext uri="{FF2B5EF4-FFF2-40B4-BE49-F238E27FC236}">
                <a16:creationId xmlns:a16="http://schemas.microsoft.com/office/drawing/2014/main" id="{5347E4AC-7CB2-7B4E-87F3-92A7944420CF}"/>
              </a:ext>
            </a:extLst>
          </p:cNvPr>
          <p:cNvSpPr>
            <a:spLocks/>
          </p:cNvSpPr>
          <p:nvPr/>
        </p:nvSpPr>
        <p:spPr bwMode="auto">
          <a:xfrm>
            <a:off x="13788398" y="4507637"/>
            <a:ext cx="1130844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რომელი საკომუნიკაციო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არხები მუშაობს </a:t>
            </a:r>
            <a:endParaRPr lang="de-AT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ka-GE" sz="700" dirty="0">
                <a:latin typeface="Arial" panose="020B0604020202020204" pitchFamily="34" charset="0"/>
                <a:cs typeface="Arial" panose="020B0604020202020204" pitchFamily="34" charset="0"/>
              </a:rPr>
              <a:t>უკეთესად?</a:t>
            </a:r>
            <a:endParaRPr lang="en-GB" altLang="de-DE" sz="7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5471CEB-6A81-6740-8B61-5B07ADF04405}"/>
              </a:ext>
            </a:extLst>
          </p:cNvPr>
          <p:cNvSpPr txBox="1"/>
          <p:nvPr/>
        </p:nvSpPr>
        <p:spPr>
          <a:xfrm>
            <a:off x="12839081" y="7316469"/>
            <a:ext cx="20505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/>
              <a:t>Credit</a:t>
            </a:r>
            <a:r>
              <a:rPr lang="de-DE" sz="800" dirty="0"/>
              <a:t>: Lindner 2020, UNESCO-UNEVOC 2020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C1B96EA8-8686-B24B-8F0B-CE2A783A0202}"/>
              </a:ext>
            </a:extLst>
          </p:cNvPr>
          <p:cNvSpPr/>
          <p:nvPr/>
        </p:nvSpPr>
        <p:spPr>
          <a:xfrm>
            <a:off x="10527100" y="1332983"/>
            <a:ext cx="12997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a-GE" altLang="de-DE" sz="7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რომელი ინდიკატორები შეიძლება გამოყენებულ იქნას გავლენის შესაფასებლად?</a:t>
            </a:r>
            <a:endParaRPr lang="en-GB" altLang="de-DE" sz="70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74" name="Rechteck 173">
            <a:extLst>
              <a:ext uri="{FF2B5EF4-FFF2-40B4-BE49-F238E27FC236}">
                <a16:creationId xmlns:a16="http://schemas.microsoft.com/office/drawing/2014/main" id="{690102A7-1E4C-4B4B-8CD5-7767D5A4D480}"/>
              </a:ext>
            </a:extLst>
          </p:cNvPr>
          <p:cNvSpPr/>
          <p:nvPr/>
        </p:nvSpPr>
        <p:spPr>
          <a:xfrm>
            <a:off x="9170731" y="1284544"/>
            <a:ext cx="13863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a-GE" sz="7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როგორ შეიძლება მოხდეს სამეწარმეო კომპეტენციების განვითარების მონიტორინგი?</a:t>
            </a:r>
            <a:endParaRPr lang="de-AT" sz="70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75" name="Rectangle 50">
            <a:extLst>
              <a:ext uri="{FF2B5EF4-FFF2-40B4-BE49-F238E27FC236}">
                <a16:creationId xmlns:a16="http://schemas.microsoft.com/office/drawing/2014/main" id="{FA2856F2-20EB-3E47-90B3-DE6399F2AA36}"/>
              </a:ext>
            </a:extLst>
          </p:cNvPr>
          <p:cNvSpPr>
            <a:spLocks/>
          </p:cNvSpPr>
          <p:nvPr/>
        </p:nvSpPr>
        <p:spPr bwMode="auto">
          <a:xfrm>
            <a:off x="7944087" y="6222763"/>
            <a:ext cx="1320125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742950" indent="-28575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marL="11430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marL="16002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marL="2057400" indent="-228600" eaLnBrk="0" hangingPunct="0"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lvl="0"/>
            <a:r>
              <a:rPr lang="ka-GE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როგორ შეუძლია საგანმანათლებლო დაწესებულებამ ხელი შეუწყოს სამეწარმეო სწავლებას ორგანიზაციულად?</a:t>
            </a:r>
            <a:endParaRPr lang="de-AT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437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Group 1">
            <a:extLst>
              <a:ext uri="{FF2B5EF4-FFF2-40B4-BE49-F238E27FC236}">
                <a16:creationId xmlns:a16="http://schemas.microsoft.com/office/drawing/2014/main" id="{69715E14-20D1-7C47-B90F-599F8A568289}"/>
              </a:ext>
            </a:extLst>
          </p:cNvPr>
          <p:cNvGrpSpPr>
            <a:grpSpLocks/>
          </p:cNvGrpSpPr>
          <p:nvPr/>
        </p:nvGrpSpPr>
        <p:grpSpPr bwMode="auto">
          <a:xfrm>
            <a:off x="154214" y="-94401"/>
            <a:ext cx="14755813" cy="7609626"/>
            <a:chOff x="79" y="-214"/>
            <a:chExt cx="8008" cy="6182"/>
          </a:xfrm>
        </p:grpSpPr>
        <p:sp>
          <p:nvSpPr>
            <p:cNvPr id="227" name="AutoShape 9">
              <a:extLst>
                <a:ext uri="{FF2B5EF4-FFF2-40B4-BE49-F238E27FC236}">
                  <a16:creationId xmlns:a16="http://schemas.microsoft.com/office/drawing/2014/main" id="{159B5E36-9885-5248-ACF9-A78F3257B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" y="4288"/>
              <a:ext cx="4000" cy="1680"/>
            </a:xfrm>
            <a:prstGeom prst="roundRect">
              <a:avLst>
                <a:gd name="adj" fmla="val 7139"/>
              </a:avLst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9pPr>
            </a:lstStyle>
            <a:p>
              <a:pPr eaLnBrk="1" hangingPunct="1"/>
              <a:endParaRPr lang="en-GB" altLang="de-DE" sz="325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AutoShape 12">
              <a:extLst>
                <a:ext uri="{FF2B5EF4-FFF2-40B4-BE49-F238E27FC236}">
                  <a16:creationId xmlns:a16="http://schemas.microsoft.com/office/drawing/2014/main" id="{5BEA83F0-E8B4-534A-9ACB-EAE6C14A0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" y="112"/>
              <a:ext cx="1600" cy="2089"/>
            </a:xfrm>
            <a:prstGeom prst="roundRect">
              <a:avLst>
                <a:gd name="adj" fmla="val 7500"/>
              </a:avLst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9pPr>
            </a:lstStyle>
            <a:p>
              <a:pPr eaLnBrk="1" hangingPunct="1"/>
              <a:endParaRPr lang="en-GB" altLang="de-DE" sz="325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3" name="AutoShape 16">
              <a:extLst>
                <a:ext uri="{FF2B5EF4-FFF2-40B4-BE49-F238E27FC236}">
                  <a16:creationId xmlns:a16="http://schemas.microsoft.com/office/drawing/2014/main" id="{47CA8E23-D1AB-B940-B98C-9D39100F4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" y="112"/>
              <a:ext cx="1600" cy="2073"/>
            </a:xfrm>
            <a:prstGeom prst="roundRect">
              <a:avLst>
                <a:gd name="adj" fmla="val 7500"/>
              </a:avLst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9pPr>
            </a:lstStyle>
            <a:p>
              <a:pPr eaLnBrk="1" hangingPunct="1"/>
              <a:endParaRPr lang="en-GB" altLang="de-DE" sz="325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AutoShape 19">
              <a:extLst>
                <a:ext uri="{FF2B5EF4-FFF2-40B4-BE49-F238E27FC236}">
                  <a16:creationId xmlns:a16="http://schemas.microsoft.com/office/drawing/2014/main" id="{A78FE36D-7178-4A4F-ACC7-D77EA38E0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7" y="2185"/>
              <a:ext cx="1600" cy="2087"/>
            </a:xfrm>
            <a:prstGeom prst="roundRect">
              <a:avLst>
                <a:gd name="adj" fmla="val 7500"/>
              </a:avLst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9pPr>
            </a:lstStyle>
            <a:p>
              <a:pPr eaLnBrk="1" hangingPunct="1"/>
              <a:endParaRPr lang="en-GB" altLang="de-DE" sz="325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AutoShape 22">
              <a:extLst>
                <a:ext uri="{FF2B5EF4-FFF2-40B4-BE49-F238E27FC236}">
                  <a16:creationId xmlns:a16="http://schemas.microsoft.com/office/drawing/2014/main" id="{297037EF-50EF-2F4C-9C56-033C8698D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7" y="112"/>
              <a:ext cx="1600" cy="2082"/>
            </a:xfrm>
            <a:prstGeom prst="roundRect">
              <a:avLst>
                <a:gd name="adj" fmla="val 7500"/>
              </a:avLst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9pPr>
            </a:lstStyle>
            <a:p>
              <a:pPr eaLnBrk="1" hangingPunct="1"/>
              <a:endParaRPr lang="en-GB" altLang="de-DE" sz="325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AutoShape 25">
              <a:extLst>
                <a:ext uri="{FF2B5EF4-FFF2-40B4-BE49-F238E27FC236}">
                  <a16:creationId xmlns:a16="http://schemas.microsoft.com/office/drawing/2014/main" id="{FC98D6B8-3625-C44F-93B7-5E8ACE2EB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" y="2185"/>
              <a:ext cx="1600" cy="2080"/>
            </a:xfrm>
            <a:prstGeom prst="roundRect">
              <a:avLst>
                <a:gd name="adj" fmla="val 7500"/>
              </a:avLst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9pPr>
            </a:lstStyle>
            <a:p>
              <a:pPr eaLnBrk="1" hangingPunct="1"/>
              <a:endParaRPr lang="en-GB" altLang="de-DE" sz="325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AutoShape 29">
              <a:extLst>
                <a:ext uri="{FF2B5EF4-FFF2-40B4-BE49-F238E27FC236}">
                  <a16:creationId xmlns:a16="http://schemas.microsoft.com/office/drawing/2014/main" id="{4B72F1B6-ECB6-4A47-9646-0787EEE9E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1" y="112"/>
              <a:ext cx="1600" cy="2097"/>
            </a:xfrm>
            <a:prstGeom prst="roundRect">
              <a:avLst>
                <a:gd name="adj" fmla="val 7500"/>
              </a:avLst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9pPr>
            </a:lstStyle>
            <a:p>
              <a:pPr eaLnBrk="1" hangingPunct="1"/>
              <a:endParaRPr lang="en-GB" altLang="de-DE" sz="325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Rectangle 40">
              <a:extLst>
                <a:ext uri="{FF2B5EF4-FFF2-40B4-BE49-F238E27FC236}">
                  <a16:creationId xmlns:a16="http://schemas.microsoft.com/office/drawing/2014/main" id="{0549CDCA-00B6-8B47-8DF9-B0F119BC6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7" y="4384"/>
              <a:ext cx="1592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9pPr>
            </a:lstStyle>
            <a:p>
              <a:pPr eaLnBrk="1" hangingPunct="1"/>
              <a:r>
                <a:rPr lang="ka-GE" altLang="de-DE" sz="1551" dirty="0">
                  <a:solidFill>
                    <a:srgbClr val="4C4C4C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rPr>
                <a:t>ორგანიზაციული სტრუქტურები</a:t>
              </a:r>
              <a:endParaRPr lang="en-GB" altLang="de-DE" sz="155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212" name="Rectangle 45">
              <a:extLst>
                <a:ext uri="{FF2B5EF4-FFF2-40B4-BE49-F238E27FC236}">
                  <a16:creationId xmlns:a16="http://schemas.microsoft.com/office/drawing/2014/main" id="{93D0267F-578D-034A-B6F2-ABD254793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0" y="-214"/>
              <a:ext cx="2684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Helvetica Neue Light" panose="02000403000000020004" pitchFamily="2" charset="0"/>
                  <a:ea typeface="ヒラギノ角ゴ ProN W3" panose="020B0300000000000000" pitchFamily="34" charset="-128"/>
                  <a:sym typeface="Helvetica Neue Light" panose="02000403000000020004" pitchFamily="2" charset="0"/>
                </a:defRPr>
              </a:lvl9pPr>
            </a:lstStyle>
            <a:p>
              <a:pPr eaLnBrk="1" hangingPunct="1"/>
              <a:r>
                <a:rPr lang="ka-GE" altLang="de-DE" sz="1551" b="1" dirty="0">
                  <a:solidFill>
                    <a:srgbClr val="4C4C4C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rPr>
                <a:t>სამეწარმეო სასწავლო ინსტიტუტის ტილო (</a:t>
              </a:r>
              <a:r>
                <a:rPr lang="en-GB" altLang="de-DE" sz="1551" b="1" dirty="0">
                  <a:solidFill>
                    <a:srgbClr val="4C4C4C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rPr>
                <a:t>ELIC)</a:t>
              </a:r>
            </a:p>
          </p:txBody>
        </p:sp>
      </p:grpSp>
      <p:sp>
        <p:nvSpPr>
          <p:cNvPr id="234" name="AutoShape 9">
            <a:extLst>
              <a:ext uri="{FF2B5EF4-FFF2-40B4-BE49-F238E27FC236}">
                <a16:creationId xmlns:a16="http://schemas.microsoft.com/office/drawing/2014/main" id="{1BF782E8-7CD1-A14B-9B5C-79C49CF2C2DC}"/>
              </a:ext>
            </a:extLst>
          </p:cNvPr>
          <p:cNvSpPr>
            <a:spLocks/>
          </p:cNvSpPr>
          <p:nvPr/>
        </p:nvSpPr>
        <p:spPr bwMode="auto">
          <a:xfrm>
            <a:off x="176325" y="5447258"/>
            <a:ext cx="7370536" cy="2067967"/>
          </a:xfrm>
          <a:prstGeom prst="roundRect">
            <a:avLst>
              <a:gd name="adj" fmla="val 7139"/>
            </a:avLst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endParaRPr lang="en-GB" altLang="de-DE" sz="325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Rectangle 40">
            <a:extLst>
              <a:ext uri="{FF2B5EF4-FFF2-40B4-BE49-F238E27FC236}">
                <a16:creationId xmlns:a16="http://schemas.microsoft.com/office/drawing/2014/main" id="{5DFDFC49-A924-904A-9F92-286E69114DF1}"/>
              </a:ext>
            </a:extLst>
          </p:cNvPr>
          <p:cNvSpPr>
            <a:spLocks/>
          </p:cNvSpPr>
          <p:nvPr/>
        </p:nvSpPr>
        <p:spPr bwMode="auto">
          <a:xfrm>
            <a:off x="407691" y="5526036"/>
            <a:ext cx="2933473" cy="280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55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ძირითადი გუნდი</a:t>
            </a:r>
            <a:endParaRPr lang="en-GB" altLang="de-DE" sz="1551" dirty="0">
              <a:solidFill>
                <a:srgbClr val="4C4C4C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38" name="Rectangle 40">
            <a:extLst>
              <a:ext uri="{FF2B5EF4-FFF2-40B4-BE49-F238E27FC236}">
                <a16:creationId xmlns:a16="http://schemas.microsoft.com/office/drawing/2014/main" id="{DF4C6C48-121C-0240-AF69-4B10EB240A2D}"/>
              </a:ext>
            </a:extLst>
          </p:cNvPr>
          <p:cNvSpPr>
            <a:spLocks/>
          </p:cNvSpPr>
          <p:nvPr/>
        </p:nvSpPr>
        <p:spPr bwMode="auto">
          <a:xfrm>
            <a:off x="331107" y="461980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55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ძირითადი დაინტერესებული მხარეები</a:t>
            </a:r>
            <a:endParaRPr lang="en-GB" altLang="de-DE" sz="1551" dirty="0">
              <a:solidFill>
                <a:srgbClr val="4C4C4C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39" name="AutoShape 29">
            <a:extLst>
              <a:ext uri="{FF2B5EF4-FFF2-40B4-BE49-F238E27FC236}">
                <a16:creationId xmlns:a16="http://schemas.microsoft.com/office/drawing/2014/main" id="{18A89900-85B9-A24E-BC13-1A62BF145024}"/>
              </a:ext>
            </a:extLst>
          </p:cNvPr>
          <p:cNvSpPr>
            <a:spLocks/>
          </p:cNvSpPr>
          <p:nvPr/>
        </p:nvSpPr>
        <p:spPr bwMode="auto">
          <a:xfrm>
            <a:off x="11991295" y="309234"/>
            <a:ext cx="2948214" cy="2560340"/>
          </a:xfrm>
          <a:prstGeom prst="roundRect">
            <a:avLst>
              <a:gd name="adj" fmla="val 7500"/>
            </a:avLst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endParaRPr lang="en-GB" altLang="de-DE" sz="325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0" name="AutoShape 25">
            <a:extLst>
              <a:ext uri="{FF2B5EF4-FFF2-40B4-BE49-F238E27FC236}">
                <a16:creationId xmlns:a16="http://schemas.microsoft.com/office/drawing/2014/main" id="{749654F4-1D1E-984F-AA35-E0F32E07A179}"/>
              </a:ext>
            </a:extLst>
          </p:cNvPr>
          <p:cNvSpPr>
            <a:spLocks/>
          </p:cNvSpPr>
          <p:nvPr/>
        </p:nvSpPr>
        <p:spPr bwMode="auto">
          <a:xfrm>
            <a:off x="11976555" y="2878246"/>
            <a:ext cx="2948214" cy="2560340"/>
          </a:xfrm>
          <a:prstGeom prst="roundRect">
            <a:avLst>
              <a:gd name="adj" fmla="val 7500"/>
            </a:avLst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endParaRPr lang="en-GB" altLang="de-DE" sz="325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AutoShape 25">
            <a:extLst>
              <a:ext uri="{FF2B5EF4-FFF2-40B4-BE49-F238E27FC236}">
                <a16:creationId xmlns:a16="http://schemas.microsoft.com/office/drawing/2014/main" id="{A967205F-535C-9B4C-BC79-ED767DEF0640}"/>
              </a:ext>
            </a:extLst>
          </p:cNvPr>
          <p:cNvSpPr>
            <a:spLocks/>
          </p:cNvSpPr>
          <p:nvPr/>
        </p:nvSpPr>
        <p:spPr bwMode="auto">
          <a:xfrm>
            <a:off x="138962" y="2877071"/>
            <a:ext cx="2948214" cy="2560340"/>
          </a:xfrm>
          <a:prstGeom prst="roundRect">
            <a:avLst>
              <a:gd name="adj" fmla="val 7500"/>
            </a:avLst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endParaRPr lang="en-GB" altLang="de-DE" sz="325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4" name="Rectangle 40">
            <a:extLst>
              <a:ext uri="{FF2B5EF4-FFF2-40B4-BE49-F238E27FC236}">
                <a16:creationId xmlns:a16="http://schemas.microsoft.com/office/drawing/2014/main" id="{93E5B9F6-01BC-A44A-AAF2-5169ACAE3E07}"/>
              </a:ext>
            </a:extLst>
          </p:cNvPr>
          <p:cNvSpPr>
            <a:spLocks/>
          </p:cNvSpPr>
          <p:nvPr/>
        </p:nvSpPr>
        <p:spPr bwMode="auto">
          <a:xfrm>
            <a:off x="331107" y="3041742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55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ძირითადი რესურსები</a:t>
            </a:r>
            <a:endParaRPr lang="en-GB" altLang="de-DE" sz="1551" dirty="0">
              <a:solidFill>
                <a:srgbClr val="4C4C4C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46" name="Rectangle 40">
            <a:extLst>
              <a:ext uri="{FF2B5EF4-FFF2-40B4-BE49-F238E27FC236}">
                <a16:creationId xmlns:a16="http://schemas.microsoft.com/office/drawing/2014/main" id="{2EAD1DAF-8B4B-F745-A165-88067CD48C44}"/>
              </a:ext>
            </a:extLst>
          </p:cNvPr>
          <p:cNvSpPr>
            <a:spLocks/>
          </p:cNvSpPr>
          <p:nvPr/>
        </p:nvSpPr>
        <p:spPr bwMode="auto">
          <a:xfrm>
            <a:off x="6236748" y="426311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55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ღირებულებები</a:t>
            </a:r>
            <a:endParaRPr lang="en-GB" altLang="de-DE" sz="1551" dirty="0">
              <a:solidFill>
                <a:srgbClr val="4C4C4C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48" name="Rectangle 40">
            <a:extLst>
              <a:ext uri="{FF2B5EF4-FFF2-40B4-BE49-F238E27FC236}">
                <a16:creationId xmlns:a16="http://schemas.microsoft.com/office/drawing/2014/main" id="{31082D26-99EB-0346-BE1F-7A74F0801A23}"/>
              </a:ext>
            </a:extLst>
          </p:cNvPr>
          <p:cNvSpPr>
            <a:spLocks/>
          </p:cNvSpPr>
          <p:nvPr/>
        </p:nvSpPr>
        <p:spPr bwMode="auto">
          <a:xfrm>
            <a:off x="12134850" y="423136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55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სამიზნე ჯგუფი</a:t>
            </a:r>
            <a:endParaRPr lang="en-GB" altLang="de-DE" sz="1551" dirty="0">
              <a:solidFill>
                <a:srgbClr val="4C4C4C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49" name="Rectangle 40">
            <a:extLst>
              <a:ext uri="{FF2B5EF4-FFF2-40B4-BE49-F238E27FC236}">
                <a16:creationId xmlns:a16="http://schemas.microsoft.com/office/drawing/2014/main" id="{531802E9-CFD3-B749-B21C-784D208FB3F1}"/>
              </a:ext>
            </a:extLst>
          </p:cNvPr>
          <p:cNvSpPr>
            <a:spLocks/>
          </p:cNvSpPr>
          <p:nvPr/>
        </p:nvSpPr>
        <p:spPr bwMode="auto">
          <a:xfrm>
            <a:off x="6236748" y="3061961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55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სამეწარმეო კომპეტენციები</a:t>
            </a:r>
            <a:endParaRPr lang="en-GB" altLang="de-DE" sz="1551" dirty="0">
              <a:solidFill>
                <a:srgbClr val="4C4C4C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51" name="Rectangle 40">
            <a:extLst>
              <a:ext uri="{FF2B5EF4-FFF2-40B4-BE49-F238E27FC236}">
                <a16:creationId xmlns:a16="http://schemas.microsoft.com/office/drawing/2014/main" id="{A2A6751C-BF71-E947-8C9E-81F27B43207B}"/>
              </a:ext>
            </a:extLst>
          </p:cNvPr>
          <p:cNvSpPr>
            <a:spLocks/>
          </p:cNvSpPr>
          <p:nvPr/>
        </p:nvSpPr>
        <p:spPr bwMode="auto">
          <a:xfrm>
            <a:off x="9212475" y="486599"/>
            <a:ext cx="2620226" cy="613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55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მონიტორინგი</a:t>
            </a:r>
          </a:p>
          <a:p>
            <a:pPr eaLnBrk="1" hangingPunct="1"/>
            <a:r>
              <a:rPr lang="ka-GE" altLang="de-DE" sz="155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ძირითადი მეტრიკა</a:t>
            </a:r>
            <a:endParaRPr lang="en-GB" altLang="de-DE" sz="1551" dirty="0">
              <a:solidFill>
                <a:srgbClr val="4C4C4C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56" name="Rectangle 40">
            <a:extLst>
              <a:ext uri="{FF2B5EF4-FFF2-40B4-BE49-F238E27FC236}">
                <a16:creationId xmlns:a16="http://schemas.microsoft.com/office/drawing/2014/main" id="{AC4D7810-E4DA-844D-A733-896077468855}"/>
              </a:ext>
            </a:extLst>
          </p:cNvPr>
          <p:cNvSpPr>
            <a:spLocks/>
          </p:cNvSpPr>
          <p:nvPr/>
        </p:nvSpPr>
        <p:spPr bwMode="auto">
          <a:xfrm>
            <a:off x="9192758" y="3061961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55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შეფასება</a:t>
            </a:r>
            <a:endParaRPr lang="en-GB" altLang="de-DE" sz="1551" dirty="0">
              <a:solidFill>
                <a:srgbClr val="4C4C4C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58" name="Rectangle 40">
            <a:extLst>
              <a:ext uri="{FF2B5EF4-FFF2-40B4-BE49-F238E27FC236}">
                <a16:creationId xmlns:a16="http://schemas.microsoft.com/office/drawing/2014/main" id="{A9879E90-232D-CF44-A52A-F6F736AE1A69}"/>
              </a:ext>
            </a:extLst>
          </p:cNvPr>
          <p:cNvSpPr>
            <a:spLocks/>
          </p:cNvSpPr>
          <p:nvPr/>
        </p:nvSpPr>
        <p:spPr bwMode="auto">
          <a:xfrm>
            <a:off x="12140972" y="2940899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55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არხები</a:t>
            </a:r>
            <a:endParaRPr lang="en-GB" altLang="de-DE" sz="1551" dirty="0">
              <a:solidFill>
                <a:srgbClr val="4C4C4C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60" name="Rectangle 40">
            <a:extLst>
              <a:ext uri="{FF2B5EF4-FFF2-40B4-BE49-F238E27FC236}">
                <a16:creationId xmlns:a16="http://schemas.microsoft.com/office/drawing/2014/main" id="{2BCCBEE6-81B2-8545-A790-B7F2F2089B4A}"/>
              </a:ext>
            </a:extLst>
          </p:cNvPr>
          <p:cNvSpPr>
            <a:spLocks/>
          </p:cNvSpPr>
          <p:nvPr/>
        </p:nvSpPr>
        <p:spPr bwMode="auto">
          <a:xfrm>
            <a:off x="3288533" y="416682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55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კურიკულუმის მიდგომა</a:t>
            </a:r>
            <a:endParaRPr lang="en-GB" altLang="de-DE" sz="1551" dirty="0">
              <a:solidFill>
                <a:srgbClr val="4C4C4C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8" name="Rectangle 40">
            <a:extLst>
              <a:ext uri="{FF2B5EF4-FFF2-40B4-BE49-F238E27FC236}">
                <a16:creationId xmlns:a16="http://schemas.microsoft.com/office/drawing/2014/main" id="{D7E8371B-FC27-B74C-96E3-FB6AD6292F68}"/>
              </a:ext>
            </a:extLst>
          </p:cNvPr>
          <p:cNvSpPr>
            <a:spLocks/>
          </p:cNvSpPr>
          <p:nvPr/>
        </p:nvSpPr>
        <p:spPr bwMode="auto">
          <a:xfrm>
            <a:off x="12155289" y="1246851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algn="ctr" eaLnBrk="1" hangingPunct="1"/>
            <a:r>
              <a:rPr lang="en-GB" altLang="de-DE" sz="60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2</a:t>
            </a:r>
          </a:p>
        </p:txBody>
      </p:sp>
      <p:sp>
        <p:nvSpPr>
          <p:cNvPr id="29" name="Rectangle 40">
            <a:extLst>
              <a:ext uri="{FF2B5EF4-FFF2-40B4-BE49-F238E27FC236}">
                <a16:creationId xmlns:a16="http://schemas.microsoft.com/office/drawing/2014/main" id="{B378E593-0AB0-B343-B3B7-9B3DE4138652}"/>
              </a:ext>
            </a:extLst>
          </p:cNvPr>
          <p:cNvSpPr>
            <a:spLocks/>
          </p:cNvSpPr>
          <p:nvPr/>
        </p:nvSpPr>
        <p:spPr bwMode="auto">
          <a:xfrm>
            <a:off x="6214637" y="1246851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algn="ctr"/>
            <a:r>
              <a:rPr lang="en-GB" altLang="de-DE" sz="60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</a:t>
            </a:r>
          </a:p>
        </p:txBody>
      </p:sp>
      <p:sp>
        <p:nvSpPr>
          <p:cNvPr id="30" name="Rectangle 40">
            <a:extLst>
              <a:ext uri="{FF2B5EF4-FFF2-40B4-BE49-F238E27FC236}">
                <a16:creationId xmlns:a16="http://schemas.microsoft.com/office/drawing/2014/main" id="{0B12E162-9F7E-E64A-A4FE-0787AAE97538}"/>
              </a:ext>
            </a:extLst>
          </p:cNvPr>
          <p:cNvSpPr>
            <a:spLocks/>
          </p:cNvSpPr>
          <p:nvPr/>
        </p:nvSpPr>
        <p:spPr bwMode="auto">
          <a:xfrm>
            <a:off x="6275444" y="3977159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algn="ctr"/>
            <a:r>
              <a:rPr lang="en-GB" altLang="de-DE" sz="60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3</a:t>
            </a:r>
          </a:p>
        </p:txBody>
      </p:sp>
      <p:sp>
        <p:nvSpPr>
          <p:cNvPr id="31" name="Rectangle 40">
            <a:extLst>
              <a:ext uri="{FF2B5EF4-FFF2-40B4-BE49-F238E27FC236}">
                <a16:creationId xmlns:a16="http://schemas.microsoft.com/office/drawing/2014/main" id="{45A053D7-5A95-044C-B68F-C9DEB122D3B8}"/>
              </a:ext>
            </a:extLst>
          </p:cNvPr>
          <p:cNvSpPr>
            <a:spLocks/>
          </p:cNvSpPr>
          <p:nvPr/>
        </p:nvSpPr>
        <p:spPr bwMode="auto">
          <a:xfrm>
            <a:off x="3238782" y="1291957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algn="ctr" eaLnBrk="1" hangingPunct="1"/>
            <a:r>
              <a:rPr lang="en-GB" altLang="de-DE" sz="60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4</a:t>
            </a:r>
          </a:p>
        </p:txBody>
      </p:sp>
      <p:sp>
        <p:nvSpPr>
          <p:cNvPr id="32" name="Rectangle 40">
            <a:extLst>
              <a:ext uri="{FF2B5EF4-FFF2-40B4-BE49-F238E27FC236}">
                <a16:creationId xmlns:a16="http://schemas.microsoft.com/office/drawing/2014/main" id="{F354D876-74BF-0B43-9625-2A8FE8164393}"/>
              </a:ext>
            </a:extLst>
          </p:cNvPr>
          <p:cNvSpPr>
            <a:spLocks/>
          </p:cNvSpPr>
          <p:nvPr/>
        </p:nvSpPr>
        <p:spPr bwMode="auto">
          <a:xfrm>
            <a:off x="278873" y="3953156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algn="ctr" eaLnBrk="1" hangingPunct="1"/>
            <a:r>
              <a:rPr lang="en-GB" altLang="de-DE" sz="60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6</a:t>
            </a:r>
          </a:p>
        </p:txBody>
      </p:sp>
      <p:sp>
        <p:nvSpPr>
          <p:cNvPr id="33" name="Rectangle 40">
            <a:extLst>
              <a:ext uri="{FF2B5EF4-FFF2-40B4-BE49-F238E27FC236}">
                <a16:creationId xmlns:a16="http://schemas.microsoft.com/office/drawing/2014/main" id="{1ECEBEF5-E4C6-7142-8D7A-3258BDC1E940}"/>
              </a:ext>
            </a:extLst>
          </p:cNvPr>
          <p:cNvSpPr>
            <a:spLocks/>
          </p:cNvSpPr>
          <p:nvPr/>
        </p:nvSpPr>
        <p:spPr bwMode="auto">
          <a:xfrm>
            <a:off x="385464" y="1288572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algn="ctr" eaLnBrk="1" hangingPunct="1"/>
            <a:r>
              <a:rPr lang="en-GB" altLang="de-DE" sz="60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8</a:t>
            </a:r>
          </a:p>
        </p:txBody>
      </p:sp>
      <p:sp>
        <p:nvSpPr>
          <p:cNvPr id="34" name="Rectangle 40">
            <a:extLst>
              <a:ext uri="{FF2B5EF4-FFF2-40B4-BE49-F238E27FC236}">
                <a16:creationId xmlns:a16="http://schemas.microsoft.com/office/drawing/2014/main" id="{D0744BF5-3E7C-3544-BF63-8E1B1CB88262}"/>
              </a:ext>
            </a:extLst>
          </p:cNvPr>
          <p:cNvSpPr>
            <a:spLocks/>
          </p:cNvSpPr>
          <p:nvPr/>
        </p:nvSpPr>
        <p:spPr bwMode="auto">
          <a:xfrm>
            <a:off x="278873" y="6371017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algn="ctr" eaLnBrk="1" hangingPunct="1"/>
            <a:r>
              <a:rPr lang="en-GB" altLang="de-DE" sz="60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7</a:t>
            </a:r>
          </a:p>
        </p:txBody>
      </p:sp>
      <p:sp>
        <p:nvSpPr>
          <p:cNvPr id="35" name="Rectangle 40">
            <a:extLst>
              <a:ext uri="{FF2B5EF4-FFF2-40B4-BE49-F238E27FC236}">
                <a16:creationId xmlns:a16="http://schemas.microsoft.com/office/drawing/2014/main" id="{E39A7FF1-B69E-064B-A40B-620AEF9506B1}"/>
              </a:ext>
            </a:extLst>
          </p:cNvPr>
          <p:cNvSpPr>
            <a:spLocks/>
          </p:cNvSpPr>
          <p:nvPr/>
        </p:nvSpPr>
        <p:spPr bwMode="auto">
          <a:xfrm>
            <a:off x="12108359" y="3933340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algn="ctr" eaLnBrk="1" hangingPunct="1"/>
            <a:r>
              <a:rPr lang="en-GB" altLang="de-DE" sz="60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10</a:t>
            </a:r>
          </a:p>
        </p:txBody>
      </p:sp>
      <p:sp>
        <p:nvSpPr>
          <p:cNvPr id="36" name="Rectangle 40">
            <a:extLst>
              <a:ext uri="{FF2B5EF4-FFF2-40B4-BE49-F238E27FC236}">
                <a16:creationId xmlns:a16="http://schemas.microsoft.com/office/drawing/2014/main" id="{E63433E7-AB2A-124D-A02C-5780869A62FA}"/>
              </a:ext>
            </a:extLst>
          </p:cNvPr>
          <p:cNvSpPr>
            <a:spLocks/>
          </p:cNvSpPr>
          <p:nvPr/>
        </p:nvSpPr>
        <p:spPr bwMode="auto">
          <a:xfrm>
            <a:off x="9134332" y="1120063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algn="ctr" eaLnBrk="1" hangingPunct="1"/>
            <a:r>
              <a:rPr lang="en-GB" altLang="de-DE" sz="60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12</a:t>
            </a:r>
          </a:p>
        </p:txBody>
      </p:sp>
      <p:sp>
        <p:nvSpPr>
          <p:cNvPr id="37" name="Rectangle 40">
            <a:extLst>
              <a:ext uri="{FF2B5EF4-FFF2-40B4-BE49-F238E27FC236}">
                <a16:creationId xmlns:a16="http://schemas.microsoft.com/office/drawing/2014/main" id="{5A2538D0-AFD4-C24A-99DB-807F2C1792E1}"/>
              </a:ext>
            </a:extLst>
          </p:cNvPr>
          <p:cNvSpPr>
            <a:spLocks/>
          </p:cNvSpPr>
          <p:nvPr/>
        </p:nvSpPr>
        <p:spPr bwMode="auto">
          <a:xfrm>
            <a:off x="9154214" y="3884359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algn="ctr" eaLnBrk="1" hangingPunct="1"/>
            <a:r>
              <a:rPr lang="en-GB" altLang="de-DE" sz="60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9</a:t>
            </a:r>
          </a:p>
        </p:txBody>
      </p:sp>
      <p:sp>
        <p:nvSpPr>
          <p:cNvPr id="38" name="Rectangle 40">
            <a:extLst>
              <a:ext uri="{FF2B5EF4-FFF2-40B4-BE49-F238E27FC236}">
                <a16:creationId xmlns:a16="http://schemas.microsoft.com/office/drawing/2014/main" id="{D8A6AA0E-DD14-524D-AAA5-8B8D05499D97}"/>
              </a:ext>
            </a:extLst>
          </p:cNvPr>
          <p:cNvSpPr>
            <a:spLocks/>
          </p:cNvSpPr>
          <p:nvPr/>
        </p:nvSpPr>
        <p:spPr bwMode="auto">
          <a:xfrm>
            <a:off x="9207236" y="6309411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algn="ctr" eaLnBrk="1" hangingPunct="1"/>
            <a:r>
              <a:rPr lang="en-GB" altLang="de-DE" sz="60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11</a:t>
            </a:r>
          </a:p>
        </p:txBody>
      </p:sp>
      <p:sp>
        <p:nvSpPr>
          <p:cNvPr id="39" name="AutoShape 29">
            <a:extLst>
              <a:ext uri="{FF2B5EF4-FFF2-40B4-BE49-F238E27FC236}">
                <a16:creationId xmlns:a16="http://schemas.microsoft.com/office/drawing/2014/main" id="{F293F65B-64A2-CB4E-9223-7FFFB658308E}"/>
              </a:ext>
            </a:extLst>
          </p:cNvPr>
          <p:cNvSpPr>
            <a:spLocks/>
          </p:cNvSpPr>
          <p:nvPr/>
        </p:nvSpPr>
        <p:spPr bwMode="auto">
          <a:xfrm>
            <a:off x="3102173" y="2865992"/>
            <a:ext cx="2948214" cy="2581266"/>
          </a:xfrm>
          <a:prstGeom prst="roundRect">
            <a:avLst>
              <a:gd name="adj" fmla="val 7500"/>
            </a:avLst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endParaRPr lang="en-GB" altLang="de-DE" sz="325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40">
            <a:extLst>
              <a:ext uri="{FF2B5EF4-FFF2-40B4-BE49-F238E27FC236}">
                <a16:creationId xmlns:a16="http://schemas.microsoft.com/office/drawing/2014/main" id="{249B09E4-0D02-B547-B024-3C3233415E36}"/>
              </a:ext>
            </a:extLst>
          </p:cNvPr>
          <p:cNvSpPr>
            <a:spLocks/>
          </p:cNvSpPr>
          <p:nvPr/>
        </p:nvSpPr>
        <p:spPr bwMode="auto">
          <a:xfrm>
            <a:off x="3294062" y="3005461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eaLnBrk="1" hangingPunct="1"/>
            <a:r>
              <a:rPr lang="ka-GE" altLang="de-DE" sz="1551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ძირითადი აქტივობები</a:t>
            </a:r>
            <a:endParaRPr lang="en-GB" altLang="de-DE" sz="1551" dirty="0">
              <a:solidFill>
                <a:srgbClr val="4C4C4C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F153F37-0B45-FF4D-B7EF-C8264193DF3B}"/>
              </a:ext>
            </a:extLst>
          </p:cNvPr>
          <p:cNvSpPr>
            <a:spLocks/>
          </p:cNvSpPr>
          <p:nvPr/>
        </p:nvSpPr>
        <p:spPr bwMode="auto">
          <a:xfrm>
            <a:off x="3244311" y="3880736"/>
            <a:ext cx="2620226" cy="371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Helvetica Neue Light" panose="02000403000000020004" pitchFamily="2" charset="0"/>
                <a:ea typeface="ヒラギノ角ゴ ProN W3" panose="020B0300000000000000" pitchFamily="34" charset="-128"/>
                <a:sym typeface="Helvetica Neue Light" panose="02000403000000020004" pitchFamily="2" charset="0"/>
              </a:defRPr>
            </a:lvl9pPr>
          </a:lstStyle>
          <a:p>
            <a:pPr algn="ctr" eaLnBrk="1" hangingPunct="1"/>
            <a:r>
              <a:rPr lang="en-GB" altLang="de-DE" sz="6000" dirty="0">
                <a:solidFill>
                  <a:srgbClr val="4C4C4C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85269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30">
            <a:extLst>
              <a:ext uri="{FF2B5EF4-FFF2-40B4-BE49-F238E27FC236}">
                <a16:creationId xmlns:a16="http://schemas.microsoft.com/office/drawing/2014/main" id="{92367923-213E-1345-A08E-6B12A1052333}"/>
              </a:ext>
            </a:extLst>
          </p:cNvPr>
          <p:cNvSpPr txBox="1"/>
          <p:nvPr/>
        </p:nvSpPr>
        <p:spPr>
          <a:xfrm>
            <a:off x="9127794" y="938524"/>
            <a:ext cx="7391400" cy="416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3308" dirty="0"/>
              <a:t>კონტაქტი:</a:t>
            </a:r>
            <a:endParaRPr lang="de-AT" sz="3308" dirty="0"/>
          </a:p>
          <a:p>
            <a:r>
              <a:rPr lang="de-AT" sz="3308" dirty="0">
                <a:hlinkClick r:id="rId2"/>
              </a:rPr>
              <a:t>Johannes.lindner@kphvie.ac.at</a:t>
            </a:r>
            <a:endParaRPr lang="de-AT" sz="3308" dirty="0"/>
          </a:p>
          <a:p>
            <a:endParaRPr lang="de-AT" sz="3308" dirty="0"/>
          </a:p>
          <a:p>
            <a:r>
              <a:rPr lang="de-AT" sz="3308" dirty="0">
                <a:hlinkClick r:id="rId3"/>
              </a:rPr>
              <a:t>www.youthstart.eu</a:t>
            </a:r>
            <a:endParaRPr lang="de-AT" sz="3308" dirty="0"/>
          </a:p>
          <a:p>
            <a:r>
              <a:rPr lang="de-AT" sz="3308" dirty="0">
                <a:hlinkClick r:id="rId4"/>
              </a:rPr>
              <a:t>www.youthstart.network</a:t>
            </a:r>
            <a:r>
              <a:rPr lang="de-AT" sz="3308" dirty="0"/>
              <a:t> </a:t>
            </a:r>
          </a:p>
          <a:p>
            <a:endParaRPr lang="de-AT" sz="3308" dirty="0"/>
          </a:p>
          <a:p>
            <a:endParaRPr lang="de-AT" sz="3308" dirty="0"/>
          </a:p>
          <a:p>
            <a:endParaRPr lang="nl-NL" sz="3308" dirty="0"/>
          </a:p>
        </p:txBody>
      </p:sp>
      <p:pic>
        <p:nvPicPr>
          <p:cNvPr id="4" name="Grafik 3">
            <a:hlinkClick r:id="rId5"/>
            <a:extLst>
              <a:ext uri="{FF2B5EF4-FFF2-40B4-BE49-F238E27FC236}">
                <a16:creationId xmlns:a16="http://schemas.microsoft.com/office/drawing/2014/main" id="{AB5D1A1C-DD96-3D4E-AFB4-9613FB8714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1250" y="968045"/>
            <a:ext cx="2818680" cy="4013352"/>
          </a:xfrm>
          <a:prstGeom prst="rect">
            <a:avLst/>
          </a:prstGeom>
        </p:spPr>
      </p:pic>
      <p:pic>
        <p:nvPicPr>
          <p:cNvPr id="5" name="Bild 2">
            <a:extLst>
              <a:ext uri="{FF2B5EF4-FFF2-40B4-BE49-F238E27FC236}">
                <a16:creationId xmlns:a16="http://schemas.microsoft.com/office/drawing/2014/main" id="{601BD063-4E19-8F44-87C4-4712AA0A23AC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39250" y="3727977"/>
            <a:ext cx="2321600" cy="1217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0B324C7B-9AF1-6943-9B6C-B7AD08076E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939470"/>
            <a:ext cx="5749536" cy="4013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820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74814"/>
            <a:ext cx="14045735" cy="2842589"/>
          </a:xfrm>
          <a:prstGeom prst="rect">
            <a:avLst/>
          </a:prstGeom>
        </p:spPr>
      </p:pic>
      <p:sp>
        <p:nvSpPr>
          <p:cNvPr id="8" name="Rechteck 18">
            <a:extLst>
              <a:ext uri="{FF2B5EF4-FFF2-40B4-BE49-F238E27FC236}">
                <a16:creationId xmlns:a16="http://schemas.microsoft.com/office/drawing/2014/main" id="{000E2196-D889-F448-A746-028355A94F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6499" y="1602723"/>
            <a:ext cx="12087127" cy="601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ka-GE" altLang="de-DE" sz="3308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როგორც აზროვნება, პროცესი და მეთოდი</a:t>
            </a:r>
            <a:endParaRPr lang="de-DE" altLang="de-DE" sz="3308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10" name="Rechteck 19">
            <a:extLst>
              <a:ext uri="{FF2B5EF4-FFF2-40B4-BE49-F238E27FC236}">
                <a16:creationId xmlns:a16="http://schemas.microsoft.com/office/drawing/2014/main" id="{8821D303-9FF1-304D-AA29-060108370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1964" y="4880870"/>
            <a:ext cx="231708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ka-GE" altLang="de-DE" sz="1800" b="1" dirty="0">
                <a:latin typeface="+mn-lt"/>
              </a:rPr>
              <a:t>განავითარეთ ღირებულების მქონე იდეები</a:t>
            </a:r>
            <a:endParaRPr lang="de-DE" altLang="de-DE" sz="1800" b="1" dirty="0">
              <a:latin typeface="+mn-lt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821D303-9FF1-304D-AA29-060108370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2657" y="5872738"/>
            <a:ext cx="359585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ka-GE" altLang="de-DE" sz="1800" dirty="0">
                <a:latin typeface="+mn-lt"/>
              </a:rPr>
              <a:t>პრობლემები</a:t>
            </a:r>
          </a:p>
          <a:p>
            <a:pPr>
              <a:spcBef>
                <a:spcPct val="0"/>
              </a:spcBef>
            </a:pPr>
            <a:r>
              <a:rPr lang="ka-GE" altLang="de-DE" sz="1800" dirty="0">
                <a:latin typeface="+mn-lt"/>
              </a:rPr>
              <a:t>ტენდენციები</a:t>
            </a:r>
          </a:p>
          <a:p>
            <a:pPr>
              <a:spcBef>
                <a:spcPct val="0"/>
              </a:spcBef>
            </a:pPr>
            <a:r>
              <a:rPr lang="ka-GE" altLang="de-DE" sz="1800" dirty="0">
                <a:latin typeface="+mn-lt"/>
              </a:rPr>
              <a:t>კანონების შეცვლა</a:t>
            </a:r>
          </a:p>
          <a:p>
            <a:pPr>
              <a:spcBef>
                <a:spcPct val="0"/>
              </a:spcBef>
            </a:pPr>
            <a:r>
              <a:rPr lang="ka-GE" altLang="de-DE" sz="1800" dirty="0">
                <a:latin typeface="+mn-lt"/>
              </a:rPr>
              <a:t>ტექნიკური განვითარება</a:t>
            </a:r>
          </a:p>
          <a:p>
            <a:pPr>
              <a:spcBef>
                <a:spcPct val="0"/>
              </a:spcBef>
            </a:pPr>
            <a:r>
              <a:rPr lang="ka-GE" altLang="de-DE" sz="1800" dirty="0">
                <a:latin typeface="+mn-lt"/>
              </a:rPr>
              <a:t>ბაზარი</a:t>
            </a:r>
            <a:endParaRPr lang="de-DE" altLang="de-DE" sz="1800" dirty="0">
              <a:latin typeface="+mn-lt"/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297" y="3362939"/>
            <a:ext cx="1512857" cy="1137626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460" y="3002629"/>
            <a:ext cx="1664180" cy="1515331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774" y="3060450"/>
            <a:ext cx="1188517" cy="1591763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540" y="2972446"/>
            <a:ext cx="1261878" cy="1783836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4002" y="3362939"/>
            <a:ext cx="1903603" cy="1190488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7038" y="2992825"/>
            <a:ext cx="1436588" cy="1604298"/>
          </a:xfrm>
          <a:prstGeom prst="rect">
            <a:avLst/>
          </a:prstGeom>
        </p:spPr>
      </p:pic>
      <p:sp>
        <p:nvSpPr>
          <p:cNvPr id="21" name="Rechteck 19">
            <a:extLst>
              <a:ext uri="{FF2B5EF4-FFF2-40B4-BE49-F238E27FC236}">
                <a16:creationId xmlns:a16="http://schemas.microsoft.com/office/drawing/2014/main" id="{8821D303-9FF1-304D-AA29-060108370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079" y="669359"/>
            <a:ext cx="11935552" cy="771109"/>
          </a:xfrm>
          <a:prstGeom prst="rect">
            <a:avLst/>
          </a:prstGeom>
          <a:noFill/>
          <a:ln>
            <a:noFill/>
          </a:ln>
          <a:effectLst>
            <a:glow rad="101600">
              <a:schemeClr val="tx1">
                <a:lumMod val="95000"/>
                <a:lumOff val="5000"/>
                <a:alpha val="6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ka-GE" altLang="de-DE" sz="4411" b="1" kern="1400" spc="331" dirty="0">
                <a:solidFill>
                  <a:schemeClr val="bg1"/>
                </a:solidFill>
                <a:latin typeface="DIN Condensed"/>
              </a:rPr>
              <a:t>მ ე წ ა რ მ ე ო ბ ა</a:t>
            </a:r>
            <a:endParaRPr lang="de-DE" altLang="de-DE" sz="4411" b="1" kern="1400" spc="331" dirty="0">
              <a:solidFill>
                <a:schemeClr val="bg1"/>
              </a:solidFill>
              <a:latin typeface="DIN Condensed"/>
            </a:endParaRPr>
          </a:p>
        </p:txBody>
      </p:sp>
      <p:sp>
        <p:nvSpPr>
          <p:cNvPr id="22" name="Rechteck 19">
            <a:extLst>
              <a:ext uri="{FF2B5EF4-FFF2-40B4-BE49-F238E27FC236}">
                <a16:creationId xmlns:a16="http://schemas.microsoft.com/office/drawing/2014/main" id="{8821D303-9FF1-304D-AA29-060108370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451" y="4880870"/>
            <a:ext cx="23265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ka-GE" altLang="de-DE" sz="1800" b="1" dirty="0">
                <a:latin typeface="+mn-lt"/>
              </a:rPr>
              <a:t>დაინახე შესაძლებლობები</a:t>
            </a:r>
            <a:endParaRPr lang="de-DE" altLang="de-DE" sz="1800" b="1" dirty="0">
              <a:latin typeface="+mn-lt"/>
            </a:endParaRPr>
          </a:p>
        </p:txBody>
      </p:sp>
      <p:sp>
        <p:nvSpPr>
          <p:cNvPr id="23" name="Rechteck 19">
            <a:extLst>
              <a:ext uri="{FF2B5EF4-FFF2-40B4-BE49-F238E27FC236}">
                <a16:creationId xmlns:a16="http://schemas.microsoft.com/office/drawing/2014/main" id="{8821D303-9FF1-304D-AA29-060108370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5050" y="4900985"/>
            <a:ext cx="207742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ka-GE" altLang="de-DE" sz="1800" b="1" dirty="0">
                <a:latin typeface="+mn-lt"/>
              </a:rPr>
              <a:t>მოახდინეთ იდენტიფიცირება და რისკების თავიდან აცილება</a:t>
            </a:r>
            <a:endParaRPr lang="de-DE" altLang="de-DE" sz="1800" b="1" dirty="0">
              <a:latin typeface="+mn-lt"/>
            </a:endParaRPr>
          </a:p>
        </p:txBody>
      </p:sp>
      <p:sp>
        <p:nvSpPr>
          <p:cNvPr id="24" name="Rechteck 19">
            <a:extLst>
              <a:ext uri="{FF2B5EF4-FFF2-40B4-BE49-F238E27FC236}">
                <a16:creationId xmlns:a16="http://schemas.microsoft.com/office/drawing/2014/main" id="{8821D303-9FF1-304D-AA29-060108370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365" y="4846102"/>
            <a:ext cx="219127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ka-GE" altLang="de-DE" sz="1800" b="1" dirty="0">
                <a:latin typeface="+mn-lt"/>
              </a:rPr>
              <a:t>შეამოწმე ჩემი  პოტენციალი</a:t>
            </a:r>
            <a:endParaRPr lang="de-DE" altLang="de-DE" sz="1800" b="1" dirty="0">
              <a:latin typeface="+mn-lt"/>
            </a:endParaRPr>
          </a:p>
        </p:txBody>
      </p:sp>
      <p:sp>
        <p:nvSpPr>
          <p:cNvPr id="25" name="Rechteck 19">
            <a:extLst>
              <a:ext uri="{FF2B5EF4-FFF2-40B4-BE49-F238E27FC236}">
                <a16:creationId xmlns:a16="http://schemas.microsoft.com/office/drawing/2014/main" id="{8821D303-9FF1-304D-AA29-060108370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76000" y="4927036"/>
            <a:ext cx="20774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ka-GE" altLang="de-DE" sz="1800" b="1" dirty="0">
                <a:latin typeface="+mn-lt"/>
              </a:rPr>
              <a:t>განახორციელეთ იდეები მოქმედებაში</a:t>
            </a:r>
            <a:endParaRPr lang="de-DE" altLang="de-DE" sz="1800" b="1" dirty="0">
              <a:latin typeface="+mn-lt"/>
            </a:endParaRPr>
          </a:p>
        </p:txBody>
      </p:sp>
      <p:sp>
        <p:nvSpPr>
          <p:cNvPr id="26" name="Rechteck 19">
            <a:extLst>
              <a:ext uri="{FF2B5EF4-FFF2-40B4-BE49-F238E27FC236}">
                <a16:creationId xmlns:a16="http://schemas.microsoft.com/office/drawing/2014/main" id="{8821D303-9FF1-304D-AA29-060108370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0828" y="4949909"/>
            <a:ext cx="24845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ka-GE" altLang="de-DE" sz="1800" b="1" dirty="0">
                <a:latin typeface="+mn-lt"/>
              </a:rPr>
              <a:t>იცოდეთ საჭირო რესურსები</a:t>
            </a:r>
            <a:endParaRPr lang="de-DE" altLang="de-DE" sz="1800" b="1" dirty="0">
              <a:latin typeface="+mn-lt"/>
            </a:endParaRPr>
          </a:p>
        </p:txBody>
      </p:sp>
      <p:sp>
        <p:nvSpPr>
          <p:cNvPr id="27" name="TextBox 46">
            <a:extLst>
              <a:ext uri="{FF2B5EF4-FFF2-40B4-BE49-F238E27FC236}">
                <a16:creationId xmlns:a16="http://schemas.microsoft.com/office/drawing/2014/main" id="{9F3F289B-7C25-044B-A1D0-E1A5152870A2}"/>
              </a:ext>
            </a:extLst>
          </p:cNvPr>
          <p:cNvSpPr txBox="1"/>
          <p:nvPr/>
        </p:nvSpPr>
        <p:spPr>
          <a:xfrm>
            <a:off x="10676180" y="7093477"/>
            <a:ext cx="3621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Arial"/>
                <a:cs typeface="Arial"/>
              </a:rPr>
              <a:t>Source: Johannes Lindner, 20018, UNESCO-UNEVOC 2020</a:t>
            </a:r>
          </a:p>
          <a:p>
            <a:r>
              <a:rPr lang="de-DE" sz="1000" dirty="0">
                <a:latin typeface="Arial"/>
                <a:cs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4346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4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6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6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6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6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6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6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2" grpId="0"/>
      <p:bldP spid="23" grpId="0"/>
      <p:bldP spid="24" grpId="0"/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 1">
            <a:extLst>
              <a:ext uri="{FF2B5EF4-FFF2-40B4-BE49-F238E27FC236}">
                <a16:creationId xmlns:a16="http://schemas.microsoft.com/office/drawing/2014/main" id="{E6B6881D-B93A-684D-9543-CAA6A829E5CE}"/>
              </a:ext>
            </a:extLst>
          </p:cNvPr>
          <p:cNvSpPr txBox="1">
            <a:spLocks/>
          </p:cNvSpPr>
          <p:nvPr/>
        </p:nvSpPr>
        <p:spPr>
          <a:xfrm>
            <a:off x="1580962" y="1182545"/>
            <a:ext cx="2781488" cy="7435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l" defTabSz="91441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a-GE" sz="3200" b="1" dirty="0">
                <a:latin typeface="DIN Condensed" charset="0"/>
              </a:rPr>
              <a:t>სამეწარმეოსწავლაბა</a:t>
            </a:r>
            <a:endParaRPr lang="en-GB" sz="3200" b="1" dirty="0">
              <a:latin typeface="DIN Condensed" charset="0"/>
            </a:endParaRPr>
          </a:p>
        </p:txBody>
      </p:sp>
      <p:sp>
        <p:nvSpPr>
          <p:cNvPr id="28" name="Titel 1">
            <a:extLst>
              <a:ext uri="{FF2B5EF4-FFF2-40B4-BE49-F238E27FC236}">
                <a16:creationId xmlns:a16="http://schemas.microsoft.com/office/drawing/2014/main" id="{F227518B-E978-3947-8B16-DD6014FC73F2}"/>
              </a:ext>
            </a:extLst>
          </p:cNvPr>
          <p:cNvSpPr txBox="1">
            <a:spLocks/>
          </p:cNvSpPr>
          <p:nvPr/>
        </p:nvSpPr>
        <p:spPr>
          <a:xfrm>
            <a:off x="5505450" y="1257871"/>
            <a:ext cx="4099474" cy="7435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l" defTabSz="91441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a-GE" sz="3200" b="1" dirty="0">
                <a:latin typeface="DIN Condensed" charset="0"/>
              </a:rPr>
              <a:t>საწარმოს შექმნის პროგრამები</a:t>
            </a:r>
            <a:endParaRPr lang="en-GB" sz="3200" b="1" dirty="0">
              <a:latin typeface="DIN Condensed" charset="0"/>
            </a:endParaRPr>
          </a:p>
        </p:txBody>
      </p:sp>
      <p:sp>
        <p:nvSpPr>
          <p:cNvPr id="30" name="Titel 1">
            <a:extLst>
              <a:ext uri="{FF2B5EF4-FFF2-40B4-BE49-F238E27FC236}">
                <a16:creationId xmlns:a16="http://schemas.microsoft.com/office/drawing/2014/main" id="{85A5B053-0BD2-1A4E-8168-D04696E8C550}"/>
              </a:ext>
            </a:extLst>
          </p:cNvPr>
          <p:cNvSpPr txBox="1">
            <a:spLocks/>
          </p:cNvSpPr>
          <p:nvPr/>
        </p:nvSpPr>
        <p:spPr>
          <a:xfrm>
            <a:off x="10050791" y="1182545"/>
            <a:ext cx="3895893" cy="7435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l" defTabSz="91441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a-GE" sz="3200" b="1" dirty="0">
                <a:latin typeface="DIN Condensed" charset="0"/>
              </a:rPr>
              <a:t>მეწარმეობა, როგორც პრაქტიკა</a:t>
            </a:r>
            <a:endParaRPr lang="en-GB" sz="3200" b="1" dirty="0">
              <a:latin typeface="DIN Condensed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75DA761-79BE-0C46-A809-07199BB51DB5}"/>
              </a:ext>
            </a:extLst>
          </p:cNvPr>
          <p:cNvSpPr/>
          <p:nvPr/>
        </p:nvSpPr>
        <p:spPr>
          <a:xfrm>
            <a:off x="2914651" y="2286000"/>
            <a:ext cx="5638800" cy="4554197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1094014-23A4-6B4E-A239-7DFD3105B285}"/>
              </a:ext>
            </a:extLst>
          </p:cNvPr>
          <p:cNvSpPr/>
          <p:nvPr/>
        </p:nvSpPr>
        <p:spPr>
          <a:xfrm>
            <a:off x="6115050" y="2257425"/>
            <a:ext cx="5603405" cy="455419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24256E49-BC94-784A-A1F5-BC7905908960}"/>
              </a:ext>
            </a:extLst>
          </p:cNvPr>
          <p:cNvSpPr txBox="1"/>
          <p:nvPr/>
        </p:nvSpPr>
        <p:spPr>
          <a:xfrm>
            <a:off x="6591908" y="3824434"/>
            <a:ext cx="15193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ka-GE" b="1" dirty="0"/>
              <a:t>ისწავლო თუ როგორ გახდე მიწარმე</a:t>
            </a:r>
            <a:endParaRPr lang="en-GB" dirty="0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94316BDC-565E-0F47-86EE-E6142804F4C5}"/>
              </a:ext>
            </a:extLst>
          </p:cNvPr>
          <p:cNvSpPr txBox="1"/>
          <p:nvPr/>
        </p:nvSpPr>
        <p:spPr>
          <a:xfrm>
            <a:off x="8966114" y="4101433"/>
            <a:ext cx="2169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ka-GE" b="1" dirty="0"/>
              <a:t>გახდე მეწარმე საწარმოს დაარსებით</a:t>
            </a:r>
            <a:endParaRPr lang="en-GB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FFE938DD-3980-C440-9102-FA8A673DE1CF}"/>
              </a:ext>
            </a:extLst>
          </p:cNvPr>
          <p:cNvSpPr txBox="1"/>
          <p:nvPr/>
        </p:nvSpPr>
        <p:spPr>
          <a:xfrm>
            <a:off x="2723962" y="4063573"/>
            <a:ext cx="36399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b="1" dirty="0"/>
              <a:t>ისწავლო თუ როგორ გახდე  მეწარმე და განავითარო  სამეწარმეო აზროვნება</a:t>
            </a:r>
            <a:endParaRPr lang="en-GB" b="1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AD3A9C97-676F-A449-B065-C2B5DEAC30A2}"/>
              </a:ext>
            </a:extLst>
          </p:cNvPr>
          <p:cNvSpPr txBox="1">
            <a:spLocks/>
          </p:cNvSpPr>
          <p:nvPr/>
        </p:nvSpPr>
        <p:spPr>
          <a:xfrm>
            <a:off x="3371850" y="397117"/>
            <a:ext cx="7892126" cy="7435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l" defTabSz="91441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a-GE" sz="3600" b="1" dirty="0">
                <a:latin typeface="DIN Condensed" charset="0"/>
              </a:rPr>
              <a:t>სამეწარმეო განათლება</a:t>
            </a:r>
            <a:endParaRPr lang="en-GB" sz="3600" b="1" dirty="0">
              <a:latin typeface="DIN Condensed" charset="0"/>
            </a:endParaRPr>
          </a:p>
        </p:txBody>
      </p:sp>
      <p:sp>
        <p:nvSpPr>
          <p:cNvPr id="11" name="TextBox 46">
            <a:extLst>
              <a:ext uri="{FF2B5EF4-FFF2-40B4-BE49-F238E27FC236}">
                <a16:creationId xmlns:a16="http://schemas.microsoft.com/office/drawing/2014/main" id="{E3893A9D-D295-5746-A37F-4F141C343E81}"/>
              </a:ext>
            </a:extLst>
          </p:cNvPr>
          <p:cNvSpPr txBox="1"/>
          <p:nvPr/>
        </p:nvSpPr>
        <p:spPr>
          <a:xfrm>
            <a:off x="10676180" y="7093477"/>
            <a:ext cx="20585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Arial"/>
                <a:cs typeface="Arial"/>
              </a:rPr>
              <a:t>Source: Johannes Lindner, 2020 </a:t>
            </a:r>
          </a:p>
          <a:p>
            <a:r>
              <a:rPr lang="de-DE" sz="1000" dirty="0">
                <a:latin typeface="Arial"/>
                <a:cs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54654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BB068D25-2F47-1C4A-848D-0F8C048C0846}"/>
              </a:ext>
            </a:extLst>
          </p:cNvPr>
          <p:cNvSpPr/>
          <p:nvPr/>
        </p:nvSpPr>
        <p:spPr>
          <a:xfrm>
            <a:off x="3697468" y="752786"/>
            <a:ext cx="6858000" cy="6753225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/>
              <a:t>cc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94A69C5-1B15-7746-8D90-EFD796A033B1}"/>
              </a:ext>
            </a:extLst>
          </p:cNvPr>
          <p:cNvSpPr/>
          <p:nvPr/>
        </p:nvSpPr>
        <p:spPr>
          <a:xfrm>
            <a:off x="4064554" y="841610"/>
            <a:ext cx="6353661" cy="6064015"/>
          </a:xfrm>
          <a:prstGeom prst="ellipse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/>
              <a:t>c</a:t>
            </a:r>
          </a:p>
        </p:txBody>
      </p:sp>
      <p:sp>
        <p:nvSpPr>
          <p:cNvPr id="43" name="object 4">
            <a:extLst>
              <a:ext uri="{FF2B5EF4-FFF2-40B4-BE49-F238E27FC236}">
                <a16:creationId xmlns:a16="http://schemas.microsoft.com/office/drawing/2014/main" id="{A8EC37A1-2979-3448-ACEC-E2039C2BC8AD}"/>
              </a:ext>
            </a:extLst>
          </p:cNvPr>
          <p:cNvSpPr txBox="1"/>
          <p:nvPr/>
        </p:nvSpPr>
        <p:spPr>
          <a:xfrm>
            <a:off x="6165317" y="7020649"/>
            <a:ext cx="2352734" cy="421497"/>
          </a:xfrm>
          <a:prstGeom prst="rect">
            <a:avLst/>
          </a:prstGeom>
        </p:spPr>
        <p:txBody>
          <a:bodyPr vert="horz" wrap="square" lIns="0" tIns="14005" rIns="0" bIns="0" rtlCol="0">
            <a:spAutoFit/>
          </a:bodyPr>
          <a:lstStyle/>
          <a:p>
            <a:pPr marL="14006">
              <a:spcBef>
                <a:spcPts val="110"/>
              </a:spcBef>
            </a:pPr>
            <a:r>
              <a:rPr lang="ka-GE" sz="2647" spc="-6" dirty="0">
                <a:latin typeface="Carlito"/>
                <a:cs typeface="Carlito"/>
              </a:rPr>
              <a:t>საზოგადოება</a:t>
            </a:r>
            <a:endParaRPr sz="2647" dirty="0">
              <a:latin typeface="Carlito"/>
              <a:cs typeface="Carlito"/>
            </a:endParaRPr>
          </a:p>
        </p:txBody>
      </p:sp>
      <p:sp>
        <p:nvSpPr>
          <p:cNvPr id="31" name="object 11">
            <a:extLst>
              <a:ext uri="{FF2B5EF4-FFF2-40B4-BE49-F238E27FC236}">
                <a16:creationId xmlns:a16="http://schemas.microsoft.com/office/drawing/2014/main" id="{4D44822F-BE6E-7041-8C55-2955D27450A6}"/>
              </a:ext>
            </a:extLst>
          </p:cNvPr>
          <p:cNvSpPr txBox="1"/>
          <p:nvPr/>
        </p:nvSpPr>
        <p:spPr>
          <a:xfrm>
            <a:off x="10692720" y="5118685"/>
            <a:ext cx="2517695" cy="1236208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4005" rIns="0" bIns="0" rtlCol="0">
            <a:spAutoFit/>
          </a:bodyPr>
          <a:lstStyle/>
          <a:p>
            <a:pPr marL="168067" algn="ctr">
              <a:spcBef>
                <a:spcPts val="110"/>
              </a:spcBef>
            </a:pPr>
            <a:r>
              <a:rPr lang="ka-GE" sz="2647" spc="-17" dirty="0">
                <a:latin typeface="Carlito"/>
                <a:cs typeface="Carlito"/>
              </a:rPr>
              <a:t>ძირითადი დაინტერესებული მხარეები</a:t>
            </a:r>
            <a:endParaRPr sz="2647" dirty="0">
              <a:latin typeface="Carlito"/>
              <a:cs typeface="Carlito"/>
            </a:endParaRPr>
          </a:p>
        </p:txBody>
      </p:sp>
      <p:sp>
        <p:nvSpPr>
          <p:cNvPr id="44" name="object 11">
            <a:extLst>
              <a:ext uri="{FF2B5EF4-FFF2-40B4-BE49-F238E27FC236}">
                <a16:creationId xmlns:a16="http://schemas.microsoft.com/office/drawing/2014/main" id="{9A36E585-60F0-7E41-93F6-9AC1F796E4D5}"/>
              </a:ext>
            </a:extLst>
          </p:cNvPr>
          <p:cNvSpPr txBox="1"/>
          <p:nvPr/>
        </p:nvSpPr>
        <p:spPr>
          <a:xfrm>
            <a:off x="2437559" y="5927541"/>
            <a:ext cx="1739915" cy="421497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4005" rIns="0" bIns="0" rtlCol="0">
            <a:spAutoFit/>
          </a:bodyPr>
          <a:lstStyle/>
          <a:p>
            <a:pPr marL="168067" algn="ctr">
              <a:spcBef>
                <a:spcPts val="110"/>
              </a:spcBef>
            </a:pPr>
            <a:r>
              <a:rPr lang="ka-GE" sz="2647" spc="-17" dirty="0">
                <a:latin typeface="Carlito"/>
                <a:cs typeface="Carlito"/>
              </a:rPr>
              <a:t>კულტურა</a:t>
            </a:r>
            <a:endParaRPr sz="2647" dirty="0">
              <a:latin typeface="Carlito"/>
              <a:cs typeface="Carlito"/>
            </a:endParaRPr>
          </a:p>
        </p:txBody>
      </p:sp>
      <p:sp>
        <p:nvSpPr>
          <p:cNvPr id="54" name="object 11">
            <a:extLst>
              <a:ext uri="{FF2B5EF4-FFF2-40B4-BE49-F238E27FC236}">
                <a16:creationId xmlns:a16="http://schemas.microsoft.com/office/drawing/2014/main" id="{28E2BBDB-7809-444C-94F5-5F3CB60795E6}"/>
              </a:ext>
            </a:extLst>
          </p:cNvPr>
          <p:cNvSpPr txBox="1"/>
          <p:nvPr/>
        </p:nvSpPr>
        <p:spPr>
          <a:xfrm>
            <a:off x="843587" y="4441806"/>
            <a:ext cx="2775273" cy="828852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4005" rIns="0" bIns="0" rtlCol="0">
            <a:spAutoFit/>
          </a:bodyPr>
          <a:lstStyle/>
          <a:p>
            <a:pPr marL="168067" algn="ctr">
              <a:spcBef>
                <a:spcPts val="110"/>
              </a:spcBef>
            </a:pPr>
            <a:r>
              <a:rPr lang="ka-GE" sz="2647" spc="-17" dirty="0">
                <a:latin typeface="Carlito"/>
                <a:cs typeface="Carlito"/>
              </a:rPr>
              <a:t>მასწავლებელთა ტრენინგი</a:t>
            </a:r>
            <a:endParaRPr sz="2647" dirty="0">
              <a:latin typeface="Carlito"/>
              <a:cs typeface="Carlito"/>
            </a:endParaRPr>
          </a:p>
        </p:txBody>
      </p:sp>
      <p:sp>
        <p:nvSpPr>
          <p:cNvPr id="55" name="object 11">
            <a:extLst>
              <a:ext uri="{FF2B5EF4-FFF2-40B4-BE49-F238E27FC236}">
                <a16:creationId xmlns:a16="http://schemas.microsoft.com/office/drawing/2014/main" id="{804D1F5D-8CF7-004E-98AC-BAE5440F1AC2}"/>
              </a:ext>
            </a:extLst>
          </p:cNvPr>
          <p:cNvSpPr txBox="1"/>
          <p:nvPr/>
        </p:nvSpPr>
        <p:spPr>
          <a:xfrm>
            <a:off x="1640317" y="1592817"/>
            <a:ext cx="2517695" cy="828852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4005" rIns="0" bIns="0" rtlCol="0">
            <a:spAutoFit/>
          </a:bodyPr>
          <a:lstStyle/>
          <a:p>
            <a:pPr marL="168067" algn="ctr">
              <a:spcBef>
                <a:spcPts val="110"/>
              </a:spcBef>
            </a:pPr>
            <a:r>
              <a:rPr lang="ka-GE" sz="2647" spc="-17" dirty="0">
                <a:latin typeface="Carlito"/>
                <a:cs typeface="Carlito"/>
              </a:rPr>
              <a:t>შეფასება &amp; აღიარება</a:t>
            </a:r>
            <a:endParaRPr sz="2647" dirty="0">
              <a:latin typeface="Carlito"/>
              <a:cs typeface="Carlito"/>
            </a:endParaRPr>
          </a:p>
        </p:txBody>
      </p:sp>
      <p:sp>
        <p:nvSpPr>
          <p:cNvPr id="56" name="object 11">
            <a:extLst>
              <a:ext uri="{FF2B5EF4-FFF2-40B4-BE49-F238E27FC236}">
                <a16:creationId xmlns:a16="http://schemas.microsoft.com/office/drawing/2014/main" id="{F59B21BD-D065-194F-8863-92FA4F9F2A15}"/>
              </a:ext>
            </a:extLst>
          </p:cNvPr>
          <p:cNvSpPr txBox="1"/>
          <p:nvPr/>
        </p:nvSpPr>
        <p:spPr>
          <a:xfrm>
            <a:off x="1799398" y="3162867"/>
            <a:ext cx="1789046" cy="421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14005" rIns="0" bIns="0" rtlCol="0">
            <a:spAutoFit/>
          </a:bodyPr>
          <a:lstStyle/>
          <a:p>
            <a:pPr marL="168067" algn="r">
              <a:spcBef>
                <a:spcPts val="110"/>
              </a:spcBef>
            </a:pPr>
            <a:r>
              <a:rPr lang="ka-GE" sz="2647" spc="-17" dirty="0">
                <a:latin typeface="Carlito"/>
                <a:cs typeface="Carlito"/>
              </a:rPr>
              <a:t>არხები</a:t>
            </a:r>
            <a:endParaRPr sz="2647" dirty="0">
              <a:latin typeface="Carlito"/>
              <a:cs typeface="Carlito"/>
            </a:endParaRPr>
          </a:p>
        </p:txBody>
      </p:sp>
      <p:sp>
        <p:nvSpPr>
          <p:cNvPr id="28" name="object 4">
            <a:extLst>
              <a:ext uri="{FF2B5EF4-FFF2-40B4-BE49-F238E27FC236}">
                <a16:creationId xmlns:a16="http://schemas.microsoft.com/office/drawing/2014/main" id="{2B1A69D1-C28F-8D48-8591-5D40F55A301C}"/>
              </a:ext>
            </a:extLst>
          </p:cNvPr>
          <p:cNvSpPr txBox="1"/>
          <p:nvPr/>
        </p:nvSpPr>
        <p:spPr>
          <a:xfrm>
            <a:off x="6033342" y="6292980"/>
            <a:ext cx="2449416" cy="421497"/>
          </a:xfrm>
          <a:prstGeom prst="rect">
            <a:avLst/>
          </a:prstGeom>
        </p:spPr>
        <p:txBody>
          <a:bodyPr vert="horz" wrap="square" lIns="0" tIns="14005" rIns="0" bIns="0" rtlCol="0">
            <a:spAutoFit/>
          </a:bodyPr>
          <a:lstStyle/>
          <a:p>
            <a:pPr marL="14006" algn="ctr">
              <a:spcBef>
                <a:spcPts val="110"/>
              </a:spcBef>
            </a:pPr>
            <a:r>
              <a:rPr lang="ka-GE" sz="2647" spc="-6" dirty="0">
                <a:latin typeface="Carlito"/>
                <a:cs typeface="Carlito"/>
              </a:rPr>
              <a:t>შრომის ბაზარი</a:t>
            </a:r>
            <a:endParaRPr sz="2647" dirty="0">
              <a:latin typeface="Carlito"/>
              <a:cs typeface="Carlito"/>
            </a:endParaRPr>
          </a:p>
        </p:txBody>
      </p:sp>
      <p:sp>
        <p:nvSpPr>
          <p:cNvPr id="29" name="object 2">
            <a:extLst>
              <a:ext uri="{FF2B5EF4-FFF2-40B4-BE49-F238E27FC236}">
                <a16:creationId xmlns:a16="http://schemas.microsoft.com/office/drawing/2014/main" id="{609BB342-4884-A947-BC31-74BAC84FFD86}"/>
              </a:ext>
            </a:extLst>
          </p:cNvPr>
          <p:cNvSpPr txBox="1">
            <a:spLocks/>
          </p:cNvSpPr>
          <p:nvPr/>
        </p:nvSpPr>
        <p:spPr>
          <a:xfrm>
            <a:off x="1079026" y="33943"/>
            <a:ext cx="14878050" cy="506584"/>
          </a:xfrm>
          <a:prstGeom prst="rect">
            <a:avLst/>
          </a:prstGeom>
        </p:spPr>
        <p:txBody>
          <a:bodyPr vert="horz" wrap="square" lIns="0" tIns="14005" rIns="0" bIns="0" rtlCol="0">
            <a:spAutoFit/>
          </a:bodyPr>
          <a:lstStyle>
            <a:lvl1pPr>
              <a:defRPr sz="1200" b="1" i="0">
                <a:solidFill>
                  <a:schemeClr val="bg1"/>
                </a:solidFill>
                <a:latin typeface="Georgia"/>
                <a:ea typeface="+mj-ea"/>
                <a:cs typeface="Georgia"/>
              </a:defRPr>
            </a:lvl1pPr>
          </a:lstStyle>
          <a:p>
            <a:pPr marL="3509793" marR="5602" indent="-3496488">
              <a:spcBef>
                <a:spcPts val="110"/>
              </a:spcBef>
            </a:pPr>
            <a:r>
              <a:rPr lang="ka-GE" sz="3200" dirty="0">
                <a:solidFill>
                  <a:schemeClr val="tx1"/>
                </a:solidFill>
                <a:latin typeface="DIN Condensed" charset="0"/>
                <a:cs typeface="+mj-cs"/>
              </a:rPr>
              <a:t>სამეწარმეო სწავლების ეკოსისტემის მიკრო და მაკრო ხედვა</a:t>
            </a:r>
            <a:endParaRPr lang="de-AT" sz="3200" kern="1200" dirty="0">
              <a:solidFill>
                <a:schemeClr val="tx1"/>
              </a:solidFill>
              <a:latin typeface="DIN Condensed" charset="0"/>
              <a:cs typeface="+mj-cs"/>
            </a:endParaRPr>
          </a:p>
        </p:txBody>
      </p:sp>
      <p:sp>
        <p:nvSpPr>
          <p:cNvPr id="26" name="object 4">
            <a:extLst>
              <a:ext uri="{FF2B5EF4-FFF2-40B4-BE49-F238E27FC236}">
                <a16:creationId xmlns:a16="http://schemas.microsoft.com/office/drawing/2014/main" id="{B2A89D55-AE87-8248-99B7-AE3334B7ADF4}"/>
              </a:ext>
            </a:extLst>
          </p:cNvPr>
          <p:cNvSpPr txBox="1"/>
          <p:nvPr/>
        </p:nvSpPr>
        <p:spPr>
          <a:xfrm>
            <a:off x="6621412" y="5647422"/>
            <a:ext cx="2186224" cy="421497"/>
          </a:xfrm>
          <a:prstGeom prst="rect">
            <a:avLst/>
          </a:prstGeom>
        </p:spPr>
        <p:txBody>
          <a:bodyPr vert="horz" wrap="square" lIns="0" tIns="14005" rIns="0" bIns="0" rtlCol="0">
            <a:spAutoFit/>
          </a:bodyPr>
          <a:lstStyle/>
          <a:p>
            <a:pPr marL="14006">
              <a:spcBef>
                <a:spcPts val="110"/>
              </a:spcBef>
            </a:pPr>
            <a:r>
              <a:rPr lang="de-AT" sz="2647" spc="-6">
                <a:latin typeface="Carlito"/>
                <a:cs typeface="Carlito"/>
              </a:rPr>
              <a:t>School</a:t>
            </a:r>
            <a:endParaRPr sz="2647">
              <a:latin typeface="Carlito"/>
              <a:cs typeface="Carlito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A74ECC3-4417-1C46-AA9A-3DD4C1438D15}"/>
              </a:ext>
            </a:extLst>
          </p:cNvPr>
          <p:cNvSpPr/>
          <p:nvPr/>
        </p:nvSpPr>
        <p:spPr>
          <a:xfrm>
            <a:off x="4412148" y="1266825"/>
            <a:ext cx="5512902" cy="4930573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/>
              <a:t>c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AA203DB-C083-C44B-BDB8-0954A04C7AEF}"/>
              </a:ext>
            </a:extLst>
          </p:cNvPr>
          <p:cNvSpPr/>
          <p:nvPr/>
        </p:nvSpPr>
        <p:spPr>
          <a:xfrm>
            <a:off x="6248543" y="3830017"/>
            <a:ext cx="2186282" cy="1923601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36" name="object 4">
            <a:extLst>
              <a:ext uri="{FF2B5EF4-FFF2-40B4-BE49-F238E27FC236}">
                <a16:creationId xmlns:a16="http://schemas.microsoft.com/office/drawing/2014/main" id="{431C2C5A-E922-3D4A-87AD-F1CA481C39D2}"/>
              </a:ext>
            </a:extLst>
          </p:cNvPr>
          <p:cNvSpPr txBox="1"/>
          <p:nvPr/>
        </p:nvSpPr>
        <p:spPr>
          <a:xfrm>
            <a:off x="6535883" y="4209233"/>
            <a:ext cx="1694414" cy="1399136"/>
          </a:xfrm>
          <a:prstGeom prst="rect">
            <a:avLst/>
          </a:prstGeom>
        </p:spPr>
        <p:txBody>
          <a:bodyPr vert="horz" wrap="square" lIns="0" tIns="14005" rIns="0" bIns="0" rtlCol="0">
            <a:spAutoFit/>
          </a:bodyPr>
          <a:lstStyle/>
          <a:p>
            <a:pPr marL="14006">
              <a:spcBef>
                <a:spcPts val="110"/>
              </a:spcBef>
            </a:pPr>
            <a:r>
              <a:rPr lang="ka-GE" spc="-6" dirty="0">
                <a:latin typeface="Carlito"/>
                <a:cs typeface="Carlito"/>
              </a:rPr>
              <a:t>ეფექტური სამეწარმეო სწავლების გამოცდილების შემუშავება</a:t>
            </a:r>
            <a:endParaRPr lang="ka-GE" dirty="0">
              <a:latin typeface="Carlito"/>
              <a:cs typeface="Carlito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A0F9857-C99B-6249-85B5-99C1B7A44C45}"/>
              </a:ext>
            </a:extLst>
          </p:cNvPr>
          <p:cNvSpPr/>
          <p:nvPr/>
        </p:nvSpPr>
        <p:spPr>
          <a:xfrm>
            <a:off x="8069729" y="2486025"/>
            <a:ext cx="1855321" cy="182939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object 11">
            <a:extLst>
              <a:ext uri="{FF2B5EF4-FFF2-40B4-BE49-F238E27FC236}">
                <a16:creationId xmlns:a16="http://schemas.microsoft.com/office/drawing/2014/main" id="{BE07CBA5-5938-CF40-B739-B7516528A2C4}"/>
              </a:ext>
            </a:extLst>
          </p:cNvPr>
          <p:cNvSpPr txBox="1"/>
          <p:nvPr/>
        </p:nvSpPr>
        <p:spPr>
          <a:xfrm>
            <a:off x="8001987" y="2793049"/>
            <a:ext cx="2033614" cy="1245248"/>
          </a:xfrm>
          <a:prstGeom prst="rect">
            <a:avLst/>
          </a:prstGeom>
        </p:spPr>
        <p:txBody>
          <a:bodyPr vert="horz" wrap="square" lIns="0" tIns="14005" rIns="0" bIns="0" rtlCol="0">
            <a:spAutoFit/>
          </a:bodyPr>
          <a:lstStyle/>
          <a:p>
            <a:pPr marL="168067" algn="ctr">
              <a:spcBef>
                <a:spcPts val="110"/>
              </a:spcBef>
            </a:pPr>
            <a:r>
              <a:rPr lang="ka-GE" sz="2000" spc="-17" dirty="0">
                <a:solidFill>
                  <a:schemeClr val="bg1"/>
                </a:solidFill>
                <a:latin typeface="Carlito"/>
                <a:cs typeface="Carlito"/>
              </a:rPr>
              <a:t> კარიერული გზებისა და სტარტაფების მხარდაჭერა</a:t>
            </a:r>
            <a:endParaRPr sz="2000" dirty="0">
              <a:solidFill>
                <a:schemeClr val="bg1"/>
              </a:solidFill>
              <a:latin typeface="Carlito"/>
              <a:cs typeface="Carlito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52B84C5-1601-4E4C-9B1C-790415FD6A7E}"/>
              </a:ext>
            </a:extLst>
          </p:cNvPr>
          <p:cNvSpPr/>
          <p:nvPr/>
        </p:nvSpPr>
        <p:spPr>
          <a:xfrm>
            <a:off x="4640729" y="2485435"/>
            <a:ext cx="1855321" cy="1829390"/>
          </a:xfrm>
          <a:prstGeom prst="ellipse">
            <a:avLst/>
          </a:prstGeom>
          <a:solidFill>
            <a:srgbClr val="92D050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object 11">
            <a:extLst>
              <a:ext uri="{FF2B5EF4-FFF2-40B4-BE49-F238E27FC236}">
                <a16:creationId xmlns:a16="http://schemas.microsoft.com/office/drawing/2014/main" id="{E2FDF3C4-D04D-F543-A88B-1878FED7AA50}"/>
              </a:ext>
            </a:extLst>
          </p:cNvPr>
          <p:cNvSpPr txBox="1"/>
          <p:nvPr/>
        </p:nvSpPr>
        <p:spPr>
          <a:xfrm>
            <a:off x="4548206" y="2730263"/>
            <a:ext cx="1787337" cy="1399136"/>
          </a:xfrm>
          <a:prstGeom prst="rect">
            <a:avLst/>
          </a:prstGeom>
        </p:spPr>
        <p:txBody>
          <a:bodyPr vert="horz" wrap="square" lIns="0" tIns="14005" rIns="0" bIns="0" rtlCol="0">
            <a:spAutoFit/>
          </a:bodyPr>
          <a:lstStyle/>
          <a:p>
            <a:pPr marL="168067" algn="ctr">
              <a:spcBef>
                <a:spcPts val="110"/>
              </a:spcBef>
            </a:pPr>
            <a:r>
              <a:rPr lang="ka-GE" spc="-17" dirty="0">
                <a:latin typeface="Carlito"/>
                <a:cs typeface="Carlito"/>
              </a:rPr>
              <a:t>სწავლის რეჟიმები ფორმალური სასწავლო გეგმის მიღმა</a:t>
            </a:r>
            <a:endParaRPr lang="ka-GE" dirty="0">
              <a:latin typeface="Carlito"/>
              <a:cs typeface="Carlito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E1BCE3E-6DD4-AB41-8E25-EC02F9B813AE}"/>
              </a:ext>
            </a:extLst>
          </p:cNvPr>
          <p:cNvSpPr/>
          <p:nvPr/>
        </p:nvSpPr>
        <p:spPr>
          <a:xfrm>
            <a:off x="6254237" y="1823823"/>
            <a:ext cx="1855321" cy="1829390"/>
          </a:xfrm>
          <a:prstGeom prst="ellipse">
            <a:avLst/>
          </a:prstGeom>
          <a:solidFill>
            <a:srgbClr val="8FD81F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object 11">
            <a:extLst>
              <a:ext uri="{FF2B5EF4-FFF2-40B4-BE49-F238E27FC236}">
                <a16:creationId xmlns:a16="http://schemas.microsoft.com/office/drawing/2014/main" id="{2624B466-E5B1-344A-9B23-B8DCCBFC9D3B}"/>
              </a:ext>
            </a:extLst>
          </p:cNvPr>
          <p:cNvSpPr txBox="1"/>
          <p:nvPr/>
        </p:nvSpPr>
        <p:spPr>
          <a:xfrm>
            <a:off x="6217960" y="2150287"/>
            <a:ext cx="1787337" cy="828852"/>
          </a:xfrm>
          <a:prstGeom prst="rect">
            <a:avLst/>
          </a:prstGeom>
        </p:spPr>
        <p:txBody>
          <a:bodyPr vert="horz" wrap="square" lIns="0" tIns="14005" rIns="0" bIns="0" rtlCol="0">
            <a:spAutoFit/>
          </a:bodyPr>
          <a:lstStyle/>
          <a:p>
            <a:pPr marL="168067" algn="ctr">
              <a:spcBef>
                <a:spcPts val="110"/>
              </a:spcBef>
            </a:pPr>
            <a:r>
              <a:rPr lang="ka-GE" sz="2647" spc="-17" dirty="0">
                <a:latin typeface="Carlito"/>
                <a:cs typeface="Carlito"/>
              </a:rPr>
              <a:t>კურიკულუმი</a:t>
            </a:r>
            <a:endParaRPr lang="de-AT" sz="2647" spc="-17" dirty="0">
              <a:latin typeface="Carlito"/>
              <a:cs typeface="Carlito"/>
            </a:endParaRPr>
          </a:p>
        </p:txBody>
      </p:sp>
      <p:sp>
        <p:nvSpPr>
          <p:cNvPr id="57" name="object 4">
            <a:extLst>
              <a:ext uri="{FF2B5EF4-FFF2-40B4-BE49-F238E27FC236}">
                <a16:creationId xmlns:a16="http://schemas.microsoft.com/office/drawing/2014/main" id="{65F731DA-8FED-924A-BB6E-FE926CA27EF1}"/>
              </a:ext>
            </a:extLst>
          </p:cNvPr>
          <p:cNvSpPr txBox="1"/>
          <p:nvPr/>
        </p:nvSpPr>
        <p:spPr>
          <a:xfrm>
            <a:off x="6327124" y="3100773"/>
            <a:ext cx="1869825" cy="11003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wrap="square" lIns="0" tIns="14005" rIns="0" bIns="0" rtlCol="0">
            <a:spAutoFit/>
          </a:bodyPr>
          <a:lstStyle/>
          <a:p>
            <a:pPr marL="14006" algn="ctr">
              <a:spcBef>
                <a:spcPts val="110"/>
              </a:spcBef>
            </a:pPr>
            <a:r>
              <a:rPr sz="3529" b="1" spc="-11" dirty="0" err="1">
                <a:latin typeface="Carlito"/>
                <a:cs typeface="Carlito"/>
              </a:rPr>
              <a:t>მიკრო</a:t>
            </a:r>
            <a:r>
              <a:rPr sz="3529" b="1" spc="-11" dirty="0">
                <a:latin typeface="Carlito"/>
                <a:cs typeface="Carlito"/>
              </a:rPr>
              <a:t> </a:t>
            </a:r>
            <a:r>
              <a:rPr sz="3529" b="1" spc="-11" dirty="0" err="1">
                <a:latin typeface="Carlito"/>
                <a:cs typeface="Carlito"/>
              </a:rPr>
              <a:t>ხედვა</a:t>
            </a:r>
            <a:endParaRPr sz="3529" dirty="0">
              <a:latin typeface="Carlito"/>
              <a:cs typeface="Carlito"/>
            </a:endParaRPr>
          </a:p>
        </p:txBody>
      </p:sp>
      <p:sp>
        <p:nvSpPr>
          <p:cNvPr id="17" name="object 11">
            <a:extLst>
              <a:ext uri="{FF2B5EF4-FFF2-40B4-BE49-F238E27FC236}">
                <a16:creationId xmlns:a16="http://schemas.microsoft.com/office/drawing/2014/main" id="{E9E1167E-C6BE-554A-9186-1422B66F4FDE}"/>
              </a:ext>
            </a:extLst>
          </p:cNvPr>
          <p:cNvSpPr txBox="1"/>
          <p:nvPr/>
        </p:nvSpPr>
        <p:spPr>
          <a:xfrm>
            <a:off x="6215163" y="691720"/>
            <a:ext cx="1818711" cy="11003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wrap="square" lIns="0" tIns="14005" rIns="0" bIns="0" rtlCol="0">
            <a:spAutoFit/>
          </a:bodyPr>
          <a:lstStyle/>
          <a:p>
            <a:pPr marL="168067" algn="ctr">
              <a:spcBef>
                <a:spcPts val="110"/>
              </a:spcBef>
            </a:pPr>
            <a:r>
              <a:rPr sz="3529" b="1" spc="-11" dirty="0" err="1">
                <a:latin typeface="Carlito"/>
                <a:cs typeface="Carlito"/>
              </a:rPr>
              <a:t>მაკრო</a:t>
            </a:r>
            <a:r>
              <a:rPr sz="3529" b="1" spc="-11" dirty="0">
                <a:latin typeface="Carlito"/>
                <a:cs typeface="Carlito"/>
              </a:rPr>
              <a:t> </a:t>
            </a:r>
            <a:r>
              <a:rPr sz="3529" b="1" spc="-11" dirty="0" err="1">
                <a:latin typeface="Carlito"/>
                <a:cs typeface="Carlito"/>
              </a:rPr>
              <a:t>ხედვა</a:t>
            </a:r>
            <a:endParaRPr sz="3529" dirty="0">
              <a:latin typeface="Carlito"/>
              <a:cs typeface="Carlito"/>
            </a:endParaRPr>
          </a:p>
        </p:txBody>
      </p:sp>
      <p:sp>
        <p:nvSpPr>
          <p:cNvPr id="53" name="object 11">
            <a:extLst>
              <a:ext uri="{FF2B5EF4-FFF2-40B4-BE49-F238E27FC236}">
                <a16:creationId xmlns:a16="http://schemas.microsoft.com/office/drawing/2014/main" id="{600E3058-6232-3141-8C30-3C639DF8A756}"/>
              </a:ext>
            </a:extLst>
          </p:cNvPr>
          <p:cNvSpPr txBox="1"/>
          <p:nvPr/>
        </p:nvSpPr>
        <p:spPr>
          <a:xfrm>
            <a:off x="10194452" y="1125290"/>
            <a:ext cx="2928832" cy="828852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4005" rIns="0" bIns="0" rtlCol="0">
            <a:spAutoFit/>
          </a:bodyPr>
          <a:lstStyle/>
          <a:p>
            <a:pPr marL="168067" algn="ctr">
              <a:spcBef>
                <a:spcPts val="110"/>
              </a:spcBef>
            </a:pPr>
            <a:r>
              <a:rPr lang="ka-GE" sz="2647" spc="-17" dirty="0">
                <a:latin typeface="Carlito"/>
                <a:cs typeface="Carlito"/>
              </a:rPr>
              <a:t>პოლიტიკა &amp; სტრატეგია</a:t>
            </a:r>
            <a:endParaRPr sz="2647" dirty="0">
              <a:latin typeface="Carlito"/>
              <a:cs typeface="Carlito"/>
            </a:endParaRPr>
          </a:p>
        </p:txBody>
      </p:sp>
      <p:sp>
        <p:nvSpPr>
          <p:cNvPr id="45" name="object 11">
            <a:extLst>
              <a:ext uri="{FF2B5EF4-FFF2-40B4-BE49-F238E27FC236}">
                <a16:creationId xmlns:a16="http://schemas.microsoft.com/office/drawing/2014/main" id="{A2A92A24-771A-A248-A67F-70946EE87DC4}"/>
              </a:ext>
            </a:extLst>
          </p:cNvPr>
          <p:cNvSpPr txBox="1"/>
          <p:nvPr/>
        </p:nvSpPr>
        <p:spPr>
          <a:xfrm>
            <a:off x="10856170" y="3270508"/>
            <a:ext cx="1605395" cy="828852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4005" rIns="0" bIns="0" rtlCol="0">
            <a:spAutoFit/>
          </a:bodyPr>
          <a:lstStyle/>
          <a:p>
            <a:pPr marL="168067" algn="ctr">
              <a:spcBef>
                <a:spcPts val="110"/>
              </a:spcBef>
            </a:pPr>
            <a:r>
              <a:rPr lang="ka-GE" sz="2647" spc="-17" dirty="0">
                <a:latin typeface="Carlito"/>
                <a:cs typeface="Carlito"/>
              </a:rPr>
              <a:t>რესურსები</a:t>
            </a:r>
            <a:endParaRPr sz="2647" dirty="0">
              <a:latin typeface="Carlito"/>
              <a:cs typeface="Carlito"/>
            </a:endParaRPr>
          </a:p>
        </p:txBody>
      </p:sp>
      <p:sp>
        <p:nvSpPr>
          <p:cNvPr id="30" name="object 4">
            <a:extLst>
              <a:ext uri="{FF2B5EF4-FFF2-40B4-BE49-F238E27FC236}">
                <a16:creationId xmlns:a16="http://schemas.microsoft.com/office/drawing/2014/main" id="{56D988ED-F4AC-5E40-853B-3D9D62E46E6D}"/>
              </a:ext>
            </a:extLst>
          </p:cNvPr>
          <p:cNvSpPr txBox="1"/>
          <p:nvPr/>
        </p:nvSpPr>
        <p:spPr>
          <a:xfrm>
            <a:off x="6757659" y="5691482"/>
            <a:ext cx="2186224" cy="421497"/>
          </a:xfrm>
          <a:prstGeom prst="rect">
            <a:avLst/>
          </a:prstGeom>
        </p:spPr>
        <p:txBody>
          <a:bodyPr vert="horz" wrap="square" lIns="0" tIns="14005" rIns="0" bIns="0" rtlCol="0">
            <a:spAutoFit/>
          </a:bodyPr>
          <a:lstStyle/>
          <a:p>
            <a:pPr marL="14006">
              <a:spcBef>
                <a:spcPts val="110"/>
              </a:spcBef>
            </a:pPr>
            <a:r>
              <a:rPr lang="ka-GE" sz="2647" spc="-6" dirty="0">
                <a:latin typeface="Carlito"/>
                <a:cs typeface="Carlito"/>
              </a:rPr>
              <a:t>სკოლა</a:t>
            </a:r>
            <a:endParaRPr sz="2647" dirty="0">
              <a:latin typeface="Carlito"/>
              <a:cs typeface="Carlito"/>
            </a:endParaRPr>
          </a:p>
        </p:txBody>
      </p:sp>
      <p:sp>
        <p:nvSpPr>
          <p:cNvPr id="32" name="TextBox 46">
            <a:extLst>
              <a:ext uri="{FF2B5EF4-FFF2-40B4-BE49-F238E27FC236}">
                <a16:creationId xmlns:a16="http://schemas.microsoft.com/office/drawing/2014/main" id="{EAA74023-C32C-2A49-ACA9-EBE015E97044}"/>
              </a:ext>
            </a:extLst>
          </p:cNvPr>
          <p:cNvSpPr txBox="1"/>
          <p:nvPr/>
        </p:nvSpPr>
        <p:spPr>
          <a:xfrm>
            <a:off x="12260929" y="6936231"/>
            <a:ext cx="15247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Arial"/>
                <a:cs typeface="Arial"/>
              </a:rPr>
              <a:t>Source: UNESCO 2020</a:t>
            </a:r>
          </a:p>
          <a:p>
            <a:r>
              <a:rPr lang="de-DE" sz="1000" dirty="0">
                <a:latin typeface="Arial"/>
                <a:cs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2260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2B34C79C-7D0B-254A-AD3D-F5B9934F9D4F}"/>
              </a:ext>
            </a:extLst>
          </p:cNvPr>
          <p:cNvSpPr/>
          <p:nvPr/>
        </p:nvSpPr>
        <p:spPr>
          <a:xfrm>
            <a:off x="4633933" y="2097374"/>
            <a:ext cx="864916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a-GE" sz="2000" b="1" dirty="0">
                <a:latin typeface="Arial" panose="020B0604020202020204" pitchFamily="34" charset="0"/>
                <a:ea typeface="ヒラギノ角ゴ Pro W3" panose="020B0300000000000000" pitchFamily="34" charset="-128"/>
              </a:rPr>
              <a:t>დონე </a:t>
            </a:r>
            <a:r>
              <a:rPr lang="en-US" sz="2000" b="1" dirty="0">
                <a:latin typeface="Arial" panose="020B0604020202020204" pitchFamily="34" charset="0"/>
                <a:ea typeface="ヒラギノ角ゴ Pro W3" panose="020B0300000000000000" pitchFamily="34" charset="-128"/>
              </a:rPr>
              <a:t>I: </a:t>
            </a:r>
            <a:r>
              <a:rPr lang="ka-GE" sz="2000" b="1" dirty="0">
                <a:latin typeface="Arial" panose="020B0604020202020204" pitchFamily="34" charset="0"/>
                <a:ea typeface="ヒラギノ角ゴ Pro W3" panose="020B0300000000000000" pitchFamily="34" charset="-128"/>
              </a:rPr>
              <a:t>ძირითადი სამეწარმეო სწავლება</a:t>
            </a:r>
            <a:r>
              <a:rPr lang="ka-GE" b="1" dirty="0"/>
              <a:t>,</a:t>
            </a:r>
            <a:r>
              <a:rPr lang="ka-GE" dirty="0"/>
              <a:t> </a:t>
            </a:r>
            <a:r>
              <a:rPr lang="ka-GE" sz="2000" dirty="0">
                <a:latin typeface="Arial" panose="020B0604020202020204" pitchFamily="34" charset="0"/>
                <a:ea typeface="ヒラギノ角ゴ Pro W3" panose="020B0300000000000000" pitchFamily="34" charset="-128"/>
              </a:rPr>
              <a:t>სამეწარმეო უნარები უფრო ვიწრო გაგებით, განავითარეთ საკუთარი ინოვაციური იდეები - ღირებულებით - და განახორციელეთ ისინი კრეატიული და სტრუქტურირებული გზით.</a:t>
            </a:r>
            <a:endParaRPr lang="en-GB" sz="2000" dirty="0">
              <a:latin typeface="Arial" panose="020B0604020202020204" pitchFamily="34" charset="0"/>
              <a:ea typeface="ヒラギノ角ゴ Pro W3" panose="020B0300000000000000" pitchFamily="34" charset="-128"/>
            </a:endParaRPr>
          </a:p>
          <a:p>
            <a:endParaRPr lang="en-GB" dirty="0"/>
          </a:p>
        </p:txBody>
      </p:sp>
      <p:pic>
        <p:nvPicPr>
          <p:cNvPr id="3076" name="Bild 5" descr="Idea Challenge.png">
            <a:extLst>
              <a:ext uri="{FF2B5EF4-FFF2-40B4-BE49-F238E27FC236}">
                <a16:creationId xmlns:a16="http://schemas.microsoft.com/office/drawing/2014/main" id="{BD78B9D5-BD87-A745-87DF-6E8D18B9C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175" y="1816947"/>
            <a:ext cx="1490748" cy="1490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C308E63A-81EF-FD46-9FAE-AFF44294C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0" y="578494"/>
            <a:ext cx="12014232" cy="771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a-GE" altLang="de-DE" sz="4411" b="1" dirty="0">
                <a:latin typeface="DIN Condensed" charset="0"/>
                <a:ea typeface="+mj-ea"/>
                <a:cs typeface="+mj-cs"/>
              </a:rPr>
              <a:t>სამეწარმეო განათლების ტრიო მოდელი</a:t>
            </a:r>
            <a:endParaRPr lang="de-DE" altLang="de-DE" sz="4411" b="1" dirty="0">
              <a:latin typeface="DIN Condensed" charset="0"/>
              <a:ea typeface="+mj-ea"/>
              <a:cs typeface="+mj-cs"/>
            </a:endParaRPr>
          </a:p>
        </p:txBody>
      </p:sp>
      <p:sp>
        <p:nvSpPr>
          <p:cNvPr id="60" name="Text Box 8">
            <a:extLst>
              <a:ext uri="{FF2B5EF4-FFF2-40B4-BE49-F238E27FC236}">
                <a16:creationId xmlns:a16="http://schemas.microsoft.com/office/drawing/2014/main" id="{1D021C24-A34B-8F43-9C64-C25E8A174F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1241" y="3592916"/>
            <a:ext cx="795081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r>
              <a:rPr lang="ka-GE" sz="2000" b="1" dirty="0"/>
              <a:t>დონე </a:t>
            </a:r>
            <a:r>
              <a:rPr lang="en-US" sz="2000" b="1" dirty="0"/>
              <a:t>II: </a:t>
            </a:r>
            <a:r>
              <a:rPr lang="ka-GE" sz="2000" dirty="0"/>
              <a:t>ახალგაზრდებში</a:t>
            </a:r>
            <a:r>
              <a:rPr lang="ka-GE" sz="2000" b="1" dirty="0"/>
              <a:t> სამეწარმეო აზროვნებისა და მოქმედების კულტურის წახალისება</a:t>
            </a:r>
            <a:endParaRPr lang="en-GB" sz="2000" b="1" dirty="0"/>
          </a:p>
        </p:txBody>
      </p:sp>
      <p:pic>
        <p:nvPicPr>
          <p:cNvPr id="3077" name="Bild 13" descr="Empathy Challenge.png">
            <a:extLst>
              <a:ext uri="{FF2B5EF4-FFF2-40B4-BE49-F238E27FC236}">
                <a16:creationId xmlns:a16="http://schemas.microsoft.com/office/drawing/2014/main" id="{E0AF8A9D-8222-0242-909B-0EE3845F33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897" y="3297703"/>
            <a:ext cx="1459344" cy="1459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Bild 21" descr="Debate Challenge.png">
            <a:extLst>
              <a:ext uri="{FF2B5EF4-FFF2-40B4-BE49-F238E27FC236}">
                <a16:creationId xmlns:a16="http://schemas.microsoft.com/office/drawing/2014/main" id="{F333201D-4C3F-8248-9F60-49C0C2B5D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993" y="4680850"/>
            <a:ext cx="1466940" cy="1472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Text Box 4">
            <a:extLst>
              <a:ext uri="{FF2B5EF4-FFF2-40B4-BE49-F238E27FC236}">
                <a16:creationId xmlns:a16="http://schemas.microsoft.com/office/drawing/2014/main" id="{2D1CB5CB-983E-FE48-B9C5-9010C33024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7250" y="4695825"/>
            <a:ext cx="7120165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anose="020B0300000000000000" pitchFamily="34" charset="-128"/>
              </a:defRPr>
            </a:lvl9pPr>
          </a:lstStyle>
          <a:p>
            <a:pPr eaLnBrk="1" hangingPunct="1"/>
            <a:r>
              <a:rPr lang="ka-GE" sz="2000" b="1" dirty="0"/>
              <a:t>დონე </a:t>
            </a:r>
            <a:r>
              <a:rPr lang="en-US" sz="2000" b="1" dirty="0"/>
              <a:t>III </a:t>
            </a:r>
            <a:r>
              <a:rPr lang="ka-GE" sz="2000" b="1" dirty="0"/>
              <a:t>: სიმწიფის, ავტონომიის, პირადი პასუხისმგებლობისა და სოლიდარობის კულტურის წახალისება</a:t>
            </a:r>
            <a:r>
              <a:rPr lang="ka-GE" sz="2000" dirty="0"/>
              <a:t> (ღირებულების საფუძველზე) მოქალაქეთა დინამიური სამოქალაქო საზოგადოებისთვის („</a:t>
            </a:r>
            <a:r>
              <a:rPr lang="en-US" sz="2000" dirty="0" err="1"/>
              <a:t>citoyens</a:t>
            </a:r>
            <a:r>
              <a:rPr lang="en-US" sz="2000" dirty="0"/>
              <a:t>“)</a:t>
            </a:r>
            <a:endParaRPr lang="en-GB" altLang="de-DE" sz="2000" dirty="0"/>
          </a:p>
          <a:p>
            <a:pPr eaLnBrk="1" hangingPunct="1"/>
            <a:endParaRPr lang="en-GB" altLang="de-DE" sz="2000" dirty="0"/>
          </a:p>
        </p:txBody>
      </p:sp>
      <p:sp>
        <p:nvSpPr>
          <p:cNvPr id="9" name="TextBox 46">
            <a:extLst>
              <a:ext uri="{FF2B5EF4-FFF2-40B4-BE49-F238E27FC236}">
                <a16:creationId xmlns:a16="http://schemas.microsoft.com/office/drawing/2014/main" id="{7AAE70CF-43DA-6F41-84E7-96536798F48C}"/>
              </a:ext>
            </a:extLst>
          </p:cNvPr>
          <p:cNvSpPr txBox="1"/>
          <p:nvPr/>
        </p:nvSpPr>
        <p:spPr>
          <a:xfrm>
            <a:off x="10676180" y="7093477"/>
            <a:ext cx="1436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Arial"/>
                <a:cs typeface="Arial"/>
              </a:rPr>
              <a:t>Source: Lindner, 2005</a:t>
            </a:r>
          </a:p>
          <a:p>
            <a:r>
              <a:rPr lang="de-DE" sz="1000" dirty="0">
                <a:latin typeface="Arial"/>
                <a:cs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19387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11942727-F742-684A-A526-3BDE08276F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339" y="2805312"/>
            <a:ext cx="4993394" cy="4757538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5810250" y="1"/>
            <a:ext cx="8534400" cy="75628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647"/>
          </a:p>
        </p:txBody>
      </p:sp>
      <p:sp>
        <p:nvSpPr>
          <p:cNvPr id="3" name="object 3"/>
          <p:cNvSpPr txBox="1"/>
          <p:nvPr/>
        </p:nvSpPr>
        <p:spPr>
          <a:xfrm>
            <a:off x="9092412" y="3168649"/>
            <a:ext cx="985038" cy="1104795"/>
          </a:xfrm>
          <a:prstGeom prst="rect">
            <a:avLst/>
          </a:prstGeom>
        </p:spPr>
        <p:txBody>
          <a:bodyPr vert="horz" wrap="square" lIns="0" tIns="18674" rIns="0" bIns="0" rtlCol="0">
            <a:spAutoFit/>
          </a:bodyPr>
          <a:lstStyle/>
          <a:p>
            <a:pPr marL="18674" marR="7470">
              <a:spcBef>
                <a:spcPts val="147"/>
              </a:spcBef>
            </a:pPr>
            <a:r>
              <a:rPr sz="1764" b="1" spc="-29" dirty="0" err="1">
                <a:latin typeface="Arial"/>
                <a:cs typeface="Arial"/>
              </a:rPr>
              <a:t>ღირებულება</a:t>
            </a:r>
            <a:r>
              <a:rPr sz="1764" b="1" spc="-29" dirty="0">
                <a:latin typeface="Arial"/>
                <a:cs typeface="Arial"/>
              </a:rPr>
              <a:t> </a:t>
            </a:r>
            <a:r>
              <a:rPr sz="1764" b="1" spc="-29" dirty="0" err="1">
                <a:latin typeface="Arial"/>
                <a:cs typeface="Arial"/>
              </a:rPr>
              <a:t>სხვებისთვის</a:t>
            </a:r>
            <a:endParaRPr sz="1764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009040" y="3570471"/>
            <a:ext cx="1350571" cy="1104795"/>
          </a:xfrm>
          <a:prstGeom prst="rect">
            <a:avLst/>
          </a:prstGeom>
        </p:spPr>
        <p:txBody>
          <a:bodyPr vert="horz" wrap="square" lIns="0" tIns="18674" rIns="0" bIns="0" rtlCol="0">
            <a:spAutoFit/>
          </a:bodyPr>
          <a:lstStyle/>
          <a:p>
            <a:pPr marL="18674" marR="7470" indent="561156">
              <a:spcBef>
                <a:spcPts val="147"/>
              </a:spcBef>
            </a:pPr>
            <a:r>
              <a:rPr sz="1764" b="1" spc="-103" dirty="0" err="1">
                <a:solidFill>
                  <a:srgbClr val="FFFFFF"/>
                </a:solidFill>
                <a:latin typeface="Arial"/>
                <a:cs typeface="Arial"/>
              </a:rPr>
              <a:t>ღირებულება</a:t>
            </a:r>
            <a:r>
              <a:rPr sz="1764" b="1" spc="-103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64" b="1" spc="-103" dirty="0" err="1">
                <a:solidFill>
                  <a:srgbClr val="FFFFFF"/>
                </a:solidFill>
                <a:latin typeface="Arial"/>
                <a:cs typeface="Arial"/>
              </a:rPr>
              <a:t>საკუთარი</a:t>
            </a:r>
            <a:r>
              <a:rPr sz="1764" b="1" spc="-103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64" b="1" spc="-103" dirty="0" err="1">
                <a:solidFill>
                  <a:srgbClr val="FFFFFF"/>
                </a:solidFill>
                <a:latin typeface="Arial"/>
                <a:cs typeface="Arial"/>
              </a:rPr>
              <a:t>თავისთვის</a:t>
            </a:r>
            <a:endParaRPr sz="1764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15162" y="701329"/>
            <a:ext cx="2231563" cy="1693546"/>
          </a:xfrm>
          <a:prstGeom prst="rect">
            <a:avLst/>
          </a:prstGeom>
        </p:spPr>
        <p:txBody>
          <a:bodyPr vert="horz" wrap="square" lIns="0" tIns="18674" rIns="0" bIns="0" rtlCol="0">
            <a:spAutoFit/>
          </a:bodyPr>
          <a:lstStyle/>
          <a:p>
            <a:pPr marL="126984" marR="113912" algn="ctr">
              <a:spcBef>
                <a:spcPts val="147"/>
              </a:spcBef>
            </a:pPr>
            <a:r>
              <a:rPr sz="2353" b="1" dirty="0" err="1">
                <a:latin typeface="Arial"/>
                <a:cs typeface="Arial"/>
              </a:rPr>
              <a:t>სიამოვნების</a:t>
            </a:r>
            <a:r>
              <a:rPr sz="2353" b="1" dirty="0">
                <a:latin typeface="Arial"/>
                <a:cs typeface="Arial"/>
              </a:rPr>
              <a:t> </a:t>
            </a:r>
            <a:r>
              <a:rPr sz="2353" b="1" dirty="0" err="1">
                <a:latin typeface="Arial"/>
                <a:cs typeface="Arial"/>
              </a:rPr>
              <a:t>ღი</a:t>
            </a:r>
            <a:r>
              <a:rPr lang="ka-GE" sz="2353" b="1" dirty="0">
                <a:latin typeface="Arial"/>
                <a:cs typeface="Arial"/>
              </a:rPr>
              <a:t>რებულება</a:t>
            </a:r>
            <a:endParaRPr sz="2353" dirty="0">
              <a:latin typeface="Arial"/>
              <a:cs typeface="Arial"/>
            </a:endParaRPr>
          </a:p>
          <a:p>
            <a:pPr marL="18674" marR="7470" indent="934" algn="ctr">
              <a:spcBef>
                <a:spcPts val="22"/>
              </a:spcBef>
            </a:pPr>
            <a:r>
              <a:rPr lang="ka-GE" sz="1544" spc="-7" dirty="0">
                <a:latin typeface="Arial"/>
                <a:cs typeface="Arial"/>
              </a:rPr>
              <a:t>ღირებულების შექმნა მხოლოდ სიხარულისთვის / სიამოვნებისთვის</a:t>
            </a:r>
            <a:endParaRPr sz="1544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17237" y="2399644"/>
            <a:ext cx="2349089" cy="1455916"/>
          </a:xfrm>
          <a:prstGeom prst="rect">
            <a:avLst/>
          </a:prstGeom>
        </p:spPr>
        <p:txBody>
          <a:bodyPr vert="horz" wrap="square" lIns="0" tIns="18674" rIns="0" bIns="0" rtlCol="0">
            <a:spAutoFit/>
          </a:bodyPr>
          <a:lstStyle/>
          <a:p>
            <a:pPr marL="352939" marR="342669" algn="ctr">
              <a:spcBef>
                <a:spcPts val="147"/>
              </a:spcBef>
            </a:pPr>
            <a:r>
              <a:rPr sz="2353" b="1" spc="-7" dirty="0" err="1">
                <a:latin typeface="Arial"/>
                <a:cs typeface="Arial"/>
              </a:rPr>
              <a:t>სოც.ღირებულება</a:t>
            </a:r>
            <a:endParaRPr sz="2353" dirty="0">
              <a:latin typeface="Arial"/>
              <a:cs typeface="Arial"/>
            </a:endParaRPr>
          </a:p>
          <a:p>
            <a:pPr marL="18674" marR="7470" indent="-934" algn="ctr">
              <a:spcBef>
                <a:spcPts val="22"/>
              </a:spcBef>
            </a:pPr>
            <a:r>
              <a:rPr lang="ka-GE" sz="1544" spc="-7" dirty="0">
                <a:latin typeface="Arial"/>
                <a:cs typeface="Arial"/>
              </a:rPr>
              <a:t>სხვა ადამიანების გახარება ან მათი ტანჯვის შემსუბუქება</a:t>
            </a:r>
            <a:endParaRPr sz="1544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296075" y="5409028"/>
            <a:ext cx="2444888" cy="1693546"/>
          </a:xfrm>
          <a:prstGeom prst="rect">
            <a:avLst/>
          </a:prstGeom>
        </p:spPr>
        <p:txBody>
          <a:bodyPr vert="horz" wrap="square" lIns="0" tIns="18674" rIns="0" bIns="0" rtlCol="0">
            <a:spAutoFit/>
          </a:bodyPr>
          <a:lstStyle/>
          <a:p>
            <a:pPr marL="199813" marR="187675" algn="ctr">
              <a:spcBef>
                <a:spcPts val="147"/>
              </a:spcBef>
            </a:pPr>
            <a:r>
              <a:rPr sz="2353" b="1" dirty="0" err="1">
                <a:latin typeface="Arial"/>
                <a:cs typeface="Arial"/>
              </a:rPr>
              <a:t>ჰარმონიის</a:t>
            </a:r>
            <a:r>
              <a:rPr sz="2353" b="1" dirty="0">
                <a:latin typeface="Arial"/>
                <a:cs typeface="Arial"/>
              </a:rPr>
              <a:t> </a:t>
            </a:r>
            <a:r>
              <a:rPr sz="2353" b="1" dirty="0" err="1">
                <a:latin typeface="Arial"/>
                <a:cs typeface="Arial"/>
              </a:rPr>
              <a:t>ღირებულება</a:t>
            </a:r>
            <a:endParaRPr sz="2353" dirty="0">
              <a:latin typeface="Arial"/>
              <a:cs typeface="Arial"/>
            </a:endParaRPr>
          </a:p>
          <a:p>
            <a:pPr marL="18674" marR="7470" indent="-934" algn="ctr">
              <a:spcBef>
                <a:spcPts val="22"/>
              </a:spcBef>
            </a:pPr>
            <a:r>
              <a:rPr lang="ka-GE" sz="1544" spc="-7" dirty="0">
                <a:latin typeface="Arial"/>
                <a:cs typeface="Arial"/>
              </a:rPr>
              <a:t>ღირებულების შექმნა, რომელიც მთლიანობაში აზრს იძენს</a:t>
            </a:r>
            <a:endParaRPr sz="1544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634546" y="2217525"/>
            <a:ext cx="2405303" cy="1931175"/>
          </a:xfrm>
          <a:prstGeom prst="rect">
            <a:avLst/>
          </a:prstGeom>
        </p:spPr>
        <p:txBody>
          <a:bodyPr vert="horz" wrap="square" lIns="0" tIns="18674" rIns="0" bIns="0" rtlCol="0">
            <a:spAutoFit/>
          </a:bodyPr>
          <a:lstStyle/>
          <a:p>
            <a:pPr marL="74696" marR="62558" algn="ctr">
              <a:spcBef>
                <a:spcPts val="147"/>
              </a:spcBef>
            </a:pPr>
            <a:r>
              <a:rPr sz="2353" b="1" dirty="0" err="1">
                <a:latin typeface="Arial"/>
                <a:cs typeface="Arial"/>
              </a:rPr>
              <a:t>ეკონომიკური</a:t>
            </a:r>
            <a:r>
              <a:rPr sz="2353" b="1" dirty="0">
                <a:latin typeface="Arial"/>
                <a:cs typeface="Arial"/>
              </a:rPr>
              <a:t> </a:t>
            </a:r>
            <a:r>
              <a:rPr sz="2353" b="1" dirty="0" err="1">
                <a:latin typeface="Arial"/>
                <a:cs typeface="Arial"/>
              </a:rPr>
              <a:t>ღირებულება</a:t>
            </a:r>
            <a:endParaRPr sz="2353" dirty="0">
              <a:latin typeface="Arial"/>
              <a:cs typeface="Arial"/>
            </a:endParaRPr>
          </a:p>
          <a:p>
            <a:pPr marL="18674" marR="7470" algn="ctr">
              <a:spcBef>
                <a:spcPts val="22"/>
              </a:spcBef>
            </a:pPr>
            <a:r>
              <a:rPr lang="ka-GE" sz="1544" spc="-7" dirty="0">
                <a:latin typeface="Arial"/>
                <a:cs typeface="Arial"/>
              </a:rPr>
              <a:t>დააფასეთ საკუთარი თავისთვის ღირებულების შექმნა სხვების სურვილის გათვალისწინებით</a:t>
            </a:r>
            <a:endParaRPr sz="1544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817214" y="5277430"/>
            <a:ext cx="2384435" cy="1693546"/>
          </a:xfrm>
          <a:prstGeom prst="rect">
            <a:avLst/>
          </a:prstGeom>
        </p:spPr>
        <p:txBody>
          <a:bodyPr vert="horz" wrap="square" lIns="0" tIns="18674" rIns="0" bIns="0" rtlCol="0">
            <a:spAutoFit/>
          </a:bodyPr>
          <a:lstStyle/>
          <a:p>
            <a:pPr marL="120448" marR="110177" algn="ctr">
              <a:spcBef>
                <a:spcPts val="147"/>
              </a:spcBef>
            </a:pPr>
            <a:r>
              <a:rPr sz="2353" b="1" spc="-7" dirty="0" err="1">
                <a:latin typeface="Arial"/>
                <a:cs typeface="Arial"/>
              </a:rPr>
              <a:t>ზეგავლენის</a:t>
            </a:r>
            <a:r>
              <a:rPr sz="2353" b="1" spc="-7" dirty="0">
                <a:latin typeface="Arial"/>
                <a:cs typeface="Arial"/>
              </a:rPr>
              <a:t> </a:t>
            </a:r>
            <a:r>
              <a:rPr sz="2353" b="1" spc="-7" dirty="0" err="1">
                <a:latin typeface="Arial"/>
                <a:cs typeface="Arial"/>
              </a:rPr>
              <a:t>ღირებულება</a:t>
            </a:r>
            <a:endParaRPr sz="2353" dirty="0">
              <a:latin typeface="Arial"/>
              <a:cs typeface="Arial"/>
            </a:endParaRPr>
          </a:p>
          <a:p>
            <a:pPr marL="18674" marR="7470" indent="-934" algn="ctr">
              <a:spcBef>
                <a:spcPts val="22"/>
              </a:spcBef>
            </a:pPr>
            <a:r>
              <a:rPr lang="ka-GE" sz="1544" spc="-7" dirty="0">
                <a:latin typeface="Arial"/>
                <a:cs typeface="Arial"/>
              </a:rPr>
              <a:t>ღირებულების შექმნა საკუთარი გავლენის / მემკვიდრეობის გასაზრდელად</a:t>
            </a:r>
            <a:endParaRPr sz="1544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129370" y="701328"/>
            <a:ext cx="7728880" cy="572854"/>
          </a:xfrm>
          <a:prstGeom prst="rect">
            <a:avLst/>
          </a:prstGeom>
        </p:spPr>
        <p:txBody>
          <a:bodyPr vert="horz" wrap="square" lIns="0" tIns="18674" rIns="0" bIns="0" rtlCol="0">
            <a:spAutoFit/>
          </a:bodyPr>
          <a:lstStyle/>
          <a:p>
            <a:pPr marL="18674">
              <a:spcBef>
                <a:spcPts val="147"/>
              </a:spcBef>
            </a:pPr>
            <a:r>
              <a:rPr sz="3600" spc="-529" dirty="0" err="1">
                <a:solidFill>
                  <a:srgbClr val="FF6D6D"/>
                </a:solidFill>
                <a:latin typeface="+mn-lt"/>
              </a:rPr>
              <a:t>ღირებულება</a:t>
            </a:r>
            <a:endParaRPr sz="3600" dirty="0">
              <a:latin typeface="+mn-l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17090" y="2088821"/>
            <a:ext cx="2849607" cy="1919570"/>
          </a:xfrm>
          <a:prstGeom prst="rect">
            <a:avLst/>
          </a:prstGeom>
        </p:spPr>
        <p:txBody>
          <a:bodyPr vert="horz" wrap="square" lIns="0" tIns="18674" rIns="0" bIns="0" rtlCol="0">
            <a:spAutoFit/>
          </a:bodyPr>
          <a:lstStyle/>
          <a:p>
            <a:pPr marL="18674" marR="7470">
              <a:spcBef>
                <a:spcPts val="147"/>
              </a:spcBef>
            </a:pPr>
            <a:r>
              <a:rPr sz="4117" spc="-88" dirty="0" err="1">
                <a:latin typeface="Carlito"/>
                <a:cs typeface="Carlito"/>
              </a:rPr>
              <a:t>რა</a:t>
            </a:r>
            <a:r>
              <a:rPr sz="4117" spc="-88" dirty="0">
                <a:latin typeface="Carlito"/>
                <a:cs typeface="Carlito"/>
              </a:rPr>
              <a:t> </a:t>
            </a:r>
            <a:r>
              <a:rPr sz="4117" spc="-88" dirty="0" err="1">
                <a:latin typeface="Carlito"/>
                <a:cs typeface="Carlito"/>
              </a:rPr>
              <a:t>არის</a:t>
            </a:r>
            <a:r>
              <a:rPr sz="4117" dirty="0">
                <a:latin typeface="Carlito"/>
                <a:cs typeface="Carlito"/>
              </a:rPr>
              <a:t>?  </a:t>
            </a:r>
            <a:r>
              <a:rPr sz="4117" spc="-15" dirty="0" err="1">
                <a:latin typeface="Carlito"/>
                <a:cs typeface="Carlito"/>
              </a:rPr>
              <a:t>ვისთვის</a:t>
            </a:r>
            <a:r>
              <a:rPr sz="4117" spc="-7" dirty="0">
                <a:latin typeface="Carlito"/>
                <a:cs typeface="Carlito"/>
              </a:rPr>
              <a:t>?  </a:t>
            </a:r>
            <a:r>
              <a:rPr sz="4117" dirty="0" err="1">
                <a:latin typeface="Carlito"/>
                <a:cs typeface="Carlito"/>
              </a:rPr>
              <a:t>რატომ</a:t>
            </a:r>
            <a:r>
              <a:rPr sz="4117" dirty="0">
                <a:latin typeface="Carlito"/>
                <a:cs typeface="Carlito"/>
              </a:rPr>
              <a:t>?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83842" y="6778596"/>
            <a:ext cx="3810537" cy="234300"/>
          </a:xfrm>
          <a:prstGeom prst="rect">
            <a:avLst/>
          </a:prstGeom>
        </p:spPr>
        <p:txBody>
          <a:bodyPr vert="horz" wrap="square" lIns="0" tIns="18674" rIns="0" bIns="0" rtlCol="0">
            <a:spAutoFit/>
          </a:bodyPr>
          <a:lstStyle/>
          <a:p>
            <a:pPr marL="18674" marR="7470">
              <a:spcBef>
                <a:spcPts val="147"/>
              </a:spcBef>
            </a:pPr>
            <a:r>
              <a:rPr lang="ka-GE" sz="1400" spc="-7" dirty="0">
                <a:solidFill>
                  <a:srgbClr val="767676"/>
                </a:solidFill>
                <a:cs typeface="Arial"/>
              </a:rPr>
              <a:t>წყარო</a:t>
            </a:r>
            <a:r>
              <a:rPr lang="de-AT" sz="1400" spc="-7" dirty="0">
                <a:solidFill>
                  <a:srgbClr val="767676"/>
                </a:solidFill>
                <a:cs typeface="Arial"/>
              </a:rPr>
              <a:t>: </a:t>
            </a:r>
            <a:r>
              <a:rPr sz="1400" spc="-7" dirty="0" err="1">
                <a:solidFill>
                  <a:srgbClr val="767676"/>
                </a:solidFill>
                <a:cs typeface="Arial"/>
              </a:rPr>
              <a:t>ლაკეუსი</a:t>
            </a:r>
            <a:r>
              <a:rPr lang="de-AT" sz="1400" spc="-7" dirty="0">
                <a:solidFill>
                  <a:srgbClr val="767676"/>
                </a:solidFill>
                <a:cs typeface="Arial"/>
              </a:rPr>
              <a:t>, </a:t>
            </a:r>
            <a:r>
              <a:rPr sz="1400" spc="-7" dirty="0">
                <a:solidFill>
                  <a:srgbClr val="767676"/>
                </a:solidFill>
                <a:cs typeface="Arial"/>
              </a:rPr>
              <a:t>2018</a:t>
            </a:r>
            <a:endParaRPr sz="14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4715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1" descr="Macintosh HD:Users:DTR:Documents:PEEP:Youth Start:Youth Start Brand:Logo_YouthStartProject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7847" y="113196"/>
            <a:ext cx="2575221" cy="100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2506945" y="7076167"/>
            <a:ext cx="10083800" cy="47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74900" tIns="79400" rIns="0" bIns="0">
            <a:prstTxWarp prst="textNoShape">
              <a:avLst/>
            </a:prstTxWarp>
          </a:bodyPr>
          <a:lstStyle/>
          <a:p>
            <a:pPr algn="ctr" defTabSz="1043414"/>
            <a:r>
              <a:rPr lang="en-GB" sz="1764">
                <a:solidFill>
                  <a:srgbClr val="333333"/>
                </a:solidFill>
              </a:rPr>
              <a:t>|  </a:t>
            </a:r>
            <a:r>
              <a:rPr lang="en-GB" sz="1764" err="1">
                <a:solidFill>
                  <a:srgbClr val="333333"/>
                </a:solidFill>
              </a:rPr>
              <a:t>www.youthstart.eu</a:t>
            </a:r>
            <a:r>
              <a:rPr lang="en-GB" sz="1764">
                <a:solidFill>
                  <a:srgbClr val="333333"/>
                </a:solidFill>
              </a:rPr>
              <a:t> |</a:t>
            </a:r>
            <a:endParaRPr lang="en-GB" sz="1764">
              <a:solidFill>
                <a:srgbClr val="333333"/>
              </a:solidFill>
              <a:sym typeface="Wingdings 2" charset="2"/>
            </a:endParaRPr>
          </a:p>
        </p:txBody>
      </p:sp>
      <p:sp>
        <p:nvSpPr>
          <p:cNvPr id="39" name="TextBox 46">
            <a:extLst>
              <a:ext uri="{FF2B5EF4-FFF2-40B4-BE49-F238E27FC236}">
                <a16:creationId xmlns:a16="http://schemas.microsoft.com/office/drawing/2014/main" id="{868CBA3D-AFF5-BA4B-9128-83167A52B6A3}"/>
              </a:ext>
            </a:extLst>
          </p:cNvPr>
          <p:cNvSpPr txBox="1"/>
          <p:nvPr/>
        </p:nvSpPr>
        <p:spPr>
          <a:xfrm>
            <a:off x="10676180" y="7093477"/>
            <a:ext cx="1531188" cy="3638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82">
                <a:latin typeface="Arial"/>
                <a:cs typeface="Arial"/>
              </a:rPr>
              <a:t>Source: Johannes Lindner </a:t>
            </a:r>
          </a:p>
          <a:p>
            <a:r>
              <a:rPr lang="de-DE" sz="882">
                <a:latin typeface="Arial"/>
                <a:cs typeface="Arial"/>
              </a:rPr>
              <a:t>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EFC4E2D-4321-7743-B863-AC830BB68769}"/>
              </a:ext>
            </a:extLst>
          </p:cNvPr>
          <p:cNvSpPr txBox="1"/>
          <p:nvPr/>
        </p:nvSpPr>
        <p:spPr>
          <a:xfrm>
            <a:off x="1979787" y="4628464"/>
            <a:ext cx="184731" cy="1008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985"/>
          </a:p>
          <a:p>
            <a:endParaRPr lang="de-DE" sz="1985"/>
          </a:p>
          <a:p>
            <a:endParaRPr lang="de-DE" sz="1985"/>
          </a:p>
        </p:txBody>
      </p:sp>
      <p:graphicFrame>
        <p:nvGraphicFramePr>
          <p:cNvPr id="40" name="Inhaltsplatzhalter 3"/>
          <p:cNvGraphicFramePr>
            <a:graphicFrameLocks/>
          </p:cNvGraphicFramePr>
          <p:nvPr>
            <p:extLst/>
          </p:nvPr>
        </p:nvGraphicFramePr>
        <p:xfrm>
          <a:off x="3011135" y="1263227"/>
          <a:ext cx="9075420" cy="5074962"/>
        </p:xfrm>
        <a:graphic>
          <a:graphicData uri="http://schemas.openxmlformats.org/drawingml/2006/table">
            <a:tbl>
              <a:tblPr/>
              <a:tblGrid>
                <a:gridCol w="30251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5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251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9739"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a-G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 ძირითადი სამეწარმეო  სწავლება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AB2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824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a-G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იდეის გამოწვევა</a:t>
                      </a:r>
                      <a:endParaRPr kumimoji="0" lang="de-DE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>
                      <a:noFill/>
                    </a:lnL>
                    <a:lnR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a-G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გმირის გამოწვევა</a:t>
                      </a:r>
                      <a:endParaRPr kumimoji="0" lang="de-DE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a-G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ჩემი პირადი გამოწვევა</a:t>
                      </a:r>
                      <a:endParaRPr kumimoji="0" lang="de-DE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824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a-G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ლიმონათის სტენდის გამოწვევა</a:t>
                      </a:r>
                      <a:endParaRPr kumimoji="0" lang="de-DE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>
                      <a:noFill/>
                    </a:lnL>
                    <a:lnR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a-G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რეალური ბაზრის გამოწვევა</a:t>
                      </a:r>
                      <a:endParaRPr kumimoji="0" lang="de-DE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a-G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დაიწყე შენი პროექტის გამოწვევა</a:t>
                      </a:r>
                      <a:endParaRPr kumimoji="0" lang="de-DE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9739"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a-G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სამეწარმეო კულტურა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824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a-G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ემპათიის გამოწვევა</a:t>
                      </a:r>
                      <a:endParaRPr kumimoji="0" lang="de-DE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>
                      <a:noFill/>
                    </a:lnL>
                    <a:lnR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a-G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თხრობის გამოწვევა</a:t>
                      </a:r>
                      <a:endParaRPr kumimoji="0" lang="de-DE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a-G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მეგობრული გამოწვევა</a:t>
                      </a:r>
                      <a:endParaRPr kumimoji="0" lang="de-DE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824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a-G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პერსპექტიული გამოწვევა</a:t>
                      </a:r>
                      <a:endParaRPr kumimoji="0" lang="de-DE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>
                      <a:noFill/>
                    </a:lnL>
                    <a:lnR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a-G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ნარჩენი/გამოუსადეგარი ღირებულების გამოწვევა</a:t>
                      </a:r>
                      <a:endParaRPr kumimoji="0" lang="de-DE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a-G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ღია კარის გამოწვევა</a:t>
                      </a:r>
                      <a:endParaRPr kumimoji="0" lang="de-DE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824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a-G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ექსტრემალური გამოწვევა</a:t>
                      </a:r>
                      <a:endParaRPr kumimoji="0" lang="de-DE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>
                      <a:noFill/>
                    </a:lnL>
                    <a:lnR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“</a:t>
                      </a:r>
                      <a:r>
                        <a:rPr kumimoji="0" lang="ka-G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იყავი დიახ“ გამოწვევა</a:t>
                      </a:r>
                      <a:endParaRPr kumimoji="0" lang="de-DE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a-G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საექსპერტო გამოწვევა</a:t>
                      </a:r>
                      <a:endParaRPr kumimoji="0" lang="de-DE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9739"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a-G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სამეწარმეო სამოქალაქო განათლება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4AE1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5824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a-G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საზოგადოების გამოწვევა</a:t>
                      </a:r>
                      <a:endParaRPr kumimoji="0" lang="de-DE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>
                      <a:noFill/>
                    </a:lnL>
                    <a:lnR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a-G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დებატების გამოწვევა</a:t>
                      </a:r>
                      <a:endParaRPr kumimoji="0" lang="de-DE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a-GE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Arial Narrow" charset="0"/>
                          <a:cs typeface="Arial Narrow" charset="0"/>
                        </a:rPr>
                        <a:t>მოხალისეთა გამოწვევა</a:t>
                      </a:r>
                      <a:endParaRPr kumimoji="0" lang="de-DE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Arial Narrow" charset="0"/>
                        <a:cs typeface="Arial Narrow" charset="0"/>
                      </a:endParaRPr>
                    </a:p>
                  </a:txBody>
                  <a:tcPr marL="100838" marR="100838" marT="50419" marB="50419" anchor="ctr" horzOverflow="overflow">
                    <a:lnL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6D6E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41" name="Bild 4" descr="Hero Challeng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98127" y="1688722"/>
            <a:ext cx="595224" cy="596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Bild 5" descr="Idea Challenge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08000" y="1688722"/>
            <a:ext cx="595224" cy="596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Bild 6" descr="Lemonade Stand Challenge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08000" y="2367978"/>
            <a:ext cx="595224" cy="59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Bild 7" descr="Personal Challenge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323267" y="1688722"/>
            <a:ext cx="595224" cy="596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Bild 8" descr="Real Market Challenge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98127" y="2367978"/>
            <a:ext cx="595224" cy="59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Bild 9" descr="Start Your Project Challenge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323267" y="2367978"/>
            <a:ext cx="595224" cy="59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Bild 10" descr="Expert Challenge 2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1323267" y="4713365"/>
            <a:ext cx="595224" cy="59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Bild 11" descr="Be a Yes Challenge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298127" y="4723652"/>
            <a:ext cx="595224" cy="59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Bild 12" descr="Buddy Challenge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1323267" y="3391617"/>
            <a:ext cx="595224" cy="59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Bild 13" descr="Empathy Challenge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297710" y="3381324"/>
            <a:ext cx="595224" cy="59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Bild 14" descr="Extreme Challenge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297710" y="4703072"/>
            <a:ext cx="595224" cy="59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Bild 15" descr="Open Door Challenge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323267" y="4056868"/>
            <a:ext cx="595224" cy="59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Bild 16" descr="Perspectives Challenge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297710" y="4046575"/>
            <a:ext cx="595224" cy="59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Bild 17" descr="Storytelling Challenge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298127" y="3401904"/>
            <a:ext cx="595224" cy="59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Bild 18" descr="Trash Value Challenge.pn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298127" y="4067155"/>
            <a:ext cx="595224" cy="59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Bild 19" descr="Volunteer Challenge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11382789" y="5751507"/>
            <a:ext cx="595224" cy="596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Bild 20" descr="My Community Cchallenge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5297710" y="5741215"/>
            <a:ext cx="595224" cy="596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Bild 21" descr="Debate Challenge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8298127" y="5820953"/>
            <a:ext cx="595224" cy="596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25213570"/>
      </p:ext>
    </p:extLst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0F3EEA37-8C6C-1345-B0C2-E658EFEE46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" y="6682"/>
            <a:ext cx="15123710" cy="6287385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5FAABB2D-D0BD-3E45-83EB-1C031DF9D3DE}"/>
              </a:ext>
            </a:extLst>
          </p:cNvPr>
          <p:cNvSpPr/>
          <p:nvPr/>
        </p:nvSpPr>
        <p:spPr>
          <a:xfrm>
            <a:off x="9620250" y="6600825"/>
            <a:ext cx="5017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hlinkClick r:id="rId3"/>
              </a:rPr>
              <a:t>https://www.youtube.com/watch?v=tuY58QuidMg</a:t>
            </a:r>
            <a:r>
              <a:rPr lang="de-DE" dirty="0"/>
              <a:t> 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AD01046-5130-D242-BF80-FE21D90636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" y="6525657"/>
            <a:ext cx="78867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52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>
            <a:extLst>
              <a:ext uri="{FF2B5EF4-FFF2-40B4-BE49-F238E27FC236}">
                <a16:creationId xmlns:a16="http://schemas.microsoft.com/office/drawing/2014/main" id="{AF1A89A4-AF3C-844C-8938-EA00D914A581}"/>
              </a:ext>
            </a:extLst>
          </p:cNvPr>
          <p:cNvSpPr txBox="1">
            <a:spLocks/>
          </p:cNvSpPr>
          <p:nvPr/>
        </p:nvSpPr>
        <p:spPr>
          <a:xfrm>
            <a:off x="471578" y="1296968"/>
            <a:ext cx="2976472" cy="7435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l" defTabSz="91441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a-GE" sz="3200" b="1" dirty="0">
                <a:latin typeface="DIN Condensed" charset="0"/>
              </a:rPr>
              <a:t>ამოსავალი წერტილის გარკვევა</a:t>
            </a:r>
            <a:endParaRPr lang="en-GB" sz="3200" b="1" dirty="0">
              <a:latin typeface="DIN Condensed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DCC54E4-1E9F-4241-827B-8EA90CBC15AF}"/>
              </a:ext>
            </a:extLst>
          </p:cNvPr>
          <p:cNvSpPr txBox="1"/>
          <p:nvPr/>
        </p:nvSpPr>
        <p:spPr>
          <a:xfrm>
            <a:off x="518207" y="3155800"/>
            <a:ext cx="34026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a-GE" b="1" dirty="0"/>
              <a:t>პრობლემის ანალიზი თქვენს საგანმანათლებლო დაწესებულებაში (თვითშეფასება)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a-GE" b="1" dirty="0"/>
              <a:t>სამეწარმეო სწავლების ეროვნული, რეგიონული თუ ადგილობრივი სტრატეგია</a:t>
            </a:r>
            <a:endParaRPr lang="en-GB" b="1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5E4D808D-38B9-9349-8899-ABAE7EA7E572}"/>
              </a:ext>
            </a:extLst>
          </p:cNvPr>
          <p:cNvSpPr txBox="1">
            <a:spLocks/>
          </p:cNvSpPr>
          <p:nvPr/>
        </p:nvSpPr>
        <p:spPr>
          <a:xfrm>
            <a:off x="5467754" y="1272566"/>
            <a:ext cx="3239475" cy="743525"/>
          </a:xfrm>
          <a:prstGeom prst="rect">
            <a:avLst/>
          </a:prstGeom>
          <a:noFill/>
        </p:spPr>
        <p:txBody>
          <a:bodyPr/>
          <a:lstStyle>
            <a:lvl1pPr algn="l" defTabSz="91441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a-GE" sz="3200" b="1" dirty="0">
                <a:latin typeface="DIN Condensed" charset="0"/>
              </a:rPr>
              <a:t>სამეწარმეო სასწავლო ინსტიტუტის ტილო (</a:t>
            </a:r>
            <a:r>
              <a:rPr lang="en-GB" sz="3200" b="1" dirty="0">
                <a:latin typeface="DIN Condensed" charset="0"/>
              </a:rPr>
              <a:t>ELIC)</a:t>
            </a:r>
          </a:p>
          <a:p>
            <a:endParaRPr lang="en-GB" sz="3200" b="1" dirty="0">
              <a:latin typeface="DIN Condensed" charset="0"/>
            </a:endParaRPr>
          </a:p>
          <a:p>
            <a:endParaRPr lang="en-GB" sz="3200" b="1" dirty="0">
              <a:latin typeface="DIN Condensed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F384010-97C3-EE4B-BEF1-4B5D0452532C}"/>
              </a:ext>
            </a:extLst>
          </p:cNvPr>
          <p:cNvSpPr txBox="1"/>
          <p:nvPr/>
        </p:nvSpPr>
        <p:spPr>
          <a:xfrm>
            <a:off x="5419738" y="3192396"/>
            <a:ext cx="38090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b="1" dirty="0"/>
              <a:t> </a:t>
            </a:r>
            <a:r>
              <a:rPr lang="ka-GE" b="1" dirty="0"/>
              <a:t>(შემდეგი) სამეწარმეო სწავლების განვითარება პროფესიულ</a:t>
            </a:r>
            <a:r>
              <a:rPr lang="en-US" b="1" dirty="0"/>
              <a:t> </a:t>
            </a:r>
            <a:r>
              <a:rPr lang="ka-GE" b="1" dirty="0"/>
              <a:t>საგანმანათლებლო დაწესებულებაში ძირითადი გუნდისა და დაინტერესებული მხარეების ჩართულობით. </a:t>
            </a:r>
            <a:r>
              <a:rPr lang="en-GB" b="1" dirty="0"/>
              <a:t>ELIC, </a:t>
            </a:r>
            <a:r>
              <a:rPr lang="ka-GE" b="1" dirty="0"/>
              <a:t>როგორც ინსტრუმენტი კონცეფციის </a:t>
            </a:r>
            <a:endParaRPr lang="de-AT" b="1" dirty="0"/>
          </a:p>
          <a:p>
            <a:pPr lvl="0"/>
            <a:r>
              <a:rPr lang="ka-GE" b="1" dirty="0"/>
              <a:t>შემუშავებისთვის.</a:t>
            </a:r>
            <a:endParaRPr lang="en-GB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584E0C6-B148-FB44-95AC-45F6EDFF9E87}"/>
              </a:ext>
            </a:extLst>
          </p:cNvPr>
          <p:cNvSpPr txBox="1"/>
          <p:nvPr/>
        </p:nvSpPr>
        <p:spPr>
          <a:xfrm>
            <a:off x="10287404" y="3812371"/>
            <a:ext cx="31345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a-GE" b="1" dirty="0"/>
              <a:t>განხორციელების პროექტი განსხვავდება განვითარების სტადიისა და განხორციელების მოცულობის მიხედვით.</a:t>
            </a:r>
            <a:endParaRPr lang="en-GB" dirty="0"/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9FFC7ACF-F191-854A-88C4-4CEFB267E057}"/>
              </a:ext>
            </a:extLst>
          </p:cNvPr>
          <p:cNvSpPr txBox="1">
            <a:spLocks/>
          </p:cNvSpPr>
          <p:nvPr/>
        </p:nvSpPr>
        <p:spPr>
          <a:xfrm>
            <a:off x="10268354" y="1495425"/>
            <a:ext cx="4457296" cy="7435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l" defTabSz="91441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a-GE" sz="3200" b="1" dirty="0">
                <a:latin typeface="DIN Condensed" charset="0"/>
              </a:rPr>
              <a:t>პროექტი </a:t>
            </a:r>
            <a:endParaRPr lang="de-AT" sz="3200" b="1" dirty="0">
              <a:latin typeface="DIN Condensed" charset="0"/>
            </a:endParaRPr>
          </a:p>
          <a:p>
            <a:r>
              <a:rPr lang="ka-GE" sz="3200" b="1" dirty="0">
                <a:latin typeface="DIN Condensed" charset="0"/>
              </a:rPr>
              <a:t>შემდგომი განხორციელებისთვის</a:t>
            </a:r>
            <a:endParaRPr lang="en-GB" sz="3200" b="1" dirty="0">
              <a:latin typeface="DIN Condensed" charset="0"/>
            </a:endParaRPr>
          </a:p>
        </p:txBody>
      </p:sp>
      <p:sp>
        <p:nvSpPr>
          <p:cNvPr id="3" name="Richtungspfeil 2">
            <a:extLst>
              <a:ext uri="{FF2B5EF4-FFF2-40B4-BE49-F238E27FC236}">
                <a16:creationId xmlns:a16="http://schemas.microsoft.com/office/drawing/2014/main" id="{BF78FE69-6F66-9240-926E-9BB68AFCEE98}"/>
              </a:ext>
            </a:extLst>
          </p:cNvPr>
          <p:cNvSpPr/>
          <p:nvPr/>
        </p:nvSpPr>
        <p:spPr>
          <a:xfrm>
            <a:off x="516096" y="1152525"/>
            <a:ext cx="4800600" cy="5524500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ichtungspfeil 15">
            <a:extLst>
              <a:ext uri="{FF2B5EF4-FFF2-40B4-BE49-F238E27FC236}">
                <a16:creationId xmlns:a16="http://schemas.microsoft.com/office/drawing/2014/main" id="{26398F32-6AEF-A84C-A868-ED067A3451E7}"/>
              </a:ext>
            </a:extLst>
          </p:cNvPr>
          <p:cNvSpPr/>
          <p:nvPr/>
        </p:nvSpPr>
        <p:spPr>
          <a:xfrm>
            <a:off x="5316696" y="1114425"/>
            <a:ext cx="4800600" cy="5562600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ichtungspfeil 18">
            <a:extLst>
              <a:ext uri="{FF2B5EF4-FFF2-40B4-BE49-F238E27FC236}">
                <a16:creationId xmlns:a16="http://schemas.microsoft.com/office/drawing/2014/main" id="{5B0B988C-2120-8C4A-85C0-0D703A0D1738}"/>
              </a:ext>
            </a:extLst>
          </p:cNvPr>
          <p:cNvSpPr/>
          <p:nvPr/>
        </p:nvSpPr>
        <p:spPr>
          <a:xfrm>
            <a:off x="10183586" y="1114425"/>
            <a:ext cx="4800600" cy="5562600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0512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821</Words>
  <Application>Microsoft Macintosh PowerPoint</Application>
  <PresentationFormat>Benutzerdefiniert</PresentationFormat>
  <Paragraphs>255</Paragraphs>
  <Slides>12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26" baseType="lpstr">
      <vt:lpstr>ＭＳ Ｐゴシック</vt:lpstr>
      <vt:lpstr>ヒラギノ角ゴ Pro W3</vt:lpstr>
      <vt:lpstr>ヒラギノ角ゴ ProN W3</vt:lpstr>
      <vt:lpstr>Arial</vt:lpstr>
      <vt:lpstr>Arial Narrow</vt:lpstr>
      <vt:lpstr>Calibri</vt:lpstr>
      <vt:lpstr>Carlito</vt:lpstr>
      <vt:lpstr>DIN Condensed</vt:lpstr>
      <vt:lpstr>Georgia</vt:lpstr>
      <vt:lpstr>Helvetica Neue Light</vt:lpstr>
      <vt:lpstr>Segoe Script</vt:lpstr>
      <vt:lpstr>Verdana</vt:lpstr>
      <vt:lpstr>Wingdings 2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ღირებულება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Entrepreneurship Education</dc:title>
  <dc:subject>Sozial und unternehmerisch denken und handeln lernen</dc:subject>
  <dc:creator>Anne Dörner, Kristina Notz, Wolfgang Stark</dc:creator>
  <cp:lastModifiedBy>Johannes Lindner</cp:lastModifiedBy>
  <cp:revision>309</cp:revision>
  <cp:lastPrinted>2022-07-22T05:16:19Z</cp:lastPrinted>
  <dcterms:created xsi:type="dcterms:W3CDTF">2019-11-18T23:27:09Z</dcterms:created>
  <dcterms:modified xsi:type="dcterms:W3CDTF">2023-11-18T21:19:34Z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2017-01-12T00:00:00Z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2019-11-18T00:00:00Z</vt:filetime>
  </property>
</Properties>
</file>