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6"/>
  </p:notesMasterIdLst>
  <p:sldIdLst>
    <p:sldId id="485" r:id="rId2"/>
    <p:sldId id="2055" r:id="rId3"/>
    <p:sldId id="2060" r:id="rId4"/>
    <p:sldId id="2059" r:id="rId5"/>
    <p:sldId id="2061" r:id="rId6"/>
    <p:sldId id="2063" r:id="rId7"/>
    <p:sldId id="2062" r:id="rId8"/>
    <p:sldId id="552" r:id="rId9"/>
    <p:sldId id="1130" r:id="rId10"/>
    <p:sldId id="1134" r:id="rId11"/>
    <p:sldId id="1136" r:id="rId12"/>
    <p:sldId id="1131" r:id="rId13"/>
    <p:sldId id="1135" r:id="rId14"/>
    <p:sldId id="1133" r:id="rId15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106"/>
    <p:restoredTop sz="94687"/>
  </p:normalViewPr>
  <p:slideViewPr>
    <p:cSldViewPr snapToGrid="0" snapToObjects="1">
      <p:cViewPr varScale="1">
        <p:scale>
          <a:sx n="112" d="100"/>
          <a:sy n="112" d="100"/>
        </p:scale>
        <p:origin x="968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81DDB4-37CB-084F-934F-1F2E99637670}" type="datetimeFigureOut">
              <a:rPr lang="de-DE" smtClean="0"/>
              <a:t>02.11.23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de-DE"/>
              <a:t>Mastertextformat bearbeiten
Zweite Ebene
Dritte Ebene
Vierte Ebene
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62932F-560A-B845-8F6A-A77D7839C94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328047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6E8353-BD23-0747-AE84-53556A579391}" type="slidenum">
              <a:rPr lang="de-DE">
                <a:latin typeface="Arial" pitchFamily="-84" charset="0"/>
              </a:rPr>
              <a:pPr/>
              <a:t>6</a:t>
            </a:fld>
            <a:endParaRPr lang="de-DE">
              <a:latin typeface="Arial" pitchFamily="-84" charset="0"/>
            </a:endParaRPr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de-DE">
              <a:latin typeface="Times" pitchFamily="-84" charset="0"/>
              <a:ea typeface="ＭＳ Ｐゴシック" pitchFamily="-84" charset="-128"/>
              <a:cs typeface="ＭＳ Ｐゴシック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164570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6E8353-BD23-0747-AE84-53556A579391}" type="slidenum">
              <a:rPr lang="de-DE">
                <a:latin typeface="Arial" pitchFamily="-84" charset="0"/>
              </a:rPr>
              <a:pPr/>
              <a:t>7</a:t>
            </a:fld>
            <a:endParaRPr lang="de-DE">
              <a:latin typeface="Arial" pitchFamily="-84" charset="0"/>
            </a:endParaRPr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de-DE">
              <a:latin typeface="Times" pitchFamily="-84" charset="0"/>
              <a:ea typeface="ＭＳ Ｐゴシック" pitchFamily="-84" charset="-128"/>
              <a:cs typeface="ＭＳ Ｐゴシック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170457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A7578A9-9584-144C-8A91-E7523FFE0B1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8F2B7CA4-C261-CD42-8C25-B6EE4DC2FB3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B8CAB54-A993-C440-940F-86CBD9E0CD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95627-D6FD-1F46-BA6A-E279FAB2B548}" type="datetimeFigureOut">
              <a:rPr lang="de-DE" smtClean="0"/>
              <a:t>02.11.23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9FB9E13-64E3-D048-B368-DB7F36417B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9DEC2142-CA34-824F-9110-EB6697E7CC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C15A1-456C-9644-B8ED-F4888E6C120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123640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1067FE7-EDEF-A34B-939D-4359BFAC8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4D154C5B-2677-BD4C-84BF-3F656D7928F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de-DE"/>
              <a:t>Mastertextformat bearbeiten
Zweite Ebene
Dritte Ebene
Vierte Ebene
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5DF2F91-28A2-1144-86DE-D35ACF6B77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95627-D6FD-1F46-BA6A-E279FAB2B548}" type="datetimeFigureOut">
              <a:rPr lang="de-DE" smtClean="0"/>
              <a:t>02.11.23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B6FA475-F0BD-EB43-80C7-1ABDAFAEE5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62659B89-E7C1-7A4F-A0FF-5C3C502362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C15A1-456C-9644-B8ED-F4888E6C120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35841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EB182282-0A50-8044-9F25-6729EF78420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04095A88-E7B8-D245-8F65-C0DCD5F42D0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r>
              <a:rPr lang="de-DE"/>
              <a:t>Mastertextformat bearbeiten
Zweite Ebene
Dritte Ebene
Vierte Ebene
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4C9FEA7-16C5-2D45-80F3-F25DAEE24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95627-D6FD-1F46-BA6A-E279FAB2B548}" type="datetimeFigureOut">
              <a:rPr lang="de-DE" smtClean="0"/>
              <a:t>02.11.23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880FA740-4D07-B947-8F1E-2D4DFCF940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200BBB9-F7C3-4747-AFA5-778C1A9285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C15A1-456C-9644-B8ED-F4888E6C120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748270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A05B6DC-2265-9348-A901-8E9DF93E25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29B6689-5623-BE41-81AE-71D69A1CD7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/>
              <a:t>Mastertextformat bearbeiten
Zweite Ebene
Dritte Ebene
Vierte Ebene
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8D33920-CBF5-284C-BAFC-683CFCF5D7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95627-D6FD-1F46-BA6A-E279FAB2B548}" type="datetimeFigureOut">
              <a:rPr lang="de-DE" smtClean="0"/>
              <a:t>02.11.23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D45274C-AA91-6A46-A82F-F996A0E8F6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B4B23FC-0D63-B045-B010-448C7CA7EA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C15A1-456C-9644-B8ED-F4888E6C120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429195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49F8072-B816-064F-97AB-9F2F21CFAF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64E28EB-28C0-CE4F-9DF9-577E14247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Mastertextformat bearbeiten
Zweite Ebene
Dritte Ebene
Vierte Ebene
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32E93B7-43B0-454E-9798-2014084B72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95627-D6FD-1F46-BA6A-E279FAB2B548}" type="datetimeFigureOut">
              <a:rPr lang="de-DE" smtClean="0"/>
              <a:t>02.11.23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2F0062B-C37C-514B-BF47-4EC5E26883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60CDCE9-71E8-4D40-B86F-B4360E53FE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C15A1-456C-9644-B8ED-F4888E6C120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3476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335FC2B-DE00-7443-A678-3781F1D4D2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7936282-F9B6-AF44-A421-F70DB7EF8E8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r>
              <a:rPr lang="de-DE"/>
              <a:t>Mastertextformat bearbeiten
Zweite Ebene
Dritte Ebene
Vierte Ebene
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3615389A-3714-3A49-BE0B-34AB3D35885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r>
              <a:rPr lang="de-DE"/>
              <a:t>Mastertextformat bearbeiten
Zweite Ebene
Dritte Ebene
Vierte Ebene
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457A7203-260A-884E-98F8-391D678855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95627-D6FD-1F46-BA6A-E279FAB2B548}" type="datetimeFigureOut">
              <a:rPr lang="de-DE" smtClean="0"/>
              <a:t>02.11.23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B12C7BF8-94D2-3547-94F5-BF2A4DEF03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665E10DD-FE0A-8A4D-9A63-D583A4F948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C15A1-456C-9644-B8ED-F4888E6C120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845964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26B4A3D-4C8F-EC41-9529-22C550CDA7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C988C9CC-18F6-524A-B870-240BC32DEC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de-DE"/>
              <a:t>Mastertextformat bearbeiten
Zweite Ebene
Dritte Ebene
Vierte Ebene
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B576EDA0-46FC-F246-8196-DBB366BB6D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r>
              <a:rPr lang="de-DE"/>
              <a:t>Mastertextformat bearbeiten
Zweite Ebene
Dritte Ebene
Vierte Ebene
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7A4BA433-674E-A547-B46D-65577C8AD40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de-DE"/>
              <a:t>Mastertextformat bearbeiten
Zweite Ebene
Dritte Ebene
Vierte Ebene
Fünfte Ebene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2CBEBE5A-C56A-674F-B349-FDB7483A205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r>
              <a:rPr lang="de-DE"/>
              <a:t>Mastertextformat bearbeiten
Zweite Ebene
Dritte Ebene
Vierte Ebene
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04BFF857-DFD3-314B-BFF7-BD3B56170F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95627-D6FD-1F46-BA6A-E279FAB2B548}" type="datetimeFigureOut">
              <a:rPr lang="de-DE" smtClean="0"/>
              <a:t>02.11.23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32F90D94-94C1-3841-A57B-534F2979A4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1C22CE62-7E64-C44C-9865-23415232A3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C15A1-456C-9644-B8ED-F4888E6C120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10489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4BC5409-7B5D-054A-9290-A973BB5E7A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3E03D811-554F-9746-AF33-C1515EC424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95627-D6FD-1F46-BA6A-E279FAB2B548}" type="datetimeFigureOut">
              <a:rPr lang="de-DE" smtClean="0"/>
              <a:t>02.11.23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4A255C4D-3529-9A4D-8A71-8BEE2F2D93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3060F6B8-3FCC-F94A-A18F-7758090650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C15A1-456C-9644-B8ED-F4888E6C120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745403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B91C3EA1-31D4-AE4C-A451-F648EE6673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95627-D6FD-1F46-BA6A-E279FAB2B548}" type="datetimeFigureOut">
              <a:rPr lang="de-DE" smtClean="0"/>
              <a:t>02.11.23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BAA6F951-BE30-294F-89E1-8DBB8957C4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E3603502-5A4B-604C-94EE-B90A33243C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C15A1-456C-9644-B8ED-F4888E6C120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55478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B367BD3-80F8-A04D-B3AD-E6641AAD6D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6C2BA37-129F-F14A-B487-D1EA52882B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de-DE"/>
              <a:t>Mastertextformat bearbeiten
Zweite Ebene
Dritte Ebene
Vierte Ebene
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8E0A2F7E-E945-3C4B-A91B-471012F21C8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de-DE"/>
              <a:t>Mastertextformat bearbeiten
Zweite Ebene
Dritte Ebene
Vierte Ebene
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64638CF1-9449-3946-B85A-245AB421BE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95627-D6FD-1F46-BA6A-E279FAB2B548}" type="datetimeFigureOut">
              <a:rPr lang="de-DE" smtClean="0"/>
              <a:t>02.11.23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E5A83ABE-C4E3-794C-9693-CC7622FCAB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C81ADB06-AD6F-B442-9FB5-A99631F386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C15A1-456C-9644-B8ED-F4888E6C120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212361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74B6198-897E-9746-BCD2-B9F97F7FF2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28CD5F2D-590D-C742-9A9B-AAC29E384DC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300B5363-854B-D64E-A116-EE7480E973F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de-DE"/>
              <a:t>Mastertextformat bearbeiten
Zweite Ebene
Dritte Ebene
Vierte Ebene
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A744DCC1-2772-5D47-A6CF-69E530A409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95627-D6FD-1F46-BA6A-E279FAB2B548}" type="datetimeFigureOut">
              <a:rPr lang="de-DE" smtClean="0"/>
              <a:t>02.11.23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82E565A4-03A1-9346-ABA5-6EA374B84A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4BB05650-2F6B-1B44-961A-55604433EA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C15A1-456C-9644-B8ED-F4888E6C120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465102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281B6A69-DA6C-3C4E-A09A-2BEE93B010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B7AB90D4-F0C9-3049-8B7C-FAEC6E9298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de-DE"/>
              <a:t>Mastertextformat bearbeiten
Zweite Ebene
Dritte Ebene
Vierte Ebene
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FBBF51E-C063-E441-AC4C-DC434C2C24E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695627-D6FD-1F46-BA6A-E279FAB2B548}" type="datetimeFigureOut">
              <a:rPr lang="de-DE" smtClean="0"/>
              <a:t>02.11.23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0503238-266F-3D4E-9945-88C31B6BB83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FAB00F5-2FFD-0348-A09F-A51022D5F47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9C15A1-456C-9644-B8ED-F4888E6C120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050041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hyperlink" Target="https://www.google.at/url?sa=i&amp;url=https://www.fteval.at/content/home/plattform/mitglieder/profile/bmbwf/&amp;psig=AOvVaw1RoRl-_yhgGsXsuJLmZ_HX&amp;ust=1664268228693000&amp;source=images&amp;cd=vfe&amp;ved=0CAwQjRxqFwoTCIiO1rqIsvoCFQAAAAAdAAAAABAN" TargetMode="External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Imagem 7"/>
          <p:cNvPicPr/>
          <p:nvPr/>
        </p:nvPicPr>
        <p:blipFill>
          <a:blip r:embed="rId2"/>
          <a:stretch/>
        </p:blipFill>
        <p:spPr>
          <a:xfrm rot="10800000">
            <a:off x="37552920" y="2505960"/>
            <a:ext cx="8548200" cy="474120"/>
          </a:xfrm>
          <a:prstGeom prst="rect">
            <a:avLst/>
          </a:prstGeom>
          <a:ln>
            <a:noFill/>
          </a:ln>
        </p:spPr>
      </p:pic>
      <p:sp>
        <p:nvSpPr>
          <p:cNvPr id="73" name="CustomShape 1"/>
          <p:cNvSpPr/>
          <p:nvPr/>
        </p:nvSpPr>
        <p:spPr>
          <a:xfrm>
            <a:off x="39629" y="1099074"/>
            <a:ext cx="12192000" cy="1047960"/>
          </a:xfrm>
          <a:prstGeom prst="rect">
            <a:avLst/>
          </a:prstGeom>
          <a:solidFill>
            <a:srgbClr val="00A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marL="4273550" indent="-4273550" algn="ctr"/>
            <a:r>
              <a:rPr lang="en-GB" sz="2800" dirty="0">
                <a:solidFill>
                  <a:srgbClr val="FFFFFF"/>
                </a:solidFill>
                <a:latin typeface="Tw Cen MT"/>
                <a:ea typeface="DejaVu Sans"/>
              </a:rPr>
              <a:t> </a:t>
            </a:r>
            <a:r>
              <a:rPr lang="ka-GE" sz="2800" dirty="0">
                <a:solidFill>
                  <a:srgbClr val="FFFFFF"/>
                </a:solidFill>
                <a:latin typeface="Tw Cen MT"/>
                <a:ea typeface="DejaVu Sans"/>
              </a:rPr>
              <a:t>                 გაყიდვების იდეები</a:t>
            </a:r>
            <a:r>
              <a:rPr lang="de-AT" sz="2800" dirty="0">
                <a:solidFill>
                  <a:srgbClr val="FFFFFF"/>
                </a:solidFill>
                <a:latin typeface="Tw Cen MT"/>
                <a:ea typeface="DejaVu Sans"/>
              </a:rPr>
              <a:t>/ B1: </a:t>
            </a:r>
            <a:r>
              <a:rPr lang="ka-GE" sz="2800" dirty="0">
                <a:solidFill>
                  <a:srgbClr val="FFFFFF"/>
                </a:solidFill>
                <a:latin typeface="Tw Cen MT"/>
                <a:ea typeface="DejaVu Sans"/>
              </a:rPr>
              <a:t>ლიმონათის სტენდის გამოწვევა</a:t>
            </a:r>
            <a:endParaRPr lang="en-GB" sz="2000" dirty="0">
              <a:solidFill>
                <a:srgbClr val="FFFFFF"/>
              </a:solidFill>
              <a:latin typeface="Tw Cen MT"/>
              <a:ea typeface="DejaVu Sans"/>
            </a:endParaRPr>
          </a:p>
        </p:txBody>
      </p:sp>
      <p:pic>
        <p:nvPicPr>
          <p:cNvPr id="74" name="Picture 1"/>
          <p:cNvPicPr/>
          <p:nvPr/>
        </p:nvPicPr>
        <p:blipFill>
          <a:blip r:embed="rId3"/>
          <a:stretch/>
        </p:blipFill>
        <p:spPr>
          <a:xfrm>
            <a:off x="39629" y="1160430"/>
            <a:ext cx="2132280" cy="852120"/>
          </a:xfrm>
          <a:prstGeom prst="rect">
            <a:avLst/>
          </a:prstGeom>
          <a:ln>
            <a:noFill/>
          </a:ln>
        </p:spPr>
      </p:pic>
      <p:pic>
        <p:nvPicPr>
          <p:cNvPr id="8" name="Picture 2" descr="fteval">
            <a:hlinkClick r:id="rId4"/>
            <a:extLst>
              <a:ext uri="{FF2B5EF4-FFF2-40B4-BE49-F238E27FC236}">
                <a16:creationId xmlns:a16="http://schemas.microsoft.com/office/drawing/2014/main" id="{82872105-8E9D-0D49-AA8D-DAD440D7CB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1051" y="5606811"/>
            <a:ext cx="1588783" cy="747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8F81623E-7CD8-044F-BA1E-C6BD4386976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913713" y="5606811"/>
            <a:ext cx="908950" cy="629221"/>
          </a:xfrm>
          <a:prstGeom prst="rect">
            <a:avLst/>
          </a:prstGeom>
        </p:spPr>
      </p:pic>
      <p:sp>
        <p:nvSpPr>
          <p:cNvPr id="11" name="CustomShape 3">
            <a:extLst>
              <a:ext uri="{FF2B5EF4-FFF2-40B4-BE49-F238E27FC236}">
                <a16:creationId xmlns:a16="http://schemas.microsoft.com/office/drawing/2014/main" id="{3EA93B62-9B95-8348-8997-4AD16B2D6FFD}"/>
              </a:ext>
            </a:extLst>
          </p:cNvPr>
          <p:cNvSpPr/>
          <p:nvPr/>
        </p:nvSpPr>
        <p:spPr>
          <a:xfrm>
            <a:off x="408062" y="1216933"/>
            <a:ext cx="5137516" cy="3569917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>
              <a:spcBef>
                <a:spcPts val="600"/>
              </a:spcBef>
            </a:pPr>
            <a:r>
              <a:rPr lang="ka-GE" sz="3000" b="1" dirty="0">
                <a:solidFill>
                  <a:srgbClr val="FFB300"/>
                </a:solidFill>
                <a:latin typeface="Calibri" charset="0"/>
                <a:ea typeface="Calibri" charset="0"/>
                <a:cs typeface="Calibri" charset="0"/>
              </a:rPr>
              <a:t>ლიმონათის სტენდის გამოწვევა </a:t>
            </a:r>
            <a:r>
              <a:rPr lang="de-AT" sz="3000" b="1" dirty="0">
                <a:solidFill>
                  <a:srgbClr val="FFB300"/>
                </a:solidFill>
                <a:latin typeface="Calibri" charset="0"/>
                <a:ea typeface="Calibri" charset="0"/>
                <a:cs typeface="Calibri" charset="0"/>
              </a:rPr>
              <a:t>B1</a:t>
            </a:r>
          </a:p>
          <a:p>
            <a:pPr>
              <a:spcBef>
                <a:spcPts val="600"/>
              </a:spcBef>
            </a:pPr>
            <a:r>
              <a:rPr lang="ka-GE" b="1" dirty="0">
                <a:solidFill>
                  <a:srgbClr val="FFB300"/>
                </a:solidFill>
                <a:latin typeface="Calibri" charset="0"/>
                <a:ea typeface="Calibri" charset="0"/>
                <a:cs typeface="Calibri" charset="0"/>
              </a:rPr>
              <a:t>შემიძლია იდეების გაყიდვა.</a:t>
            </a:r>
          </a:p>
          <a:p>
            <a:pPr>
              <a:spcBef>
                <a:spcPts val="600"/>
              </a:spcBef>
            </a:pPr>
            <a:r>
              <a:rPr lang="ka-GE" dirty="0">
                <a:solidFill>
                  <a:srgbClr val="FFB300"/>
                </a:solidFill>
                <a:latin typeface="Calibri" charset="0"/>
                <a:ea typeface="Calibri" charset="0"/>
                <a:cs typeface="Calibri" charset="0"/>
              </a:rPr>
              <a:t>ძირითადი სამეწარმეო განათლება</a:t>
            </a:r>
            <a:endParaRPr dirty="0">
              <a:solidFill>
                <a:srgbClr val="FFB300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12" name="Picture 13">
            <a:extLst>
              <a:ext uri="{FF2B5EF4-FFF2-40B4-BE49-F238E27FC236}">
                <a16:creationId xmlns:a16="http://schemas.microsoft.com/office/drawing/2014/main" id="{45739C86-FA4E-FC4E-873E-48F4C92BEE72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4849" y="2207836"/>
            <a:ext cx="2763680" cy="2763680"/>
          </a:xfrm>
          <a:prstGeom prst="rect">
            <a:avLst/>
          </a:prstGeom>
          <a:ln>
            <a:noFill/>
          </a:ln>
        </p:spPr>
      </p:pic>
      <p:sp>
        <p:nvSpPr>
          <p:cNvPr id="13" name="Textfeld 12">
            <a:extLst>
              <a:ext uri="{FF2B5EF4-FFF2-40B4-BE49-F238E27FC236}">
                <a16:creationId xmlns:a16="http://schemas.microsoft.com/office/drawing/2014/main" id="{75360524-990F-9B4E-BE30-497BB4AFFEFF}"/>
              </a:ext>
            </a:extLst>
          </p:cNvPr>
          <p:cNvSpPr txBox="1"/>
          <p:nvPr/>
        </p:nvSpPr>
        <p:spPr>
          <a:xfrm>
            <a:off x="6983235" y="4602184"/>
            <a:ext cx="37444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ka-GE" b="1" dirty="0">
                <a:solidFill>
                  <a:srgbClr val="FFB300"/>
                </a:solidFill>
                <a:latin typeface="Calibri" charset="0"/>
                <a:ea typeface="Calibri" charset="0"/>
                <a:cs typeface="Calibri" charset="0"/>
              </a:rPr>
              <a:t>გაყიდვების იდეები</a:t>
            </a:r>
            <a:endParaRPr lang="de-AT" b="1" dirty="0">
              <a:solidFill>
                <a:srgbClr val="FFB300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4" name="CustomShape 3">
            <a:extLst>
              <a:ext uri="{FF2B5EF4-FFF2-40B4-BE49-F238E27FC236}">
                <a16:creationId xmlns:a16="http://schemas.microsoft.com/office/drawing/2014/main" id="{13A8EEBC-0786-944C-91D8-93AF78F7B386}"/>
              </a:ext>
            </a:extLst>
          </p:cNvPr>
          <p:cNvSpPr/>
          <p:nvPr/>
        </p:nvSpPr>
        <p:spPr>
          <a:xfrm>
            <a:off x="408062" y="2784231"/>
            <a:ext cx="5137516" cy="3569917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>
              <a:spcBef>
                <a:spcPts val="600"/>
              </a:spcBef>
            </a:pPr>
            <a:r>
              <a:rPr lang="de-AT" sz="3000" b="1" dirty="0" err="1">
                <a:solidFill>
                  <a:srgbClr val="FFB300"/>
                </a:solidFill>
                <a:latin typeface="Calibri" charset="0"/>
                <a:ea typeface="Calibri" charset="0"/>
                <a:cs typeface="Calibri" charset="0"/>
              </a:rPr>
              <a:t>Lemonade</a:t>
            </a:r>
            <a:r>
              <a:rPr lang="de-AT" sz="3000" b="1" dirty="0">
                <a:solidFill>
                  <a:srgbClr val="FFB300"/>
                </a:solidFill>
                <a:latin typeface="Calibri" charset="0"/>
                <a:ea typeface="Calibri" charset="0"/>
                <a:cs typeface="Calibri" charset="0"/>
              </a:rPr>
              <a:t> Stand Challenge B1</a:t>
            </a:r>
          </a:p>
          <a:p>
            <a:pPr>
              <a:spcBef>
                <a:spcPts val="600"/>
              </a:spcBef>
            </a:pPr>
            <a:r>
              <a:rPr lang="de-AT" b="1" dirty="0">
                <a:solidFill>
                  <a:srgbClr val="FFB300"/>
                </a:solidFill>
                <a:latin typeface="Calibri" charset="0"/>
                <a:ea typeface="Calibri" charset="0"/>
                <a:cs typeface="Calibri" charset="0"/>
              </a:rPr>
              <a:t>I </a:t>
            </a:r>
            <a:r>
              <a:rPr lang="de-AT" b="1" dirty="0" err="1">
                <a:solidFill>
                  <a:srgbClr val="FFB300"/>
                </a:solidFill>
                <a:latin typeface="Calibri" charset="0"/>
                <a:ea typeface="Calibri" charset="0"/>
                <a:cs typeface="Calibri" charset="0"/>
              </a:rPr>
              <a:t>can</a:t>
            </a:r>
            <a:r>
              <a:rPr lang="de-AT" b="1" dirty="0">
                <a:solidFill>
                  <a:srgbClr val="FFB30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de-AT" b="1" dirty="0" err="1">
                <a:solidFill>
                  <a:srgbClr val="FFB300"/>
                </a:solidFill>
                <a:latin typeface="Calibri" charset="0"/>
                <a:ea typeface="Calibri" charset="0"/>
                <a:cs typeface="Calibri" charset="0"/>
              </a:rPr>
              <a:t>sell</a:t>
            </a:r>
            <a:r>
              <a:rPr lang="de-AT" b="1" dirty="0">
                <a:solidFill>
                  <a:srgbClr val="FFB30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de-AT" b="1" dirty="0" err="1">
                <a:solidFill>
                  <a:srgbClr val="FFB300"/>
                </a:solidFill>
                <a:latin typeface="Calibri" charset="0"/>
                <a:ea typeface="Calibri" charset="0"/>
                <a:cs typeface="Calibri" charset="0"/>
              </a:rPr>
              <a:t>ideas</a:t>
            </a:r>
            <a:r>
              <a:rPr lang="de-AT" b="1" dirty="0">
                <a:solidFill>
                  <a:srgbClr val="FFB300"/>
                </a:solidFill>
                <a:latin typeface="Calibri" charset="0"/>
                <a:ea typeface="Calibri" charset="0"/>
                <a:cs typeface="Calibri" charset="0"/>
              </a:rPr>
              <a:t>.</a:t>
            </a:r>
            <a:r>
              <a:rPr lang="de-DE" dirty="0">
                <a:solidFill>
                  <a:srgbClr val="FFB30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endParaRPr lang="de-AT" dirty="0">
              <a:solidFill>
                <a:srgbClr val="FFB300"/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spcBef>
                <a:spcPts val="600"/>
              </a:spcBef>
            </a:pPr>
            <a:r>
              <a:rPr lang="de-AT" dirty="0">
                <a:solidFill>
                  <a:srgbClr val="FFB300"/>
                </a:solidFill>
                <a:latin typeface="Calibri" charset="0"/>
                <a:ea typeface="Calibri" charset="0"/>
                <a:cs typeface="Calibri" charset="0"/>
              </a:rPr>
              <a:t>Core </a:t>
            </a:r>
            <a:r>
              <a:rPr lang="de-AT" dirty="0" err="1">
                <a:solidFill>
                  <a:srgbClr val="FFB300"/>
                </a:solidFill>
                <a:latin typeface="Calibri" charset="0"/>
                <a:ea typeface="Calibri" charset="0"/>
                <a:cs typeface="Calibri" charset="0"/>
              </a:rPr>
              <a:t>Entrepreneurial</a:t>
            </a:r>
            <a:r>
              <a:rPr lang="de-AT" dirty="0">
                <a:solidFill>
                  <a:srgbClr val="FFB300"/>
                </a:solidFill>
                <a:latin typeface="Calibri" charset="0"/>
                <a:ea typeface="Calibri" charset="0"/>
                <a:cs typeface="Calibri" charset="0"/>
              </a:rPr>
              <a:t> Education </a:t>
            </a:r>
            <a:endParaRPr dirty="0">
              <a:solidFill>
                <a:srgbClr val="FFB300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16" name="Bild 2">
            <a:extLst>
              <a:ext uri="{FF2B5EF4-FFF2-40B4-BE49-F238E27FC236}">
                <a16:creationId xmlns:a16="http://schemas.microsoft.com/office/drawing/2014/main" id="{9B16470B-D51C-5645-B74F-D78871B99CF8}"/>
              </a:ext>
            </a:extLst>
          </p:cNvPr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8062" y="5490597"/>
            <a:ext cx="1871315" cy="981666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Grafik 16">
            <a:extLst>
              <a:ext uri="{FF2B5EF4-FFF2-40B4-BE49-F238E27FC236}">
                <a16:creationId xmlns:a16="http://schemas.microsoft.com/office/drawing/2014/main" id="{6FD18A42-2C09-3149-937C-061B94A7E70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200003" y="142969"/>
            <a:ext cx="3571611" cy="925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6694065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Grafik 39">
            <a:extLst>
              <a:ext uri="{FF2B5EF4-FFF2-40B4-BE49-F238E27FC236}">
                <a16:creationId xmlns:a16="http://schemas.microsoft.com/office/drawing/2014/main" id="{EC96DE73-ACDA-D24D-93AD-66FA4E744F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157153"/>
            <a:ext cx="9110749" cy="8015153"/>
          </a:xfrm>
          <a:prstGeom prst="rect">
            <a:avLst/>
          </a:prstGeo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54CB8F7D-EED9-274A-A97B-626FE2452FC7}"/>
              </a:ext>
            </a:extLst>
          </p:cNvPr>
          <p:cNvSpPr txBox="1"/>
          <p:nvPr/>
        </p:nvSpPr>
        <p:spPr>
          <a:xfrm>
            <a:off x="9592887" y="6434051"/>
            <a:ext cx="137088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/>
              <a:t>Credit: Johannes Lindner </a:t>
            </a:r>
          </a:p>
        </p:txBody>
      </p:sp>
      <p:pic>
        <p:nvPicPr>
          <p:cNvPr id="4" name="Picture 13">
            <a:extLst>
              <a:ext uri="{FF2B5EF4-FFF2-40B4-BE49-F238E27FC236}">
                <a16:creationId xmlns:a16="http://schemas.microsoft.com/office/drawing/2014/main" id="{545FAACB-10B0-A343-A4E4-304C11C1BC14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1562" y="1485769"/>
            <a:ext cx="1477082" cy="1420161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308900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Grafik 35">
            <a:extLst>
              <a:ext uri="{FF2B5EF4-FFF2-40B4-BE49-F238E27FC236}">
                <a16:creationId xmlns:a16="http://schemas.microsoft.com/office/drawing/2014/main" id="{4D0762F9-9DC5-4A45-8DA4-A4948363ED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621882" cy="6858000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30737940-5AAC-D347-8710-2415865EFFB6}"/>
              </a:ext>
            </a:extLst>
          </p:cNvPr>
          <p:cNvSpPr txBox="1"/>
          <p:nvPr/>
        </p:nvSpPr>
        <p:spPr>
          <a:xfrm>
            <a:off x="9592887" y="6434051"/>
            <a:ext cx="137088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/>
              <a:t>Credit: Johannes Lindner </a:t>
            </a:r>
          </a:p>
        </p:txBody>
      </p:sp>
      <p:pic>
        <p:nvPicPr>
          <p:cNvPr id="5" name="Picture 13">
            <a:extLst>
              <a:ext uri="{FF2B5EF4-FFF2-40B4-BE49-F238E27FC236}">
                <a16:creationId xmlns:a16="http://schemas.microsoft.com/office/drawing/2014/main" id="{FA0726D2-1E27-614C-BD04-6594AB74D812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1612" y="1485769"/>
            <a:ext cx="1477082" cy="1420161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548413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50CAA2A5-677E-FD4B-B05C-4ABBBFDA9D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273968"/>
            <a:ext cx="12192000" cy="8131968"/>
          </a:xfrm>
          <a:prstGeom prst="rect">
            <a:avLst/>
          </a:prstGeom>
        </p:spPr>
      </p:pic>
      <p:sp>
        <p:nvSpPr>
          <p:cNvPr id="47" name="Textfeld 46">
            <a:extLst>
              <a:ext uri="{FF2B5EF4-FFF2-40B4-BE49-F238E27FC236}">
                <a16:creationId xmlns:a16="http://schemas.microsoft.com/office/drawing/2014/main" id="{D3BED399-7D87-D44E-BAF1-DAA21C781CF7}"/>
              </a:ext>
            </a:extLst>
          </p:cNvPr>
          <p:cNvSpPr txBox="1"/>
          <p:nvPr/>
        </p:nvSpPr>
        <p:spPr>
          <a:xfrm>
            <a:off x="9592887" y="6434051"/>
            <a:ext cx="106471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solidFill>
                  <a:schemeClr val="bg1"/>
                </a:solidFill>
              </a:rPr>
              <a:t>Credit: WU-Vienna</a:t>
            </a:r>
          </a:p>
        </p:txBody>
      </p:sp>
      <p:pic>
        <p:nvPicPr>
          <p:cNvPr id="5" name="Picture 13">
            <a:extLst>
              <a:ext uri="{FF2B5EF4-FFF2-40B4-BE49-F238E27FC236}">
                <a16:creationId xmlns:a16="http://schemas.microsoft.com/office/drawing/2014/main" id="{BB7E39D7-89D2-AE44-8C7A-8C3A9CB01928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5832" y="662809"/>
            <a:ext cx="1477082" cy="1420161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892670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rafik 19">
            <a:extLst>
              <a:ext uri="{FF2B5EF4-FFF2-40B4-BE49-F238E27FC236}">
                <a16:creationId xmlns:a16="http://schemas.microsoft.com/office/drawing/2014/main" id="{56547CE3-5F62-9E43-9FBC-39531BE279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64355"/>
            <a:ext cx="12192000" cy="7251900"/>
          </a:xfrm>
          <a:prstGeom prst="rect">
            <a:avLst/>
          </a:prstGeom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71891666-38D3-7F4C-817D-7FCFB840B2AA}"/>
              </a:ext>
            </a:extLst>
          </p:cNvPr>
          <p:cNvSpPr txBox="1"/>
          <p:nvPr/>
        </p:nvSpPr>
        <p:spPr>
          <a:xfrm>
            <a:off x="9592887" y="6434051"/>
            <a:ext cx="137088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solidFill>
                  <a:schemeClr val="bg1"/>
                </a:solidFill>
              </a:rPr>
              <a:t>Credit: Johannes Lindner </a:t>
            </a:r>
          </a:p>
        </p:txBody>
      </p:sp>
    </p:spTree>
    <p:extLst>
      <p:ext uri="{BB962C8B-B14F-4D97-AF65-F5344CB8AC3E}">
        <p14:creationId xmlns:p14="http://schemas.microsoft.com/office/powerpoint/2010/main" val="3039062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Grafik 41">
            <a:extLst>
              <a:ext uri="{FF2B5EF4-FFF2-40B4-BE49-F238E27FC236}">
                <a16:creationId xmlns:a16="http://schemas.microsoft.com/office/drawing/2014/main" id="{DB40D32D-0B83-CB44-8A7F-B9782479D8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809364"/>
            <a:ext cx="12192000" cy="7667364"/>
          </a:xfrm>
          <a:prstGeom prst="rect">
            <a:avLst/>
          </a:prstGeom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5007775C-9BB0-E74C-9D2B-6752CC3A7368}"/>
              </a:ext>
            </a:extLst>
          </p:cNvPr>
          <p:cNvSpPr txBox="1"/>
          <p:nvPr/>
        </p:nvSpPr>
        <p:spPr>
          <a:xfrm>
            <a:off x="9592887" y="6434051"/>
            <a:ext cx="137088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solidFill>
                  <a:schemeClr val="bg1"/>
                </a:solidFill>
              </a:rPr>
              <a:t>Credit: Johannes Lindner </a:t>
            </a:r>
          </a:p>
        </p:txBody>
      </p:sp>
      <p:pic>
        <p:nvPicPr>
          <p:cNvPr id="4" name="Picture 13">
            <a:extLst>
              <a:ext uri="{FF2B5EF4-FFF2-40B4-BE49-F238E27FC236}">
                <a16:creationId xmlns:a16="http://schemas.microsoft.com/office/drawing/2014/main" id="{E568261E-22EA-D04B-9D2A-CE962FDA558F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240" y="5713483"/>
            <a:ext cx="865964" cy="857728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915388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6C04697C-54ED-8446-9443-788E31D5B9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065" y="2167843"/>
            <a:ext cx="3143935" cy="4097258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16D7EC32-5D60-9045-8507-867764D71C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72470" y="2179274"/>
            <a:ext cx="5628159" cy="4085827"/>
          </a:xfrm>
          <a:prstGeom prst="rect">
            <a:avLst/>
          </a:prstGeom>
        </p:spPr>
      </p:pic>
      <p:pic>
        <p:nvPicPr>
          <p:cNvPr id="20" name="Grafik 19">
            <a:extLst>
              <a:ext uri="{FF2B5EF4-FFF2-40B4-BE49-F238E27FC236}">
                <a16:creationId xmlns:a16="http://schemas.microsoft.com/office/drawing/2014/main" id="{A941EFB4-25AB-744F-ABC8-F67188BA87F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758794" y="2179274"/>
            <a:ext cx="4949794" cy="4097258"/>
          </a:xfrm>
          <a:prstGeom prst="rect">
            <a:avLst/>
          </a:prstGeom>
        </p:spPr>
      </p:pic>
      <p:pic>
        <p:nvPicPr>
          <p:cNvPr id="8" name="Imagem 7" descr="title_shadow_50.png">
            <a:extLst>
              <a:ext uri="{FF2B5EF4-FFF2-40B4-BE49-F238E27FC236}">
                <a16:creationId xmlns:a16="http://schemas.microsoft.com/office/drawing/2014/main" id="{42D8BF96-EE4D-9B4B-BAEB-BCCC46B6CE8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1832610" y="605790"/>
            <a:ext cx="8549640" cy="475526"/>
          </a:xfrm>
          <a:prstGeom prst="rect">
            <a:avLst/>
          </a:prstGeom>
        </p:spPr>
      </p:pic>
      <p:sp>
        <p:nvSpPr>
          <p:cNvPr id="9" name="Rectângulo 9">
            <a:extLst>
              <a:ext uri="{FF2B5EF4-FFF2-40B4-BE49-F238E27FC236}">
                <a16:creationId xmlns:a16="http://schemas.microsoft.com/office/drawing/2014/main" id="{48056A2D-9432-5A41-BC41-98D9F4A5B208}"/>
              </a:ext>
            </a:extLst>
          </p:cNvPr>
          <p:cNvSpPr/>
          <p:nvPr/>
        </p:nvSpPr>
        <p:spPr>
          <a:xfrm>
            <a:off x="0" y="-13594"/>
            <a:ext cx="12192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sz="3200" b="1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ლიმონათის სტენდის გამოწვევა</a:t>
            </a:r>
            <a:endParaRPr lang="en-GB" sz="3200" dirty="0">
              <a:solidFill>
                <a:schemeClr val="bg1"/>
              </a:solidFill>
              <a:latin typeface="Tw Cen MT" panose="020B0602020104020603" pitchFamily="34" charset="0"/>
              <a:cs typeface="Times New Roman" panose="02020603050405020304" pitchFamily="18" charset="0"/>
            </a:endParaRPr>
          </a:p>
        </p:txBody>
      </p:sp>
      <p:pic>
        <p:nvPicPr>
          <p:cNvPr id="11" name="Imagem 7" descr="title_shadow_50.png">
            <a:extLst>
              <a:ext uri="{FF2B5EF4-FFF2-40B4-BE49-F238E27FC236}">
                <a16:creationId xmlns:a16="http://schemas.microsoft.com/office/drawing/2014/main" id="{DE892AE1-5924-CA47-B93E-586E076BB54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1832610" y="1741709"/>
            <a:ext cx="8549640" cy="475526"/>
          </a:xfrm>
          <a:prstGeom prst="rect">
            <a:avLst/>
          </a:prstGeom>
        </p:spPr>
      </p:pic>
      <p:sp>
        <p:nvSpPr>
          <p:cNvPr id="12" name="Rectângulo 9">
            <a:extLst>
              <a:ext uri="{FF2B5EF4-FFF2-40B4-BE49-F238E27FC236}">
                <a16:creationId xmlns:a16="http://schemas.microsoft.com/office/drawing/2014/main" id="{22B79C39-912F-1440-BE26-7D959E151E13}"/>
              </a:ext>
            </a:extLst>
          </p:cNvPr>
          <p:cNvSpPr/>
          <p:nvPr/>
        </p:nvSpPr>
        <p:spPr>
          <a:xfrm>
            <a:off x="0" y="862107"/>
            <a:ext cx="12192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Lemonade Stand Challenge</a:t>
            </a:r>
          </a:p>
        </p:txBody>
      </p:sp>
      <p:sp>
        <p:nvSpPr>
          <p:cNvPr id="10" name="TextBox 22">
            <a:extLst>
              <a:ext uri="{FF2B5EF4-FFF2-40B4-BE49-F238E27FC236}">
                <a16:creationId xmlns:a16="http://schemas.microsoft.com/office/drawing/2014/main" id="{F78E7C88-03A0-1A42-A4C3-C311D37BCB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44087" y="6510771"/>
            <a:ext cx="256672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1000" dirty="0"/>
              <a:t>Credit: Johannes Lindner/</a:t>
            </a:r>
            <a:r>
              <a:rPr lang="en-GB" sz="1000" dirty="0" err="1"/>
              <a:t>www.youthstart.eu</a:t>
            </a:r>
            <a:r>
              <a:rPr lang="en-GB" sz="10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5100607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737BAD85-05EE-9D48-B9AD-70F8A84036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13032" y="1355864"/>
            <a:ext cx="7159121" cy="4474450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C26ECAB8-3B27-174B-9875-94617E7F65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3224" y="1355864"/>
            <a:ext cx="6078776" cy="4474450"/>
          </a:xfrm>
          <a:prstGeom prst="rect">
            <a:avLst/>
          </a:prstGeom>
        </p:spPr>
      </p:pic>
      <p:sp>
        <p:nvSpPr>
          <p:cNvPr id="5" name="Rectângulo 9">
            <a:extLst>
              <a:ext uri="{FF2B5EF4-FFF2-40B4-BE49-F238E27FC236}">
                <a16:creationId xmlns:a16="http://schemas.microsoft.com/office/drawing/2014/main" id="{8BCA0950-0881-F74B-8F86-FEAC8626E30F}"/>
              </a:ext>
            </a:extLst>
          </p:cNvPr>
          <p:cNvSpPr/>
          <p:nvPr/>
        </p:nvSpPr>
        <p:spPr>
          <a:xfrm>
            <a:off x="0" y="-13594"/>
            <a:ext cx="12192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sz="3200" b="1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ლიმონათის სტენდის გამოწვევა</a:t>
            </a:r>
            <a:endParaRPr lang="en-GB" sz="3200" dirty="0">
              <a:solidFill>
                <a:schemeClr val="bg1"/>
              </a:solidFill>
              <a:latin typeface="Tw Cen MT" panose="020B0602020104020603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TextBox 22">
            <a:extLst>
              <a:ext uri="{FF2B5EF4-FFF2-40B4-BE49-F238E27FC236}">
                <a16:creationId xmlns:a16="http://schemas.microsoft.com/office/drawing/2014/main" id="{0AA1FDF6-292D-AA45-A407-B47FE9E3E4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44087" y="6510771"/>
            <a:ext cx="256672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1000" dirty="0"/>
              <a:t>Credit: Johannes Lindner/</a:t>
            </a:r>
            <a:r>
              <a:rPr lang="en-GB" sz="1000" dirty="0" err="1"/>
              <a:t>www.youthstart.eu</a:t>
            </a:r>
            <a:r>
              <a:rPr lang="en-GB" sz="10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552579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737BAD85-05EE-9D48-B9AD-70F8A84036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87284"/>
            <a:ext cx="6555614" cy="4097258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1025B6E1-87A3-E043-B0E2-3C2D0A7C0A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1249" y="1287284"/>
            <a:ext cx="6903805" cy="4097258"/>
          </a:xfrm>
          <a:prstGeom prst="rect">
            <a:avLst/>
          </a:prstGeom>
        </p:spPr>
      </p:pic>
      <p:sp>
        <p:nvSpPr>
          <p:cNvPr id="4" name="Rectângulo 9">
            <a:extLst>
              <a:ext uri="{FF2B5EF4-FFF2-40B4-BE49-F238E27FC236}">
                <a16:creationId xmlns:a16="http://schemas.microsoft.com/office/drawing/2014/main" id="{5E33A4F7-9B83-8E49-BAAB-2C769F5398CD}"/>
              </a:ext>
            </a:extLst>
          </p:cNvPr>
          <p:cNvSpPr/>
          <p:nvPr/>
        </p:nvSpPr>
        <p:spPr>
          <a:xfrm>
            <a:off x="0" y="-13594"/>
            <a:ext cx="12192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sz="3200" b="1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ლიმონათის სტენდის გამოწვევა</a:t>
            </a:r>
            <a:endParaRPr lang="en-GB" sz="3200" dirty="0">
              <a:solidFill>
                <a:schemeClr val="bg1"/>
              </a:solidFill>
              <a:latin typeface="Tw Cen MT" panose="020B0602020104020603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22">
            <a:extLst>
              <a:ext uri="{FF2B5EF4-FFF2-40B4-BE49-F238E27FC236}">
                <a16:creationId xmlns:a16="http://schemas.microsoft.com/office/drawing/2014/main" id="{06058259-E4C1-544D-8FB8-B9007A82EE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44087" y="6510771"/>
            <a:ext cx="256672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1000" dirty="0"/>
              <a:t>Credit: Johannes Lindner/</a:t>
            </a:r>
            <a:r>
              <a:rPr lang="en-GB" sz="1000" dirty="0" err="1"/>
              <a:t>www.youthstart.eu</a:t>
            </a:r>
            <a:r>
              <a:rPr lang="en-GB" sz="10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1094012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1803BD8F-8FF8-4F40-8633-EF43BF9CF3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02921" y="1259600"/>
            <a:ext cx="7126492" cy="4097258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301F6351-384E-5C43-809E-0A998B13E5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3571" y="1259600"/>
            <a:ext cx="5643905" cy="4097258"/>
          </a:xfrm>
          <a:prstGeom prst="rect">
            <a:avLst/>
          </a:prstGeom>
        </p:spPr>
      </p:pic>
      <p:sp>
        <p:nvSpPr>
          <p:cNvPr id="4" name="Rectângulo 9">
            <a:extLst>
              <a:ext uri="{FF2B5EF4-FFF2-40B4-BE49-F238E27FC236}">
                <a16:creationId xmlns:a16="http://schemas.microsoft.com/office/drawing/2014/main" id="{C3A37C7E-A2D0-B74B-A83B-67FA4DD54E1E}"/>
              </a:ext>
            </a:extLst>
          </p:cNvPr>
          <p:cNvSpPr/>
          <p:nvPr/>
        </p:nvSpPr>
        <p:spPr>
          <a:xfrm>
            <a:off x="0" y="-13594"/>
            <a:ext cx="12192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sz="3200" b="1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ლიმონათის სტენდის გამოწვევა</a:t>
            </a:r>
            <a:endParaRPr lang="en-GB" sz="3200" dirty="0">
              <a:solidFill>
                <a:schemeClr val="bg1"/>
              </a:solidFill>
              <a:latin typeface="Tw Cen MT" panose="020B0602020104020603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TextBox 22">
            <a:extLst>
              <a:ext uri="{FF2B5EF4-FFF2-40B4-BE49-F238E27FC236}">
                <a16:creationId xmlns:a16="http://schemas.microsoft.com/office/drawing/2014/main" id="{3A434AFB-79F6-5840-888E-ED8DB62515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44087" y="6510771"/>
            <a:ext cx="256672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1000" dirty="0"/>
              <a:t>Credit: Johannes Lindner/</a:t>
            </a:r>
            <a:r>
              <a:rPr lang="en-GB" sz="1000" dirty="0" err="1"/>
              <a:t>www.youthstart.eu</a:t>
            </a:r>
            <a:r>
              <a:rPr lang="en-GB" sz="10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0604494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2" name="AutoShape 7"/>
          <p:cNvSpPr>
            <a:spLocks noChangeArrowheads="1"/>
          </p:cNvSpPr>
          <p:nvPr/>
        </p:nvSpPr>
        <p:spPr bwMode="auto">
          <a:xfrm>
            <a:off x="934608" y="1961018"/>
            <a:ext cx="5408198" cy="521149"/>
          </a:xfrm>
          <a:prstGeom prst="homePlate">
            <a:avLst>
              <a:gd name="adj" fmla="val 190000"/>
            </a:avLst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GB">
              <a:ea typeface="Arial" pitchFamily="-84" charset="0"/>
              <a:cs typeface="Arial" pitchFamily="-84" charset="0"/>
            </a:endParaRPr>
          </a:p>
        </p:txBody>
      </p:sp>
      <p:sp>
        <p:nvSpPr>
          <p:cNvPr id="50183" name="Text Box 9"/>
          <p:cNvSpPr txBox="1">
            <a:spLocks noChangeArrowheads="1"/>
          </p:cNvSpPr>
          <p:nvPr/>
        </p:nvSpPr>
        <p:spPr bwMode="auto">
          <a:xfrm>
            <a:off x="974081" y="2045542"/>
            <a:ext cx="7787412" cy="70788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GB" sz="2000" dirty="0">
                <a:ea typeface="Arial" pitchFamily="-84" charset="0"/>
                <a:cs typeface="Arial" pitchFamily="-84" charset="0"/>
              </a:rPr>
              <a:t>Step 1: </a:t>
            </a:r>
            <a:r>
              <a:rPr lang="en-US" dirty="0"/>
              <a:t>Finding and selecting the object to be sold </a:t>
            </a:r>
            <a:endParaRPr lang="de-AT" dirty="0"/>
          </a:p>
          <a:p>
            <a:endParaRPr lang="en-GB" sz="2000" b="1" dirty="0">
              <a:ea typeface="Arial" pitchFamily="-84" charset="0"/>
              <a:cs typeface="Arial" pitchFamily="-84" charset="0"/>
            </a:endParaRPr>
          </a:p>
        </p:txBody>
      </p:sp>
      <p:sp>
        <p:nvSpPr>
          <p:cNvPr id="50198" name="AutoShape 24"/>
          <p:cNvSpPr>
            <a:spLocks noChangeArrowheads="1"/>
          </p:cNvSpPr>
          <p:nvPr/>
        </p:nvSpPr>
        <p:spPr bwMode="auto">
          <a:xfrm>
            <a:off x="9367357" y="2905930"/>
            <a:ext cx="2392844" cy="3490489"/>
          </a:xfrm>
          <a:prstGeom prst="homePlate">
            <a:avLst>
              <a:gd name="adj" fmla="val 25000"/>
            </a:avLst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GB">
              <a:ea typeface="Arial" pitchFamily="-84" charset="0"/>
              <a:cs typeface="Arial" pitchFamily="-84" charset="0"/>
            </a:endParaRPr>
          </a:p>
        </p:txBody>
      </p:sp>
      <p:sp>
        <p:nvSpPr>
          <p:cNvPr id="50214" name="TextBox 22"/>
          <p:cNvSpPr txBox="1">
            <a:spLocks noChangeArrowheads="1"/>
          </p:cNvSpPr>
          <p:nvPr/>
        </p:nvSpPr>
        <p:spPr bwMode="auto">
          <a:xfrm>
            <a:off x="9244087" y="6510771"/>
            <a:ext cx="256672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1000" dirty="0"/>
              <a:t>Credit: Johannes Lindner/</a:t>
            </a:r>
            <a:r>
              <a:rPr lang="en-GB" sz="1000" dirty="0" err="1"/>
              <a:t>www.youthstart.eu</a:t>
            </a:r>
            <a:r>
              <a:rPr lang="en-GB" sz="1000" dirty="0"/>
              <a:t> </a:t>
            </a:r>
          </a:p>
        </p:txBody>
      </p:sp>
      <p:sp>
        <p:nvSpPr>
          <p:cNvPr id="39" name="Slide Number Placeholder 3">
            <a:extLst>
              <a:ext uri="{FF2B5EF4-FFF2-40B4-BE49-F238E27FC236}">
                <a16:creationId xmlns:a16="http://schemas.microsoft.com/office/drawing/2014/main" id="{139E2B90-344E-BC46-A28B-E58F56B6136C}"/>
              </a:ext>
            </a:extLst>
          </p:cNvPr>
          <p:cNvSpPr txBox="1">
            <a:spLocks/>
          </p:cNvSpPr>
          <p:nvPr/>
        </p:nvSpPr>
        <p:spPr bwMode="auto">
          <a:xfrm>
            <a:off x="10223501" y="260351"/>
            <a:ext cx="1536700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de-DE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EA85386-2A82-A340-AAA4-C96A112F0617}" type="slidenum">
              <a:rPr lang="de-AT" smtClean="0"/>
              <a:pPr/>
              <a:t>6</a:t>
            </a:fld>
            <a:endParaRPr lang="de-AT"/>
          </a:p>
        </p:txBody>
      </p:sp>
      <p:pic>
        <p:nvPicPr>
          <p:cNvPr id="40" name="Imagem 7" descr="title_shadow_50.png">
            <a:extLst>
              <a:ext uri="{FF2B5EF4-FFF2-40B4-BE49-F238E27FC236}">
                <a16:creationId xmlns:a16="http://schemas.microsoft.com/office/drawing/2014/main" id="{6C4B1401-6E15-B64E-BFA7-B05B2B90927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1832610" y="605790"/>
            <a:ext cx="8549640" cy="475526"/>
          </a:xfrm>
          <a:prstGeom prst="rect">
            <a:avLst/>
          </a:prstGeom>
        </p:spPr>
      </p:pic>
      <p:sp>
        <p:nvSpPr>
          <p:cNvPr id="41" name="Rectângulo 9">
            <a:extLst>
              <a:ext uri="{FF2B5EF4-FFF2-40B4-BE49-F238E27FC236}">
                <a16:creationId xmlns:a16="http://schemas.microsoft.com/office/drawing/2014/main" id="{80C0A767-DB4E-5B49-9298-4C1D86683C94}"/>
              </a:ext>
            </a:extLst>
          </p:cNvPr>
          <p:cNvSpPr/>
          <p:nvPr/>
        </p:nvSpPr>
        <p:spPr>
          <a:xfrm>
            <a:off x="0" y="-13594"/>
            <a:ext cx="12192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Lemonade Stand Challenge: </a:t>
            </a:r>
            <a:r>
              <a:rPr lang="en-GB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Step-By-Step Activities</a:t>
            </a:r>
          </a:p>
        </p:txBody>
      </p:sp>
      <p:sp>
        <p:nvSpPr>
          <p:cNvPr id="43" name="AutoShape 7">
            <a:extLst>
              <a:ext uri="{FF2B5EF4-FFF2-40B4-BE49-F238E27FC236}">
                <a16:creationId xmlns:a16="http://schemas.microsoft.com/office/drawing/2014/main" id="{9EE22C57-F23D-4640-94E5-4D3DB56ACD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0514" y="2527075"/>
            <a:ext cx="7676923" cy="521149"/>
          </a:xfrm>
          <a:prstGeom prst="homePlate">
            <a:avLst>
              <a:gd name="adj" fmla="val 190000"/>
            </a:avLst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GB">
              <a:ea typeface="Arial" pitchFamily="-84" charset="0"/>
              <a:cs typeface="Arial" pitchFamily="-84" charset="0"/>
            </a:endParaRPr>
          </a:p>
        </p:txBody>
      </p:sp>
      <p:sp>
        <p:nvSpPr>
          <p:cNvPr id="45" name="AutoShape 7">
            <a:extLst>
              <a:ext uri="{FF2B5EF4-FFF2-40B4-BE49-F238E27FC236}">
                <a16:creationId xmlns:a16="http://schemas.microsoft.com/office/drawing/2014/main" id="{4E08FD16-AA1A-C440-9F9E-630E1EBC5B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4606" y="3093246"/>
            <a:ext cx="7867223" cy="521149"/>
          </a:xfrm>
          <a:prstGeom prst="homePlate">
            <a:avLst>
              <a:gd name="adj" fmla="val 190000"/>
            </a:avLst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GB">
              <a:ea typeface="Arial" pitchFamily="-84" charset="0"/>
              <a:cs typeface="Arial" pitchFamily="-84" charset="0"/>
            </a:endParaRPr>
          </a:p>
        </p:txBody>
      </p:sp>
      <p:sp>
        <p:nvSpPr>
          <p:cNvPr id="47" name="AutoShape 7">
            <a:extLst>
              <a:ext uri="{FF2B5EF4-FFF2-40B4-BE49-F238E27FC236}">
                <a16:creationId xmlns:a16="http://schemas.microsoft.com/office/drawing/2014/main" id="{2D04ABE9-4EC4-AB4B-8C0A-11A4B12049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2114" y="3682502"/>
            <a:ext cx="8040915" cy="521149"/>
          </a:xfrm>
          <a:prstGeom prst="homePlate">
            <a:avLst>
              <a:gd name="adj" fmla="val 190000"/>
            </a:avLst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GB">
              <a:ea typeface="Arial" pitchFamily="-84" charset="0"/>
              <a:cs typeface="Arial" pitchFamily="-84" charset="0"/>
            </a:endParaRPr>
          </a:p>
        </p:txBody>
      </p:sp>
      <p:sp>
        <p:nvSpPr>
          <p:cNvPr id="49" name="AutoShape 7">
            <a:extLst>
              <a:ext uri="{FF2B5EF4-FFF2-40B4-BE49-F238E27FC236}">
                <a16:creationId xmlns:a16="http://schemas.microsoft.com/office/drawing/2014/main" id="{783D705E-3266-CD47-A9E4-C2B5C05DD6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4606" y="4279852"/>
            <a:ext cx="8188176" cy="521149"/>
          </a:xfrm>
          <a:prstGeom prst="homePlate">
            <a:avLst>
              <a:gd name="adj" fmla="val 190000"/>
            </a:avLst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GB">
              <a:ea typeface="Arial" pitchFamily="-84" charset="0"/>
              <a:cs typeface="Arial" pitchFamily="-84" charset="0"/>
            </a:endParaRPr>
          </a:p>
        </p:txBody>
      </p:sp>
      <p:sp>
        <p:nvSpPr>
          <p:cNvPr id="51" name="AutoShape 7">
            <a:extLst>
              <a:ext uri="{FF2B5EF4-FFF2-40B4-BE49-F238E27FC236}">
                <a16:creationId xmlns:a16="http://schemas.microsoft.com/office/drawing/2014/main" id="{9D0AFD26-A2DD-0D4E-BE12-E02651BCB0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2114" y="4873793"/>
            <a:ext cx="8160668" cy="521149"/>
          </a:xfrm>
          <a:prstGeom prst="homePlate">
            <a:avLst>
              <a:gd name="adj" fmla="val 190000"/>
            </a:avLst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GB">
              <a:ea typeface="Arial" pitchFamily="-84" charset="0"/>
              <a:cs typeface="Arial" pitchFamily="-84" charset="0"/>
            </a:endParaRPr>
          </a:p>
        </p:txBody>
      </p:sp>
      <p:sp>
        <p:nvSpPr>
          <p:cNvPr id="35" name="Text Box 9">
            <a:extLst>
              <a:ext uri="{FF2B5EF4-FFF2-40B4-BE49-F238E27FC236}">
                <a16:creationId xmlns:a16="http://schemas.microsoft.com/office/drawing/2014/main" id="{5A9E3D52-CF24-A846-B5FB-1566A28EA4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20612" y="3729871"/>
            <a:ext cx="1801775" cy="83099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2000" dirty="0">
                <a:cs typeface="Arial" pitchFamily="-84" charset="0"/>
              </a:rPr>
              <a:t>Step 6:</a:t>
            </a:r>
            <a:endParaRPr lang="en-GB" sz="2800" i="1" dirty="0">
              <a:ea typeface="Arial" pitchFamily="-84" charset="0"/>
              <a:cs typeface="Arial" pitchFamily="-84" charset="0"/>
            </a:endParaRPr>
          </a:p>
          <a:p>
            <a:r>
              <a:rPr lang="en-GB" sz="2800" b="1" dirty="0" err="1">
                <a:ea typeface="Arial" pitchFamily="-84" charset="0"/>
                <a:cs typeface="Arial" pitchFamily="-84" charset="0"/>
              </a:rPr>
              <a:t>Marketday</a:t>
            </a:r>
            <a:endParaRPr lang="en-GB" sz="2800" b="1" dirty="0">
              <a:ea typeface="Arial" pitchFamily="-84" charset="0"/>
              <a:cs typeface="Arial" pitchFamily="-84" charset="0"/>
            </a:endParaRPr>
          </a:p>
        </p:txBody>
      </p:sp>
      <p:sp>
        <p:nvSpPr>
          <p:cNvPr id="37" name="Text Box 9">
            <a:extLst>
              <a:ext uri="{FF2B5EF4-FFF2-40B4-BE49-F238E27FC236}">
                <a16:creationId xmlns:a16="http://schemas.microsoft.com/office/drawing/2014/main" id="{7AE641A1-BBE3-FF4D-ADE2-E13ED63F55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4606" y="2526644"/>
            <a:ext cx="7730965" cy="40011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GB" sz="2000" dirty="0">
                <a:ea typeface="Arial" pitchFamily="-84" charset="0"/>
                <a:cs typeface="Arial" pitchFamily="-84" charset="0"/>
              </a:rPr>
              <a:t>Step 2: Checking the feasibility and making decisions (Worksheet 1)</a:t>
            </a:r>
            <a:endParaRPr lang="en-GB" sz="2000" b="1" dirty="0">
              <a:ea typeface="Arial" pitchFamily="-84" charset="0"/>
              <a:cs typeface="Arial" pitchFamily="-84" charset="0"/>
            </a:endParaRPr>
          </a:p>
        </p:txBody>
      </p:sp>
      <p:sp>
        <p:nvSpPr>
          <p:cNvPr id="38" name="Text Box 9">
            <a:extLst>
              <a:ext uri="{FF2B5EF4-FFF2-40B4-BE49-F238E27FC236}">
                <a16:creationId xmlns:a16="http://schemas.microsoft.com/office/drawing/2014/main" id="{D263DC13-9FF9-AC41-9198-AA077E36D4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4081" y="3131800"/>
            <a:ext cx="7682833" cy="40011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GB" sz="2000" dirty="0">
                <a:ea typeface="Arial" pitchFamily="-84" charset="0"/>
                <a:cs typeface="Arial" pitchFamily="-84" charset="0"/>
              </a:rPr>
              <a:t>Step 3: Planning (Worksheet 3 + 4 + 5) </a:t>
            </a:r>
            <a:endParaRPr lang="en-GB" sz="2000" b="1" dirty="0">
              <a:ea typeface="Arial" pitchFamily="-84" charset="0"/>
              <a:cs typeface="Arial" pitchFamily="-84" charset="0"/>
            </a:endParaRPr>
          </a:p>
        </p:txBody>
      </p:sp>
      <p:sp>
        <p:nvSpPr>
          <p:cNvPr id="53" name="Text Box 9">
            <a:extLst>
              <a:ext uri="{FF2B5EF4-FFF2-40B4-BE49-F238E27FC236}">
                <a16:creationId xmlns:a16="http://schemas.microsoft.com/office/drawing/2014/main" id="{715B9037-5541-1E45-B637-BEA131F4CF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9895" y="3761653"/>
            <a:ext cx="7376590" cy="40011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GB" sz="2000" dirty="0">
                <a:ea typeface="Arial" pitchFamily="-84" charset="0"/>
                <a:cs typeface="Arial" pitchFamily="-84" charset="0"/>
              </a:rPr>
              <a:t>Step 4: Practising the sales pitch (6)</a:t>
            </a:r>
            <a:endParaRPr lang="en-GB" sz="2000" b="1" dirty="0">
              <a:ea typeface="Arial" pitchFamily="-84" charset="0"/>
              <a:cs typeface="Arial" pitchFamily="-84" charset="0"/>
            </a:endParaRPr>
          </a:p>
        </p:txBody>
      </p:sp>
      <p:sp>
        <p:nvSpPr>
          <p:cNvPr id="54" name="Text Box 9">
            <a:extLst>
              <a:ext uri="{FF2B5EF4-FFF2-40B4-BE49-F238E27FC236}">
                <a16:creationId xmlns:a16="http://schemas.microsoft.com/office/drawing/2014/main" id="{D68DF693-29AD-CA43-A32A-54E71F82A8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9158" y="4379099"/>
            <a:ext cx="7034692" cy="40011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GB" sz="2000" dirty="0">
                <a:ea typeface="Arial" pitchFamily="-84" charset="0"/>
                <a:cs typeface="Arial" pitchFamily="-84" charset="0"/>
              </a:rPr>
              <a:t>Step 5: Prepare the stand and the items for sale or the samples</a:t>
            </a:r>
            <a:endParaRPr lang="en-GB" sz="2000" b="1" dirty="0">
              <a:ea typeface="Arial" pitchFamily="-84" charset="0"/>
              <a:cs typeface="Arial" pitchFamily="-84" charset="0"/>
            </a:endParaRP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2E68BE4A-D849-A848-9FF3-CF9F9327AD74}"/>
              </a:ext>
            </a:extLst>
          </p:cNvPr>
          <p:cNvSpPr/>
          <p:nvPr/>
        </p:nvSpPr>
        <p:spPr>
          <a:xfrm>
            <a:off x="9420612" y="4742193"/>
            <a:ext cx="15133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ea typeface="Arial" pitchFamily="-84" charset="0"/>
                <a:cs typeface="Arial" pitchFamily="-84" charset="0"/>
              </a:rPr>
              <a:t>(Worksheet 6)</a:t>
            </a:r>
            <a:endParaRPr lang="de-DE" dirty="0"/>
          </a:p>
        </p:txBody>
      </p:sp>
      <p:sp>
        <p:nvSpPr>
          <p:cNvPr id="55" name="Text Box 9">
            <a:extLst>
              <a:ext uri="{FF2B5EF4-FFF2-40B4-BE49-F238E27FC236}">
                <a16:creationId xmlns:a16="http://schemas.microsoft.com/office/drawing/2014/main" id="{0762F143-E504-0F4C-9DD9-0D09E394D0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2114" y="4892470"/>
            <a:ext cx="6313487" cy="40011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GB" sz="2000" dirty="0">
                <a:ea typeface="Arial" pitchFamily="-84" charset="0"/>
                <a:cs typeface="Arial" pitchFamily="-84" charset="0"/>
              </a:rPr>
              <a:t>Step 7: Secret Shopper (Worksheet 7) </a:t>
            </a:r>
            <a:endParaRPr lang="en-GB" sz="2000" b="1" dirty="0">
              <a:ea typeface="Arial" pitchFamily="-84" charset="0"/>
              <a:cs typeface="Arial" pitchFamily="-84" charset="0"/>
            </a:endParaRPr>
          </a:p>
        </p:txBody>
      </p:sp>
      <p:sp>
        <p:nvSpPr>
          <p:cNvPr id="57" name="AutoShape 7">
            <a:extLst>
              <a:ext uri="{FF2B5EF4-FFF2-40B4-BE49-F238E27FC236}">
                <a16:creationId xmlns:a16="http://schemas.microsoft.com/office/drawing/2014/main" id="{A6942400-045C-1744-B381-BBDFEF5355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9158" y="1106715"/>
            <a:ext cx="8213624" cy="737667"/>
          </a:xfrm>
          <a:prstGeom prst="homePlate">
            <a:avLst>
              <a:gd name="adj" fmla="val 190000"/>
            </a:avLst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>
              <a:solidFill>
                <a:schemeClr val="bg1"/>
              </a:solidFill>
              <a:latin typeface="Tw Cen MT" panose="020B0602020104020603" pitchFamily="34" charset="0"/>
              <a:cs typeface="Times New Roman" panose="02020603050405020304" pitchFamily="18" charset="0"/>
            </a:endParaRPr>
          </a:p>
        </p:txBody>
      </p:sp>
      <p:sp>
        <p:nvSpPr>
          <p:cNvPr id="50187" name="Text Box 13"/>
          <p:cNvSpPr txBox="1">
            <a:spLocks noChangeArrowheads="1"/>
          </p:cNvSpPr>
          <p:nvPr/>
        </p:nvSpPr>
        <p:spPr bwMode="auto">
          <a:xfrm>
            <a:off x="974081" y="1232125"/>
            <a:ext cx="279313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2400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Key Learning Process</a:t>
            </a:r>
          </a:p>
        </p:txBody>
      </p:sp>
      <p:pic>
        <p:nvPicPr>
          <p:cNvPr id="24" name="Picture 13">
            <a:extLst>
              <a:ext uri="{FF2B5EF4-FFF2-40B4-BE49-F238E27FC236}">
                <a16:creationId xmlns:a16="http://schemas.microsoft.com/office/drawing/2014/main" id="{6CBFE13C-B707-7D48-9E5A-99D4662DC093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1562" y="1485769"/>
            <a:ext cx="1477082" cy="1420161"/>
          </a:xfrm>
          <a:prstGeom prst="rect">
            <a:avLst/>
          </a:prstGeom>
          <a:ln>
            <a:noFill/>
          </a:ln>
        </p:spPr>
      </p:pic>
      <p:sp>
        <p:nvSpPr>
          <p:cNvPr id="25" name="AutoShape 7">
            <a:extLst>
              <a:ext uri="{FF2B5EF4-FFF2-40B4-BE49-F238E27FC236}">
                <a16:creationId xmlns:a16="http://schemas.microsoft.com/office/drawing/2014/main" id="{76119F51-ABA7-CD4C-AB1B-C01FD41353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4081" y="5483137"/>
            <a:ext cx="8160668" cy="521149"/>
          </a:xfrm>
          <a:prstGeom prst="homePlate">
            <a:avLst>
              <a:gd name="adj" fmla="val 190000"/>
            </a:avLst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GB">
              <a:ea typeface="Arial" pitchFamily="-84" charset="0"/>
              <a:cs typeface="Arial" pitchFamily="-84" charset="0"/>
            </a:endParaRPr>
          </a:p>
        </p:txBody>
      </p:sp>
      <p:sp>
        <p:nvSpPr>
          <p:cNvPr id="26" name="Text Box 9">
            <a:extLst>
              <a:ext uri="{FF2B5EF4-FFF2-40B4-BE49-F238E27FC236}">
                <a16:creationId xmlns:a16="http://schemas.microsoft.com/office/drawing/2014/main" id="{A80736E5-B234-8443-B3F4-AEE4C9E1DE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4081" y="5501814"/>
            <a:ext cx="6313487" cy="40011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GB" sz="2000" dirty="0">
                <a:ea typeface="Arial" pitchFamily="-84" charset="0"/>
                <a:cs typeface="Arial" pitchFamily="-84" charset="0"/>
              </a:rPr>
              <a:t>Step 8: Calculating the Results  </a:t>
            </a:r>
            <a:endParaRPr lang="en-GB" sz="2000" b="1" dirty="0">
              <a:ea typeface="Arial" pitchFamily="-84" charset="0"/>
              <a:cs typeface="Arial" pitchFamily="-84" charset="0"/>
            </a:endParaRPr>
          </a:p>
        </p:txBody>
      </p:sp>
      <p:sp>
        <p:nvSpPr>
          <p:cNvPr id="27" name="AutoShape 7">
            <a:extLst>
              <a:ext uri="{FF2B5EF4-FFF2-40B4-BE49-F238E27FC236}">
                <a16:creationId xmlns:a16="http://schemas.microsoft.com/office/drawing/2014/main" id="{9967EC9C-28DB-4B4D-A5D1-5D233B349E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4081" y="6092481"/>
            <a:ext cx="8160668" cy="521149"/>
          </a:xfrm>
          <a:prstGeom prst="homePlate">
            <a:avLst>
              <a:gd name="adj" fmla="val 190000"/>
            </a:avLst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GB">
              <a:ea typeface="Arial" pitchFamily="-84" charset="0"/>
              <a:cs typeface="Arial" pitchFamily="-84" charset="0"/>
            </a:endParaRPr>
          </a:p>
        </p:txBody>
      </p:sp>
      <p:sp>
        <p:nvSpPr>
          <p:cNvPr id="28" name="Text Box 9">
            <a:extLst>
              <a:ext uri="{FF2B5EF4-FFF2-40B4-BE49-F238E27FC236}">
                <a16:creationId xmlns:a16="http://schemas.microsoft.com/office/drawing/2014/main" id="{418757E3-399A-5646-B648-9C3B713DE9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4081" y="6111158"/>
            <a:ext cx="6313487" cy="40011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GB" sz="2000" dirty="0">
                <a:ea typeface="Arial" pitchFamily="-84" charset="0"/>
                <a:cs typeface="Arial" pitchFamily="-84" charset="0"/>
              </a:rPr>
              <a:t>Step 9 - 11: Self Assessment &amp; Reflection</a:t>
            </a:r>
            <a:endParaRPr lang="en-GB" sz="2000" b="1" dirty="0">
              <a:ea typeface="Arial" pitchFamily="-84" charset="0"/>
              <a:cs typeface="Arial" pitchFamily="-8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9538313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2" name="AutoShape 7"/>
          <p:cNvSpPr>
            <a:spLocks noChangeArrowheads="1"/>
          </p:cNvSpPr>
          <p:nvPr/>
        </p:nvSpPr>
        <p:spPr bwMode="auto">
          <a:xfrm>
            <a:off x="934608" y="1961018"/>
            <a:ext cx="8486004" cy="521149"/>
          </a:xfrm>
          <a:prstGeom prst="homePlate">
            <a:avLst>
              <a:gd name="adj" fmla="val 190000"/>
            </a:avLst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GB">
              <a:ea typeface="Arial" pitchFamily="-84" charset="0"/>
              <a:cs typeface="Arial" pitchFamily="-84" charset="0"/>
            </a:endParaRPr>
          </a:p>
        </p:txBody>
      </p:sp>
      <p:sp>
        <p:nvSpPr>
          <p:cNvPr id="50183" name="Text Box 9"/>
          <p:cNvSpPr txBox="1">
            <a:spLocks noChangeArrowheads="1"/>
          </p:cNvSpPr>
          <p:nvPr/>
        </p:nvSpPr>
        <p:spPr bwMode="auto">
          <a:xfrm>
            <a:off x="974081" y="2045542"/>
            <a:ext cx="7787412" cy="70788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ka-GE" sz="2000" dirty="0">
                <a:ea typeface="Arial" pitchFamily="-84" charset="0"/>
                <a:cs typeface="Arial" pitchFamily="-84" charset="0"/>
              </a:rPr>
              <a:t>ნაბიჯი</a:t>
            </a:r>
            <a:r>
              <a:rPr lang="en-GB" sz="2000" dirty="0">
                <a:ea typeface="Arial" pitchFamily="-84" charset="0"/>
                <a:cs typeface="Arial" pitchFamily="-84" charset="0"/>
              </a:rPr>
              <a:t> 1: </a:t>
            </a:r>
            <a:r>
              <a:rPr lang="ka-GE" dirty="0"/>
              <a:t>გასაყიდი ნივთის/პროდუქტის მოძიება და შერჩევა</a:t>
            </a:r>
            <a:endParaRPr lang="de-AT" dirty="0"/>
          </a:p>
          <a:p>
            <a:endParaRPr lang="en-GB" sz="2000" b="1" dirty="0">
              <a:ea typeface="Arial" pitchFamily="-84" charset="0"/>
              <a:cs typeface="Arial" pitchFamily="-84" charset="0"/>
            </a:endParaRPr>
          </a:p>
        </p:txBody>
      </p:sp>
      <p:sp>
        <p:nvSpPr>
          <p:cNvPr id="50198" name="AutoShape 24"/>
          <p:cNvSpPr>
            <a:spLocks noChangeArrowheads="1"/>
          </p:cNvSpPr>
          <p:nvPr/>
        </p:nvSpPr>
        <p:spPr bwMode="auto">
          <a:xfrm>
            <a:off x="9367356" y="2905930"/>
            <a:ext cx="2824643" cy="3490489"/>
          </a:xfrm>
          <a:prstGeom prst="homePlate">
            <a:avLst>
              <a:gd name="adj" fmla="val 25000"/>
            </a:avLst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GB">
              <a:ea typeface="Arial" pitchFamily="-84" charset="0"/>
              <a:cs typeface="Arial" pitchFamily="-84" charset="0"/>
            </a:endParaRPr>
          </a:p>
        </p:txBody>
      </p:sp>
      <p:sp>
        <p:nvSpPr>
          <p:cNvPr id="50214" name="TextBox 22"/>
          <p:cNvSpPr txBox="1">
            <a:spLocks noChangeArrowheads="1"/>
          </p:cNvSpPr>
          <p:nvPr/>
        </p:nvSpPr>
        <p:spPr bwMode="auto">
          <a:xfrm>
            <a:off x="9244087" y="6510771"/>
            <a:ext cx="256672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1000" dirty="0"/>
              <a:t>Credit: Johannes Lindner/</a:t>
            </a:r>
            <a:r>
              <a:rPr lang="en-GB" sz="1000" dirty="0" err="1"/>
              <a:t>www.youthstart.eu</a:t>
            </a:r>
            <a:r>
              <a:rPr lang="en-GB" sz="1000" dirty="0"/>
              <a:t> </a:t>
            </a:r>
          </a:p>
        </p:txBody>
      </p:sp>
      <p:sp>
        <p:nvSpPr>
          <p:cNvPr id="39" name="Slide Number Placeholder 3">
            <a:extLst>
              <a:ext uri="{FF2B5EF4-FFF2-40B4-BE49-F238E27FC236}">
                <a16:creationId xmlns:a16="http://schemas.microsoft.com/office/drawing/2014/main" id="{139E2B90-344E-BC46-A28B-E58F56B6136C}"/>
              </a:ext>
            </a:extLst>
          </p:cNvPr>
          <p:cNvSpPr txBox="1">
            <a:spLocks/>
          </p:cNvSpPr>
          <p:nvPr/>
        </p:nvSpPr>
        <p:spPr bwMode="auto">
          <a:xfrm>
            <a:off x="10223501" y="260351"/>
            <a:ext cx="1536700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de-DE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EA85386-2A82-A340-AAA4-C96A112F0617}" type="slidenum">
              <a:rPr lang="de-AT" smtClean="0"/>
              <a:pPr/>
              <a:t>7</a:t>
            </a:fld>
            <a:endParaRPr lang="de-AT"/>
          </a:p>
        </p:txBody>
      </p:sp>
      <p:pic>
        <p:nvPicPr>
          <p:cNvPr id="40" name="Imagem 7" descr="title_shadow_50.png">
            <a:extLst>
              <a:ext uri="{FF2B5EF4-FFF2-40B4-BE49-F238E27FC236}">
                <a16:creationId xmlns:a16="http://schemas.microsoft.com/office/drawing/2014/main" id="{6C4B1401-6E15-B64E-BFA7-B05B2B90927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1832610" y="605790"/>
            <a:ext cx="8549640" cy="475526"/>
          </a:xfrm>
          <a:prstGeom prst="rect">
            <a:avLst/>
          </a:prstGeom>
        </p:spPr>
      </p:pic>
      <p:sp>
        <p:nvSpPr>
          <p:cNvPr id="41" name="Rectângulo 9">
            <a:extLst>
              <a:ext uri="{FF2B5EF4-FFF2-40B4-BE49-F238E27FC236}">
                <a16:creationId xmlns:a16="http://schemas.microsoft.com/office/drawing/2014/main" id="{80C0A767-DB4E-5B49-9298-4C1D86683C94}"/>
              </a:ext>
            </a:extLst>
          </p:cNvPr>
          <p:cNvSpPr/>
          <p:nvPr/>
        </p:nvSpPr>
        <p:spPr>
          <a:xfrm>
            <a:off x="0" y="-13594"/>
            <a:ext cx="12192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sz="3200" b="1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ლიმონათის სტენდის გამოწვევა</a:t>
            </a:r>
            <a:r>
              <a:rPr lang="en-GB" sz="3200" b="1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: </a:t>
            </a:r>
            <a:r>
              <a:rPr lang="ka-GE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ნაბიჯ-ნაბიჯ აქტივობები</a:t>
            </a:r>
            <a:endParaRPr lang="en-GB" sz="3200" dirty="0">
              <a:solidFill>
                <a:schemeClr val="bg1"/>
              </a:solidFill>
              <a:latin typeface="Tw Cen MT" panose="020B0602020104020603" pitchFamily="34" charset="0"/>
              <a:cs typeface="Times New Roman" panose="02020603050405020304" pitchFamily="18" charset="0"/>
            </a:endParaRPr>
          </a:p>
        </p:txBody>
      </p:sp>
      <p:sp>
        <p:nvSpPr>
          <p:cNvPr id="43" name="AutoShape 7">
            <a:extLst>
              <a:ext uri="{FF2B5EF4-FFF2-40B4-BE49-F238E27FC236}">
                <a16:creationId xmlns:a16="http://schemas.microsoft.com/office/drawing/2014/main" id="{9EE22C57-F23D-4640-94E5-4D3DB56ACD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0514" y="2527075"/>
            <a:ext cx="8426842" cy="521149"/>
          </a:xfrm>
          <a:prstGeom prst="homePlate">
            <a:avLst>
              <a:gd name="adj" fmla="val 190000"/>
            </a:avLst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GB">
              <a:ea typeface="Arial" pitchFamily="-84" charset="0"/>
              <a:cs typeface="Arial" pitchFamily="-84" charset="0"/>
            </a:endParaRPr>
          </a:p>
        </p:txBody>
      </p:sp>
      <p:sp>
        <p:nvSpPr>
          <p:cNvPr id="45" name="AutoShape 7">
            <a:extLst>
              <a:ext uri="{FF2B5EF4-FFF2-40B4-BE49-F238E27FC236}">
                <a16:creationId xmlns:a16="http://schemas.microsoft.com/office/drawing/2014/main" id="{4E08FD16-AA1A-C440-9F9E-630E1EBC5B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4606" y="3093246"/>
            <a:ext cx="8432750" cy="521149"/>
          </a:xfrm>
          <a:prstGeom prst="homePlate">
            <a:avLst>
              <a:gd name="adj" fmla="val 190000"/>
            </a:avLst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GB">
              <a:ea typeface="Arial" pitchFamily="-84" charset="0"/>
              <a:cs typeface="Arial" pitchFamily="-84" charset="0"/>
            </a:endParaRPr>
          </a:p>
        </p:txBody>
      </p:sp>
      <p:sp>
        <p:nvSpPr>
          <p:cNvPr id="47" name="AutoShape 7">
            <a:extLst>
              <a:ext uri="{FF2B5EF4-FFF2-40B4-BE49-F238E27FC236}">
                <a16:creationId xmlns:a16="http://schemas.microsoft.com/office/drawing/2014/main" id="{2D04ABE9-4EC4-AB4B-8C0A-11A4B12049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2114" y="3682502"/>
            <a:ext cx="8281972" cy="521149"/>
          </a:xfrm>
          <a:prstGeom prst="homePlate">
            <a:avLst>
              <a:gd name="adj" fmla="val 190000"/>
            </a:avLst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GB">
              <a:ea typeface="Arial" pitchFamily="-84" charset="0"/>
              <a:cs typeface="Arial" pitchFamily="-84" charset="0"/>
            </a:endParaRPr>
          </a:p>
        </p:txBody>
      </p:sp>
      <p:sp>
        <p:nvSpPr>
          <p:cNvPr id="49" name="AutoShape 7">
            <a:extLst>
              <a:ext uri="{FF2B5EF4-FFF2-40B4-BE49-F238E27FC236}">
                <a16:creationId xmlns:a16="http://schemas.microsoft.com/office/drawing/2014/main" id="{783D705E-3266-CD47-A9E4-C2B5C05DD6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4606" y="4279852"/>
            <a:ext cx="8432750" cy="521149"/>
          </a:xfrm>
          <a:prstGeom prst="homePlate">
            <a:avLst>
              <a:gd name="adj" fmla="val 190000"/>
            </a:avLst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GB">
              <a:ea typeface="Arial" pitchFamily="-84" charset="0"/>
              <a:cs typeface="Arial" pitchFamily="-84" charset="0"/>
            </a:endParaRPr>
          </a:p>
        </p:txBody>
      </p:sp>
      <p:sp>
        <p:nvSpPr>
          <p:cNvPr id="51" name="AutoShape 7">
            <a:extLst>
              <a:ext uri="{FF2B5EF4-FFF2-40B4-BE49-F238E27FC236}">
                <a16:creationId xmlns:a16="http://schemas.microsoft.com/office/drawing/2014/main" id="{9D0AFD26-A2DD-0D4E-BE12-E02651BCB0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2114" y="4873793"/>
            <a:ext cx="8405242" cy="521149"/>
          </a:xfrm>
          <a:prstGeom prst="homePlate">
            <a:avLst>
              <a:gd name="adj" fmla="val 190000"/>
            </a:avLst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GB">
              <a:ea typeface="Arial" pitchFamily="-84" charset="0"/>
              <a:cs typeface="Arial" pitchFamily="-84" charset="0"/>
            </a:endParaRPr>
          </a:p>
        </p:txBody>
      </p:sp>
      <p:sp>
        <p:nvSpPr>
          <p:cNvPr id="35" name="Text Box 9">
            <a:extLst>
              <a:ext uri="{FF2B5EF4-FFF2-40B4-BE49-F238E27FC236}">
                <a16:creationId xmlns:a16="http://schemas.microsoft.com/office/drawing/2014/main" id="{5A9E3D52-CF24-A846-B5FB-1566A28EA4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20612" y="3729871"/>
            <a:ext cx="2186817" cy="83099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ka-GE" sz="2000" dirty="0">
                <a:cs typeface="Arial" pitchFamily="-84" charset="0"/>
              </a:rPr>
              <a:t>ნაბიჯი</a:t>
            </a:r>
            <a:r>
              <a:rPr lang="en-GB" sz="2000" dirty="0">
                <a:cs typeface="Arial" pitchFamily="-84" charset="0"/>
              </a:rPr>
              <a:t> 6:</a:t>
            </a:r>
            <a:endParaRPr lang="en-GB" sz="2800" i="1" dirty="0">
              <a:ea typeface="Arial" pitchFamily="-84" charset="0"/>
              <a:cs typeface="Arial" pitchFamily="-84" charset="0"/>
            </a:endParaRPr>
          </a:p>
          <a:p>
            <a:r>
              <a:rPr lang="ka-GE" sz="2800" b="1" dirty="0">
                <a:ea typeface="Arial" pitchFamily="-84" charset="0"/>
                <a:cs typeface="Arial" pitchFamily="-84" charset="0"/>
              </a:rPr>
              <a:t>ბაზრის დღე</a:t>
            </a:r>
            <a:endParaRPr lang="en-GB" sz="2800" b="1" dirty="0">
              <a:ea typeface="Arial" pitchFamily="-84" charset="0"/>
              <a:cs typeface="Arial" pitchFamily="-84" charset="0"/>
            </a:endParaRPr>
          </a:p>
        </p:txBody>
      </p:sp>
      <p:sp>
        <p:nvSpPr>
          <p:cNvPr id="37" name="Text Box 9">
            <a:extLst>
              <a:ext uri="{FF2B5EF4-FFF2-40B4-BE49-F238E27FC236}">
                <a16:creationId xmlns:a16="http://schemas.microsoft.com/office/drawing/2014/main" id="{7AE641A1-BBE3-FF4D-ADE2-E13ED63F55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9158" y="2527075"/>
            <a:ext cx="8771098" cy="5847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ka-GE" sz="1600" dirty="0">
                <a:ea typeface="Arial" pitchFamily="-84" charset="0"/>
                <a:cs typeface="Arial" pitchFamily="-84" charset="0"/>
              </a:rPr>
              <a:t>ნაბიჯი</a:t>
            </a:r>
            <a:r>
              <a:rPr lang="en-GB" sz="1600" dirty="0">
                <a:ea typeface="Arial" pitchFamily="-84" charset="0"/>
                <a:cs typeface="Arial" pitchFamily="-84" charset="0"/>
              </a:rPr>
              <a:t> 2</a:t>
            </a:r>
            <a:r>
              <a:rPr lang="ka-GE" sz="1600" dirty="0">
                <a:ea typeface="Arial" pitchFamily="-84" charset="0"/>
                <a:cs typeface="Arial" pitchFamily="-84" charset="0"/>
              </a:rPr>
              <a:t>მიზანშეწონილობის შემოწმება და გადაწყვეტილების მიღება (სამუშაო ფურცელი 1)</a:t>
            </a:r>
            <a:endParaRPr lang="en-GB" sz="1600" b="1" dirty="0">
              <a:ea typeface="Arial" pitchFamily="-84" charset="0"/>
              <a:cs typeface="Arial" pitchFamily="-84" charset="0"/>
            </a:endParaRPr>
          </a:p>
        </p:txBody>
      </p:sp>
      <p:sp>
        <p:nvSpPr>
          <p:cNvPr id="38" name="Text Box 9">
            <a:extLst>
              <a:ext uri="{FF2B5EF4-FFF2-40B4-BE49-F238E27FC236}">
                <a16:creationId xmlns:a16="http://schemas.microsoft.com/office/drawing/2014/main" id="{D263DC13-9FF9-AC41-9198-AA077E36D4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4081" y="3131800"/>
            <a:ext cx="6313487" cy="40011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ka-GE" sz="2000" dirty="0">
                <a:ea typeface="Arial" pitchFamily="-84" charset="0"/>
                <a:cs typeface="Arial" pitchFamily="-84" charset="0"/>
              </a:rPr>
              <a:t>ნაბიჯი</a:t>
            </a:r>
            <a:r>
              <a:rPr lang="en-GB" sz="2000" dirty="0">
                <a:ea typeface="Arial" pitchFamily="-84" charset="0"/>
                <a:cs typeface="Arial" pitchFamily="-84" charset="0"/>
              </a:rPr>
              <a:t> 3: </a:t>
            </a:r>
            <a:r>
              <a:rPr lang="ka-GE" sz="2000" dirty="0">
                <a:ea typeface="Arial" pitchFamily="-84" charset="0"/>
                <a:cs typeface="Arial" pitchFamily="-84" charset="0"/>
              </a:rPr>
              <a:t>დაგეგმვა</a:t>
            </a:r>
            <a:r>
              <a:rPr lang="en-GB" sz="2000" dirty="0">
                <a:ea typeface="Arial" pitchFamily="-84" charset="0"/>
                <a:cs typeface="Arial" pitchFamily="-84" charset="0"/>
              </a:rPr>
              <a:t> (</a:t>
            </a:r>
            <a:r>
              <a:rPr lang="ka-GE" sz="2000" dirty="0">
                <a:ea typeface="Arial" pitchFamily="-84" charset="0"/>
                <a:cs typeface="Arial" pitchFamily="-84" charset="0"/>
              </a:rPr>
              <a:t>სამუშაო ფურცელი</a:t>
            </a:r>
            <a:r>
              <a:rPr lang="en-GB" sz="2000" dirty="0">
                <a:ea typeface="Arial" pitchFamily="-84" charset="0"/>
                <a:cs typeface="Arial" pitchFamily="-84" charset="0"/>
              </a:rPr>
              <a:t> 3 + 4 + 5) </a:t>
            </a:r>
            <a:endParaRPr lang="en-GB" sz="2000" b="1" dirty="0">
              <a:ea typeface="Arial" pitchFamily="-84" charset="0"/>
              <a:cs typeface="Arial" pitchFamily="-84" charset="0"/>
            </a:endParaRPr>
          </a:p>
        </p:txBody>
      </p:sp>
      <p:sp>
        <p:nvSpPr>
          <p:cNvPr id="53" name="Text Box 9">
            <a:extLst>
              <a:ext uri="{FF2B5EF4-FFF2-40B4-BE49-F238E27FC236}">
                <a16:creationId xmlns:a16="http://schemas.microsoft.com/office/drawing/2014/main" id="{715B9037-5541-1E45-B637-BEA131F4CF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9895" y="3761653"/>
            <a:ext cx="7376590" cy="40011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ka-GE" sz="2000" dirty="0">
                <a:ea typeface="Arial" pitchFamily="-84" charset="0"/>
                <a:cs typeface="Arial" pitchFamily="-84" charset="0"/>
              </a:rPr>
              <a:t>ნაბიჯი</a:t>
            </a:r>
            <a:r>
              <a:rPr lang="en-GB" sz="2000" dirty="0">
                <a:ea typeface="Arial" pitchFamily="-84" charset="0"/>
                <a:cs typeface="Arial" pitchFamily="-84" charset="0"/>
              </a:rPr>
              <a:t> 4: </a:t>
            </a:r>
            <a:r>
              <a:rPr lang="ka-GE" sz="2000" dirty="0">
                <a:ea typeface="Arial" pitchFamily="-84" charset="0"/>
                <a:cs typeface="Arial" pitchFamily="-84" charset="0"/>
              </a:rPr>
              <a:t>გაყიდვების </a:t>
            </a:r>
            <a:r>
              <a:rPr lang="ka-GE" sz="2000" dirty="0" err="1">
                <a:ea typeface="Arial" pitchFamily="-84" charset="0"/>
                <a:cs typeface="Arial" pitchFamily="-84" charset="0"/>
              </a:rPr>
              <a:t>ფითჩის</a:t>
            </a:r>
            <a:r>
              <a:rPr lang="ka-GE" sz="2000" dirty="0">
                <a:ea typeface="Arial" pitchFamily="-84" charset="0"/>
                <a:cs typeface="Arial" pitchFamily="-84" charset="0"/>
              </a:rPr>
              <a:t> - </a:t>
            </a:r>
            <a:r>
              <a:rPr lang="en-US" sz="2000" dirty="0">
                <a:ea typeface="Arial" pitchFamily="-84" charset="0"/>
                <a:cs typeface="Arial" pitchFamily="-84" charset="0"/>
              </a:rPr>
              <a:t>pitch</a:t>
            </a:r>
            <a:r>
              <a:rPr lang="ka-GE" sz="2000" dirty="0">
                <a:ea typeface="Arial" pitchFamily="-84" charset="0"/>
                <a:cs typeface="Arial" pitchFamily="-84" charset="0"/>
              </a:rPr>
              <a:t> პრაქტიკა</a:t>
            </a:r>
            <a:r>
              <a:rPr lang="en-GB" sz="2000" dirty="0">
                <a:ea typeface="Arial" pitchFamily="-84" charset="0"/>
                <a:cs typeface="Arial" pitchFamily="-84" charset="0"/>
              </a:rPr>
              <a:t>(6)</a:t>
            </a:r>
            <a:endParaRPr lang="en-GB" sz="2000" b="1" dirty="0">
              <a:ea typeface="Arial" pitchFamily="-84" charset="0"/>
              <a:cs typeface="Arial" pitchFamily="-84" charset="0"/>
            </a:endParaRPr>
          </a:p>
        </p:txBody>
      </p:sp>
      <p:sp>
        <p:nvSpPr>
          <p:cNvPr id="54" name="Text Box 9">
            <a:extLst>
              <a:ext uri="{FF2B5EF4-FFF2-40B4-BE49-F238E27FC236}">
                <a16:creationId xmlns:a16="http://schemas.microsoft.com/office/drawing/2014/main" id="{D68DF693-29AD-CA43-A32A-54E71F82A8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9158" y="4379099"/>
            <a:ext cx="7387328" cy="33855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ka-GE" sz="1600" dirty="0">
                <a:ea typeface="Arial" pitchFamily="-84" charset="0"/>
                <a:cs typeface="Arial" pitchFamily="-84" charset="0"/>
              </a:rPr>
              <a:t>ნაბიჯი</a:t>
            </a:r>
            <a:r>
              <a:rPr lang="en-GB" sz="1600" dirty="0">
                <a:ea typeface="Arial" pitchFamily="-84" charset="0"/>
                <a:cs typeface="Arial" pitchFamily="-84" charset="0"/>
              </a:rPr>
              <a:t> 5: </a:t>
            </a:r>
            <a:r>
              <a:rPr lang="ka-GE" sz="1600" dirty="0">
                <a:ea typeface="Arial" pitchFamily="-84" charset="0"/>
                <a:cs typeface="Arial" pitchFamily="-84" charset="0"/>
              </a:rPr>
              <a:t>სტენდის და გასაყიდი ნივთების ან ნიმუშების </a:t>
            </a:r>
            <a:r>
              <a:rPr lang="en-GB" sz="1600" dirty="0">
                <a:ea typeface="Arial" pitchFamily="-84" charset="0"/>
                <a:cs typeface="Arial" pitchFamily="-84" charset="0"/>
              </a:rPr>
              <a:t> </a:t>
            </a:r>
            <a:r>
              <a:rPr lang="ka-GE" sz="1600" dirty="0">
                <a:ea typeface="Arial" pitchFamily="-84" charset="0"/>
                <a:cs typeface="Arial" pitchFamily="-84" charset="0"/>
              </a:rPr>
              <a:t>მომზადება</a:t>
            </a:r>
            <a:endParaRPr lang="en-GB" sz="1600" b="1" dirty="0">
              <a:ea typeface="Arial" pitchFamily="-84" charset="0"/>
              <a:cs typeface="Arial" pitchFamily="-84" charset="0"/>
            </a:endParaRP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2E68BE4A-D849-A848-9FF3-CF9F9327AD74}"/>
              </a:ext>
            </a:extLst>
          </p:cNvPr>
          <p:cNvSpPr/>
          <p:nvPr/>
        </p:nvSpPr>
        <p:spPr>
          <a:xfrm>
            <a:off x="9420612" y="4742193"/>
            <a:ext cx="25170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ea typeface="Arial" pitchFamily="-84" charset="0"/>
                <a:cs typeface="Arial" pitchFamily="-84" charset="0"/>
              </a:rPr>
              <a:t>(</a:t>
            </a:r>
            <a:r>
              <a:rPr lang="ka-GE">
                <a:ea typeface="Arial" pitchFamily="-84" charset="0"/>
                <a:cs typeface="Arial" pitchFamily="-84" charset="0"/>
              </a:rPr>
              <a:t>სამუშაო ფურცელი</a:t>
            </a:r>
            <a:r>
              <a:rPr lang="en-GB">
                <a:ea typeface="Arial" pitchFamily="-84" charset="0"/>
                <a:cs typeface="Arial" pitchFamily="-84" charset="0"/>
              </a:rPr>
              <a:t> </a:t>
            </a:r>
            <a:r>
              <a:rPr lang="en-GB" dirty="0">
                <a:ea typeface="Arial" pitchFamily="-84" charset="0"/>
                <a:cs typeface="Arial" pitchFamily="-84" charset="0"/>
              </a:rPr>
              <a:t>6)</a:t>
            </a:r>
            <a:endParaRPr lang="de-DE" dirty="0"/>
          </a:p>
        </p:txBody>
      </p:sp>
      <p:sp>
        <p:nvSpPr>
          <p:cNvPr id="55" name="Text Box 9">
            <a:extLst>
              <a:ext uri="{FF2B5EF4-FFF2-40B4-BE49-F238E27FC236}">
                <a16:creationId xmlns:a16="http://schemas.microsoft.com/office/drawing/2014/main" id="{0762F143-E504-0F4C-9DD9-0D09E394D0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2114" y="4892470"/>
            <a:ext cx="7655323" cy="40011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ka-GE" sz="2000" dirty="0">
                <a:ea typeface="Arial" pitchFamily="-84" charset="0"/>
                <a:cs typeface="Arial" pitchFamily="-84" charset="0"/>
              </a:rPr>
              <a:t>ნაბიჯი</a:t>
            </a:r>
            <a:r>
              <a:rPr lang="en-GB" sz="2000" dirty="0">
                <a:ea typeface="Arial" pitchFamily="-84" charset="0"/>
                <a:cs typeface="Arial" pitchFamily="-84" charset="0"/>
              </a:rPr>
              <a:t> 7: </a:t>
            </a:r>
            <a:r>
              <a:rPr lang="ka-GE" sz="2000" dirty="0">
                <a:ea typeface="Arial" pitchFamily="-84" charset="0"/>
                <a:cs typeface="Arial" pitchFamily="-84" charset="0"/>
              </a:rPr>
              <a:t>საიდუმლო მყიდველი (სამუშაო ფურცელი 7)</a:t>
            </a:r>
            <a:endParaRPr lang="en-GB" sz="2000" b="1" dirty="0">
              <a:ea typeface="Arial" pitchFamily="-84" charset="0"/>
              <a:cs typeface="Arial" pitchFamily="-84" charset="0"/>
            </a:endParaRPr>
          </a:p>
        </p:txBody>
      </p:sp>
      <p:sp>
        <p:nvSpPr>
          <p:cNvPr id="57" name="AutoShape 7">
            <a:extLst>
              <a:ext uri="{FF2B5EF4-FFF2-40B4-BE49-F238E27FC236}">
                <a16:creationId xmlns:a16="http://schemas.microsoft.com/office/drawing/2014/main" id="{A6942400-045C-1744-B381-BBDFEF5355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9158" y="1106715"/>
            <a:ext cx="8213624" cy="737667"/>
          </a:xfrm>
          <a:prstGeom prst="homePlate">
            <a:avLst>
              <a:gd name="adj" fmla="val 190000"/>
            </a:avLst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>
              <a:solidFill>
                <a:schemeClr val="bg1"/>
              </a:solidFill>
              <a:latin typeface="Tw Cen MT" panose="020B0602020104020603" pitchFamily="34" charset="0"/>
              <a:cs typeface="Times New Roman" panose="02020603050405020304" pitchFamily="18" charset="0"/>
            </a:endParaRPr>
          </a:p>
        </p:txBody>
      </p:sp>
      <p:sp>
        <p:nvSpPr>
          <p:cNvPr id="50187" name="Text Box 13"/>
          <p:cNvSpPr txBox="1">
            <a:spLocks noChangeArrowheads="1"/>
          </p:cNvSpPr>
          <p:nvPr/>
        </p:nvSpPr>
        <p:spPr bwMode="auto">
          <a:xfrm>
            <a:off x="974081" y="1232125"/>
            <a:ext cx="448071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ka-GE" sz="2400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ძირითადი სასწავლო პროცესი</a:t>
            </a:r>
            <a:endParaRPr lang="en-GB" sz="2400" dirty="0">
              <a:solidFill>
                <a:schemeClr val="bg1"/>
              </a:solidFill>
              <a:ea typeface="Arial" pitchFamily="-84" charset="0"/>
              <a:cs typeface="Arial" pitchFamily="-84" charset="0"/>
            </a:endParaRPr>
          </a:p>
        </p:txBody>
      </p:sp>
      <p:pic>
        <p:nvPicPr>
          <p:cNvPr id="24" name="Picture 13">
            <a:extLst>
              <a:ext uri="{FF2B5EF4-FFF2-40B4-BE49-F238E27FC236}">
                <a16:creationId xmlns:a16="http://schemas.microsoft.com/office/drawing/2014/main" id="{6CBFE13C-B707-7D48-9E5A-99D4662DC093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1562" y="1485769"/>
            <a:ext cx="1477082" cy="1420161"/>
          </a:xfrm>
          <a:prstGeom prst="rect">
            <a:avLst/>
          </a:prstGeom>
          <a:ln>
            <a:noFill/>
          </a:ln>
        </p:spPr>
      </p:pic>
      <p:sp>
        <p:nvSpPr>
          <p:cNvPr id="25" name="AutoShape 7">
            <a:extLst>
              <a:ext uri="{FF2B5EF4-FFF2-40B4-BE49-F238E27FC236}">
                <a16:creationId xmlns:a16="http://schemas.microsoft.com/office/drawing/2014/main" id="{76119F51-ABA7-CD4C-AB1B-C01FD41353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4080" y="5483137"/>
            <a:ext cx="8393275" cy="521149"/>
          </a:xfrm>
          <a:prstGeom prst="homePlate">
            <a:avLst>
              <a:gd name="adj" fmla="val 190000"/>
            </a:avLst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GB">
              <a:ea typeface="Arial" pitchFamily="-84" charset="0"/>
              <a:cs typeface="Arial" pitchFamily="-84" charset="0"/>
            </a:endParaRPr>
          </a:p>
        </p:txBody>
      </p:sp>
      <p:sp>
        <p:nvSpPr>
          <p:cNvPr id="26" name="Text Box 9">
            <a:extLst>
              <a:ext uri="{FF2B5EF4-FFF2-40B4-BE49-F238E27FC236}">
                <a16:creationId xmlns:a16="http://schemas.microsoft.com/office/drawing/2014/main" id="{A80736E5-B234-8443-B3F4-AEE4C9E1DE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4081" y="5501814"/>
            <a:ext cx="6313487" cy="40011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ka-GE" sz="2000" dirty="0">
                <a:ea typeface="Arial" pitchFamily="-84" charset="0"/>
                <a:cs typeface="Arial" pitchFamily="-84" charset="0"/>
              </a:rPr>
              <a:t>ნაბიჯი</a:t>
            </a:r>
            <a:r>
              <a:rPr lang="en-GB" sz="2000" dirty="0">
                <a:ea typeface="Arial" pitchFamily="-84" charset="0"/>
                <a:cs typeface="Arial" pitchFamily="-84" charset="0"/>
              </a:rPr>
              <a:t> 8: </a:t>
            </a:r>
            <a:r>
              <a:rPr lang="ka-GE" sz="2000" dirty="0">
                <a:ea typeface="Arial" pitchFamily="-84" charset="0"/>
                <a:cs typeface="Arial" pitchFamily="-84" charset="0"/>
              </a:rPr>
              <a:t>შედეგების გაანგარიშება</a:t>
            </a:r>
            <a:endParaRPr lang="en-GB" sz="2000" b="1" dirty="0">
              <a:ea typeface="Arial" pitchFamily="-84" charset="0"/>
              <a:cs typeface="Arial" pitchFamily="-84" charset="0"/>
            </a:endParaRPr>
          </a:p>
        </p:txBody>
      </p:sp>
      <p:sp>
        <p:nvSpPr>
          <p:cNvPr id="27" name="AutoShape 7">
            <a:extLst>
              <a:ext uri="{FF2B5EF4-FFF2-40B4-BE49-F238E27FC236}">
                <a16:creationId xmlns:a16="http://schemas.microsoft.com/office/drawing/2014/main" id="{9967EC9C-28DB-4B4D-A5D1-5D233B349E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4081" y="6092481"/>
            <a:ext cx="8393274" cy="521149"/>
          </a:xfrm>
          <a:prstGeom prst="homePlate">
            <a:avLst>
              <a:gd name="adj" fmla="val 190000"/>
            </a:avLst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GB">
              <a:ea typeface="Arial" pitchFamily="-84" charset="0"/>
              <a:cs typeface="Arial" pitchFamily="-84" charset="0"/>
            </a:endParaRPr>
          </a:p>
        </p:txBody>
      </p:sp>
      <p:sp>
        <p:nvSpPr>
          <p:cNvPr id="28" name="Text Box 9">
            <a:extLst>
              <a:ext uri="{FF2B5EF4-FFF2-40B4-BE49-F238E27FC236}">
                <a16:creationId xmlns:a16="http://schemas.microsoft.com/office/drawing/2014/main" id="{418757E3-399A-5646-B648-9C3B713DE9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4081" y="6111158"/>
            <a:ext cx="6313487" cy="40011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ka-GE" sz="2000" dirty="0">
                <a:ea typeface="Arial" pitchFamily="-84" charset="0"/>
                <a:cs typeface="Arial" pitchFamily="-84" charset="0"/>
              </a:rPr>
              <a:t>ნაბიჯი</a:t>
            </a:r>
            <a:r>
              <a:rPr lang="en-GB" sz="2000" dirty="0">
                <a:ea typeface="Arial" pitchFamily="-84" charset="0"/>
                <a:cs typeface="Arial" pitchFamily="-84" charset="0"/>
              </a:rPr>
              <a:t> 9 - 11: </a:t>
            </a:r>
            <a:r>
              <a:rPr lang="ka-GE" sz="2000" dirty="0">
                <a:ea typeface="Arial" pitchFamily="-84" charset="0"/>
                <a:cs typeface="Arial" pitchFamily="-84" charset="0"/>
              </a:rPr>
              <a:t>თვითშეფასება და რეფლექსია</a:t>
            </a:r>
            <a:endParaRPr lang="en-GB" sz="2000" b="1" dirty="0">
              <a:ea typeface="Arial" pitchFamily="-84" charset="0"/>
              <a:cs typeface="Arial" pitchFamily="-8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206474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12486781" y="4198072"/>
            <a:ext cx="2133600" cy="6715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de-DE" dirty="0"/>
          </a:p>
        </p:txBody>
      </p:sp>
      <p:sp>
        <p:nvSpPr>
          <p:cNvPr id="12" name="Rectângulo 9"/>
          <p:cNvSpPr/>
          <p:nvPr/>
        </p:nvSpPr>
        <p:spPr>
          <a:xfrm>
            <a:off x="0" y="-13594"/>
            <a:ext cx="12192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              </a:t>
            </a:r>
            <a:r>
              <a:rPr lang="ka-GE" sz="2800" b="1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ლიმონათის სტენდი</a:t>
            </a:r>
            <a:r>
              <a:rPr lang="en-GB" sz="2800" b="1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: </a:t>
            </a:r>
            <a:r>
              <a:rPr lang="ka-GE" sz="2800" b="1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დაწყებითი სკოლიდან უნივერსიტეტამდე</a:t>
            </a:r>
            <a:endParaRPr lang="en-GB" sz="2800" dirty="0">
              <a:solidFill>
                <a:schemeClr val="bg1"/>
              </a:solidFill>
              <a:latin typeface="Tw Cen MT" panose="020B0602020104020603" pitchFamily="34" charset="0"/>
              <a:cs typeface="Times New Roman" panose="02020603050405020304" pitchFamily="18" charset="0"/>
            </a:endParaRPr>
          </a:p>
        </p:txBody>
      </p:sp>
      <p:pic>
        <p:nvPicPr>
          <p:cNvPr id="20" name="Picture 5">
            <a:extLst>
              <a:ext uri="{FF2B5EF4-FFF2-40B4-BE49-F238E27FC236}">
                <a16:creationId xmlns:a16="http://schemas.microsoft.com/office/drawing/2014/main" id="{5F0E2CAD-361E-1E47-8A63-88B9E45005B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64" y="168121"/>
            <a:ext cx="1607307" cy="643059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BF7FCA4E-C287-B04F-8919-4756F9428C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9487" y="3173312"/>
            <a:ext cx="2865327" cy="2721030"/>
          </a:xfrm>
          <a:prstGeom prst="rect">
            <a:avLst/>
          </a:prstGeom>
        </p:spPr>
      </p:pic>
      <p:pic>
        <p:nvPicPr>
          <p:cNvPr id="13" name="image1.png">
            <a:extLst>
              <a:ext uri="{FF2B5EF4-FFF2-40B4-BE49-F238E27FC236}">
                <a16:creationId xmlns:a16="http://schemas.microsoft.com/office/drawing/2014/main" id="{DFC63963-8D6D-AC4E-83EB-DBC885263E54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927894" y="2697849"/>
            <a:ext cx="3925670" cy="3671957"/>
          </a:xfrm>
          <a:prstGeom prst="rect">
            <a:avLst/>
          </a:prstGeom>
        </p:spPr>
      </p:pic>
      <p:sp>
        <p:nvSpPr>
          <p:cNvPr id="8" name="Rectângulo 9">
            <a:extLst>
              <a:ext uri="{FF2B5EF4-FFF2-40B4-BE49-F238E27FC236}">
                <a16:creationId xmlns:a16="http://schemas.microsoft.com/office/drawing/2014/main" id="{5DBEFA4F-DBD8-3F44-BDB3-01D8B6A6C240}"/>
              </a:ext>
            </a:extLst>
          </p:cNvPr>
          <p:cNvSpPr/>
          <p:nvPr/>
        </p:nvSpPr>
        <p:spPr>
          <a:xfrm>
            <a:off x="0" y="992895"/>
            <a:ext cx="12192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              Lemonade Stand Challenge: </a:t>
            </a:r>
            <a:r>
              <a:rPr lang="en-GB" sz="28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From primary school up to university</a:t>
            </a:r>
          </a:p>
        </p:txBody>
      </p:sp>
      <p:pic>
        <p:nvPicPr>
          <p:cNvPr id="9" name="Picture 13">
            <a:extLst>
              <a:ext uri="{FF2B5EF4-FFF2-40B4-BE49-F238E27FC236}">
                <a16:creationId xmlns:a16="http://schemas.microsoft.com/office/drawing/2014/main" id="{D80554A0-20AC-8A4D-806F-AFDA373C7DC9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217" y="2697849"/>
            <a:ext cx="1477082" cy="1420161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450621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9E136BEC-146C-6B47-82C4-272CCE184E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758747"/>
            <a:ext cx="12185419" cy="7616747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24886B90-8F4F-1A49-9A5E-4DC5951597D5}"/>
              </a:ext>
            </a:extLst>
          </p:cNvPr>
          <p:cNvSpPr txBox="1"/>
          <p:nvPr/>
        </p:nvSpPr>
        <p:spPr>
          <a:xfrm>
            <a:off x="9592887" y="6434051"/>
            <a:ext cx="106471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solidFill>
                  <a:schemeClr val="bg1"/>
                </a:solidFill>
              </a:rPr>
              <a:t>Credit: WU-Vienna</a:t>
            </a:r>
          </a:p>
        </p:txBody>
      </p:sp>
      <p:pic>
        <p:nvPicPr>
          <p:cNvPr id="5" name="Picture 13">
            <a:extLst>
              <a:ext uri="{FF2B5EF4-FFF2-40B4-BE49-F238E27FC236}">
                <a16:creationId xmlns:a16="http://schemas.microsoft.com/office/drawing/2014/main" id="{2C67D26D-2C93-504B-9013-6374E196293B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5962" y="1623060"/>
            <a:ext cx="1319778" cy="1220826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904963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352</Words>
  <Application>Microsoft Macintosh PowerPoint</Application>
  <PresentationFormat>Breitbild</PresentationFormat>
  <Paragraphs>57</Paragraphs>
  <Slides>14</Slides>
  <Notes>2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9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14</vt:i4>
      </vt:variant>
    </vt:vector>
  </HeadingPairs>
  <TitlesOfParts>
    <vt:vector size="24" baseType="lpstr">
      <vt:lpstr>ＭＳ Ｐゴシック</vt:lpstr>
      <vt:lpstr>Arial</vt:lpstr>
      <vt:lpstr>Calibri</vt:lpstr>
      <vt:lpstr>Calibri Light</vt:lpstr>
      <vt:lpstr>DejaVu Sans</vt:lpstr>
      <vt:lpstr>Sylfaen</vt:lpstr>
      <vt:lpstr>Times</vt:lpstr>
      <vt:lpstr>Times New Roman</vt:lpstr>
      <vt:lpstr>Tw Cen MT</vt:lpstr>
      <vt:lpstr>Office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Johannes Lindner</dc:creator>
  <cp:lastModifiedBy>Johannes Lindner</cp:lastModifiedBy>
  <cp:revision>58</cp:revision>
  <dcterms:created xsi:type="dcterms:W3CDTF">2022-09-13T07:34:04Z</dcterms:created>
  <dcterms:modified xsi:type="dcterms:W3CDTF">2023-11-02T11:08:09Z</dcterms:modified>
</cp:coreProperties>
</file>