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1515" r:id="rId2"/>
    <p:sldId id="257" r:id="rId3"/>
    <p:sldId id="258" r:id="rId4"/>
  </p:sldIdLst>
  <p:sldSz cx="15125700" cy="7562850"/>
  <p:notesSz cx="9866313" cy="673576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4AA8"/>
    <a:srgbClr val="E5037F"/>
    <a:srgbClr val="E6027D"/>
    <a:srgbClr val="8FD81F"/>
    <a:srgbClr val="00C058"/>
    <a:srgbClr val="5DB761"/>
    <a:srgbClr val="FFC7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997"/>
    <p:restoredTop sz="93101"/>
  </p:normalViewPr>
  <p:slideViewPr>
    <p:cSldViewPr>
      <p:cViewPr varScale="1">
        <p:scale>
          <a:sx n="93" d="100"/>
          <a:sy n="93" d="100"/>
        </p:scale>
        <p:origin x="328" y="21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D0296327-49F5-9D4F-9A49-E2BDFA75A9E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5610" cy="337920"/>
          </a:xfrm>
          <a:prstGeom prst="rect">
            <a:avLst/>
          </a:prstGeom>
        </p:spPr>
        <p:txBody>
          <a:bodyPr vert="horz" lIns="66907" tIns="33453" rIns="66907" bIns="33453" rtlCol="0"/>
          <a:lstStyle>
            <a:lvl1pPr algn="l">
              <a:defRPr sz="900"/>
            </a:lvl1pPr>
          </a:lstStyle>
          <a:p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D1AC143-B8A8-414F-B9DD-AFA4C26A948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588633" y="0"/>
            <a:ext cx="4275609" cy="337920"/>
          </a:xfrm>
          <a:prstGeom prst="rect">
            <a:avLst/>
          </a:prstGeom>
        </p:spPr>
        <p:txBody>
          <a:bodyPr vert="horz" lIns="66907" tIns="33453" rIns="66907" bIns="33453" rtlCol="0"/>
          <a:lstStyle>
            <a:lvl1pPr algn="r">
              <a:defRPr sz="900"/>
            </a:lvl1pPr>
          </a:lstStyle>
          <a:p>
            <a:fld id="{F32934AD-1922-DB4D-8EE1-842408F68F90}" type="datetimeFigureOut">
              <a:rPr lang="de-DE" smtClean="0"/>
              <a:t>02.11.23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3EF446E-82C0-E140-9942-4EB75EEED75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397844"/>
            <a:ext cx="4275610" cy="337919"/>
          </a:xfrm>
          <a:prstGeom prst="rect">
            <a:avLst/>
          </a:prstGeom>
        </p:spPr>
        <p:txBody>
          <a:bodyPr vert="horz" lIns="66907" tIns="33453" rIns="66907" bIns="33453" rtlCol="0" anchor="b"/>
          <a:lstStyle>
            <a:lvl1pPr algn="l">
              <a:defRPr sz="9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8C21CAE-A5D4-214C-9DDA-40FB3DA1851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588633" y="6397844"/>
            <a:ext cx="4275609" cy="337919"/>
          </a:xfrm>
          <a:prstGeom prst="rect">
            <a:avLst/>
          </a:prstGeom>
        </p:spPr>
        <p:txBody>
          <a:bodyPr vert="horz" lIns="66907" tIns="33453" rIns="66907" bIns="33453" rtlCol="0" anchor="b"/>
          <a:lstStyle>
            <a:lvl1pPr algn="r">
              <a:defRPr sz="900"/>
            </a:lvl1pPr>
          </a:lstStyle>
          <a:p>
            <a:fld id="{163501D1-96D4-8B4A-B698-84504F666B8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943204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5610" cy="337920"/>
          </a:xfrm>
          <a:prstGeom prst="rect">
            <a:avLst/>
          </a:prstGeom>
        </p:spPr>
        <p:txBody>
          <a:bodyPr vert="horz" lIns="66907" tIns="33453" rIns="66907" bIns="33453" rtlCol="0"/>
          <a:lstStyle>
            <a:lvl1pPr algn="l">
              <a:defRPr sz="9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5588633" y="0"/>
            <a:ext cx="4275609" cy="337920"/>
          </a:xfrm>
          <a:prstGeom prst="rect">
            <a:avLst/>
          </a:prstGeom>
        </p:spPr>
        <p:txBody>
          <a:bodyPr vert="horz" lIns="66907" tIns="33453" rIns="66907" bIns="33453" rtlCol="0"/>
          <a:lstStyle>
            <a:lvl1pPr algn="r">
              <a:defRPr sz="900"/>
            </a:lvl1pPr>
          </a:lstStyle>
          <a:p>
            <a:fld id="{7A0B9D04-9F46-984C-9433-4423970B0472}" type="datetimeFigureOut">
              <a:rPr lang="de-DE" smtClean="0"/>
              <a:t>02.11.23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662238" y="842963"/>
            <a:ext cx="4541837" cy="22717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66907" tIns="33453" rIns="66907" bIns="33453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986839" y="3242046"/>
            <a:ext cx="7892636" cy="2652454"/>
          </a:xfrm>
          <a:prstGeom prst="rect">
            <a:avLst/>
          </a:prstGeom>
        </p:spPr>
        <p:txBody>
          <a:bodyPr vert="horz" lIns="66907" tIns="33453" rIns="66907" bIns="33453" rtlCol="0"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6397844"/>
            <a:ext cx="4275610" cy="337919"/>
          </a:xfrm>
          <a:prstGeom prst="rect">
            <a:avLst/>
          </a:prstGeom>
        </p:spPr>
        <p:txBody>
          <a:bodyPr vert="horz" lIns="66907" tIns="33453" rIns="66907" bIns="33453" rtlCol="0" anchor="b"/>
          <a:lstStyle>
            <a:lvl1pPr algn="l">
              <a:defRPr sz="9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5588633" y="6397844"/>
            <a:ext cx="4275609" cy="337919"/>
          </a:xfrm>
          <a:prstGeom prst="rect">
            <a:avLst/>
          </a:prstGeom>
        </p:spPr>
        <p:txBody>
          <a:bodyPr vert="horz" lIns="66907" tIns="33453" rIns="66907" bIns="33453" rtlCol="0" anchor="b"/>
          <a:lstStyle>
            <a:lvl1pPr algn="r">
              <a:defRPr sz="900"/>
            </a:lvl1pPr>
          </a:lstStyle>
          <a:p>
            <a:fld id="{F08FBBB6-D013-CC46-B4A3-ED339DF3D8B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94651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body"/>
          </p:nvPr>
        </p:nvSpPr>
        <p:spPr>
          <a:xfrm>
            <a:off x="447339" y="3919378"/>
            <a:ext cx="3577774" cy="3205336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0" name="CustomShape 2"/>
          <p:cNvSpPr/>
          <p:nvPr/>
        </p:nvSpPr>
        <p:spPr>
          <a:xfrm>
            <a:off x="2533983" y="7735513"/>
            <a:ext cx="1937530" cy="407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5853" tIns="32927" rIns="65853" bIns="32927" anchor="b"/>
          <a:lstStyle/>
          <a:p>
            <a:pPr algn="r">
              <a:lnSpc>
                <a:spcPct val="100000"/>
              </a:lnSpc>
            </a:pPr>
            <a:fld id="{FCB68F2E-182C-4FD0-ADEB-7A14A605FDA6}" type="slidenum">
              <a:rPr lang="de-AT" sz="900">
                <a:solidFill>
                  <a:srgbClr val="000000"/>
                </a:solidFill>
              </a:rPr>
              <a:t>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711271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body"/>
          </p:nvPr>
        </p:nvSpPr>
        <p:spPr>
          <a:xfrm>
            <a:off x="447339" y="3919378"/>
            <a:ext cx="3577774" cy="3205336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2" name="CustomShape 2"/>
          <p:cNvSpPr/>
          <p:nvPr/>
        </p:nvSpPr>
        <p:spPr>
          <a:xfrm>
            <a:off x="2533983" y="7735513"/>
            <a:ext cx="1937530" cy="407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5853" tIns="32927" rIns="65853" bIns="32927" anchor="b"/>
          <a:lstStyle/>
          <a:p>
            <a:pPr algn="r">
              <a:lnSpc>
                <a:spcPct val="100000"/>
              </a:lnSpc>
            </a:pPr>
            <a:fld id="{D408EC0A-BC75-4AEB-9254-342252FD7CF6}" type="slidenum">
              <a:rPr lang="de-AT" sz="900">
                <a:solidFill>
                  <a:srgbClr val="000000"/>
                </a:solidFill>
              </a:rPr>
              <a:t>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52488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2344483"/>
            <a:ext cx="6428422" cy="1588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4235196"/>
            <a:ext cx="5293995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11/2/23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00" b="1" i="0">
                <a:solidFill>
                  <a:srgbClr val="4966A7"/>
                </a:solidFill>
                <a:latin typeface="Verdana"/>
                <a:cs typeface="Verdana"/>
              </a:defRPr>
            </a:lvl1pPr>
          </a:lstStyle>
          <a:p>
            <a:pPr marL="121285">
              <a:lnSpc>
                <a:spcPct val="100000"/>
              </a:lnSpc>
              <a:spcBef>
                <a:spcPts val="145"/>
              </a:spcBef>
            </a:pPr>
            <a:fld id="{81D60167-4931-47E6-BA6A-407CBD079E47}" type="slidenum">
              <a:rPr spc="-30"/>
              <a:t>‹Nr.›</a:t>
            </a:fld>
            <a:endParaRPr spc="-3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200" b="1" i="0">
                <a:solidFill>
                  <a:schemeClr val="bg1"/>
                </a:solidFill>
                <a:latin typeface="Georgia"/>
                <a:cs typeface="Georg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3A3938"/>
                </a:solidFill>
                <a:latin typeface="Georgia"/>
                <a:cs typeface="Georgia"/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00" b="1" i="0">
                <a:solidFill>
                  <a:srgbClr val="4966A7"/>
                </a:solidFill>
                <a:latin typeface="Verdana"/>
                <a:cs typeface="Verdana"/>
              </a:defRPr>
            </a:lvl1pPr>
          </a:lstStyle>
          <a:p>
            <a:pPr marL="121285">
              <a:lnSpc>
                <a:spcPct val="100000"/>
              </a:lnSpc>
              <a:spcBef>
                <a:spcPts val="145"/>
              </a:spcBef>
            </a:pPr>
            <a:fld id="{81D60167-4931-47E6-BA6A-407CBD079E47}" type="slidenum">
              <a:rPr spc="-30"/>
              <a:t>‹Nr.›</a:t>
            </a:fld>
            <a:endParaRPr spc="-3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200" b="1" i="0">
                <a:solidFill>
                  <a:schemeClr val="bg1"/>
                </a:solidFill>
                <a:latin typeface="Georgia"/>
                <a:cs typeface="Georg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1739455"/>
            <a:ext cx="328983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1739455"/>
            <a:ext cx="328983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11/2/23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00" b="1" i="0">
                <a:solidFill>
                  <a:srgbClr val="4966A7"/>
                </a:solidFill>
                <a:latin typeface="Verdana"/>
                <a:cs typeface="Verdana"/>
              </a:defRPr>
            </a:lvl1pPr>
          </a:lstStyle>
          <a:p>
            <a:pPr marL="121285">
              <a:lnSpc>
                <a:spcPct val="100000"/>
              </a:lnSpc>
              <a:spcBef>
                <a:spcPts val="145"/>
              </a:spcBef>
            </a:pPr>
            <a:fld id="{81D60167-4931-47E6-BA6A-407CBD079E47}" type="slidenum">
              <a:rPr spc="-30"/>
              <a:t>‹Nr.›</a:t>
            </a:fld>
            <a:endParaRPr spc="-3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200" b="1" i="0">
                <a:solidFill>
                  <a:schemeClr val="bg1"/>
                </a:solidFill>
                <a:latin typeface="Georgia"/>
                <a:cs typeface="Georg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11/2/23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00" b="1" i="0">
                <a:solidFill>
                  <a:srgbClr val="4966A7"/>
                </a:solidFill>
                <a:latin typeface="Verdana"/>
                <a:cs typeface="Verdana"/>
              </a:defRPr>
            </a:lvl1pPr>
          </a:lstStyle>
          <a:p>
            <a:pPr marL="121285">
              <a:lnSpc>
                <a:spcPct val="100000"/>
              </a:lnSpc>
              <a:spcBef>
                <a:spcPts val="145"/>
              </a:spcBef>
            </a:pPr>
            <a:fld id="{81D60167-4931-47E6-BA6A-407CBD079E47}" type="slidenum">
              <a:rPr spc="-30"/>
              <a:t>‹Nr.›</a:t>
            </a:fld>
            <a:endParaRPr spc="-3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11/2/23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00" b="1" i="0">
                <a:solidFill>
                  <a:srgbClr val="4966A7"/>
                </a:solidFill>
                <a:latin typeface="Verdana"/>
                <a:cs typeface="Verdana"/>
              </a:defRPr>
            </a:lvl1pPr>
          </a:lstStyle>
          <a:p>
            <a:pPr marL="121285">
              <a:lnSpc>
                <a:spcPct val="100000"/>
              </a:lnSpc>
              <a:spcBef>
                <a:spcPts val="145"/>
              </a:spcBef>
            </a:pPr>
            <a:fld id="{81D60167-4931-47E6-BA6A-407CBD079E47}" type="slidenum">
              <a:rPr spc="-30"/>
              <a:t>‹Nr.›</a:t>
            </a:fld>
            <a:endParaRPr spc="-3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D3172395-0591-472B-923A-B658D0DD9BC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8142" y="7033450"/>
            <a:ext cx="1739455" cy="276999"/>
          </a:xfrm>
        </p:spPr>
        <p:txBody>
          <a:bodyPr/>
          <a:lstStyle/>
          <a:p>
            <a:fld id="{460E4D12-15B0-454B-B886-F7C883D0B4F8}" type="datetimeFigureOut">
              <a:rPr lang="de-AT" smtClean="0"/>
              <a:t>02.11.23</a:t>
            </a:fld>
            <a:endParaRPr lang="de-AT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31917A0-927B-4534-A6C2-0F45FE55AF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71369" y="7033450"/>
            <a:ext cx="2420112" cy="276999"/>
          </a:xfrm>
        </p:spPr>
        <p:txBody>
          <a:bodyPr/>
          <a:lstStyle/>
          <a:p>
            <a:endParaRPr lang="de-AT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5563F08-C7A3-4754-9374-1F0505D139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4605888" y="7069070"/>
            <a:ext cx="242569" cy="338554"/>
          </a:xfrm>
        </p:spPr>
        <p:txBody>
          <a:bodyPr/>
          <a:lstStyle/>
          <a:p>
            <a:fld id="{DF7D7459-0920-4958-8E5E-3F6243477DC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897144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907299" y="852106"/>
            <a:ext cx="1172845" cy="208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1" i="0">
                <a:solidFill>
                  <a:schemeClr val="bg1"/>
                </a:solidFill>
                <a:latin typeface="Georgia"/>
                <a:cs typeface="Georg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27300" y="3136912"/>
            <a:ext cx="3239770" cy="1625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000" b="0" i="0">
                <a:solidFill>
                  <a:srgbClr val="3A3938"/>
                </a:solidFill>
                <a:latin typeface="Georgia"/>
                <a:cs typeface="Georgi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7033450"/>
            <a:ext cx="242011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7033450"/>
            <a:ext cx="1739455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11/2/23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4605888" y="7069070"/>
            <a:ext cx="242569" cy="2076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100" b="1" i="0">
                <a:solidFill>
                  <a:srgbClr val="4966A7"/>
                </a:solidFill>
                <a:latin typeface="Verdana"/>
                <a:cs typeface="Verdana"/>
              </a:defRPr>
            </a:lvl1pPr>
          </a:lstStyle>
          <a:p>
            <a:pPr marL="121285">
              <a:lnSpc>
                <a:spcPct val="100000"/>
              </a:lnSpc>
              <a:spcBef>
                <a:spcPts val="145"/>
              </a:spcBef>
            </a:pPr>
            <a:fld id="{81D60167-4931-47E6-BA6A-407CBD079E47}" type="slidenum">
              <a:rPr spc="-30"/>
              <a:t>‹Nr.›</a:t>
            </a:fld>
            <a:endParaRPr spc="-3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73" r:id="rId6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www.google.at/url?sa=i&amp;url=https://www.fteval.at/content/home/plattform/mitglieder/profile/bmbwf/&amp;psig=AOvVaw1RoRl-_yhgGsXsuJLmZ_HX&amp;ust=1664268228693000&amp;source=images&amp;cd=vfe&amp;ved=0CAwQjRxqFwoTCIiO1rqIsvoCFQAAAAAdAAAAABAN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Imagem 7"/>
          <p:cNvPicPr/>
          <p:nvPr/>
        </p:nvPicPr>
        <p:blipFill>
          <a:blip r:embed="rId2"/>
          <a:stretch/>
        </p:blipFill>
        <p:spPr>
          <a:xfrm rot="10800000">
            <a:off x="43093159" y="2763517"/>
            <a:ext cx="9426765" cy="522849"/>
          </a:xfrm>
          <a:prstGeom prst="rect">
            <a:avLst/>
          </a:prstGeom>
          <a:ln>
            <a:noFill/>
          </a:ln>
        </p:spPr>
      </p:pic>
      <p:sp>
        <p:nvSpPr>
          <p:cNvPr id="73" name="CustomShape 1"/>
          <p:cNvSpPr/>
          <p:nvPr/>
        </p:nvSpPr>
        <p:spPr>
          <a:xfrm>
            <a:off x="0" y="1456656"/>
            <a:ext cx="15125700" cy="1155667"/>
          </a:xfrm>
          <a:prstGeom prst="rect">
            <a:avLst/>
          </a:prstGeom>
          <a:solidFill>
            <a:srgbClr val="00AE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9250" tIns="49625" rIns="99250" bIns="49625" anchor="ctr"/>
          <a:lstStyle/>
          <a:p>
            <a:pPr marL="4712871" indent="-4712871"/>
            <a:r>
              <a:rPr lang="de-AT" sz="3088" dirty="0">
                <a:solidFill>
                  <a:srgbClr val="FFFFFF"/>
                </a:solidFill>
                <a:latin typeface="Tw Cen MT"/>
                <a:ea typeface="DejaVu Sans"/>
              </a:rPr>
              <a:t>                       </a:t>
            </a:r>
            <a:r>
              <a:rPr lang="de-AT" sz="1985" dirty="0">
                <a:solidFill>
                  <a:srgbClr val="FFFFFF"/>
                </a:solidFill>
                <a:latin typeface="Tw Cen MT"/>
                <a:ea typeface="DejaVu Sans"/>
              </a:rPr>
              <a:t> </a:t>
            </a:r>
            <a:r>
              <a:rPr lang="ka-GE" sz="1985" dirty="0">
                <a:solidFill>
                  <a:srgbClr val="FFFFFF"/>
                </a:solidFill>
                <a:latin typeface="Tw Cen MT"/>
                <a:ea typeface="DejaVu Sans"/>
              </a:rPr>
              <a:t>გმირის გამოწვევა </a:t>
            </a:r>
            <a:r>
              <a:rPr lang="de-AT" sz="1985" dirty="0">
                <a:solidFill>
                  <a:srgbClr val="FFFFFF"/>
                </a:solidFill>
                <a:latin typeface="Tw Cen MT"/>
                <a:ea typeface="DejaVu Sans"/>
              </a:rPr>
              <a:t>/ B1: </a:t>
            </a:r>
            <a:r>
              <a:rPr lang="ka-GE" sz="1985" dirty="0">
                <a:solidFill>
                  <a:srgbClr val="FFFFFF"/>
                </a:solidFill>
                <a:latin typeface="Tw Cen MT"/>
              </a:rPr>
              <a:t>ინტერვიუ მეწარმესთან</a:t>
            </a:r>
            <a:r>
              <a:rPr lang="de-AT" sz="1985" dirty="0">
                <a:solidFill>
                  <a:srgbClr val="FFFFFF"/>
                </a:solidFill>
                <a:latin typeface="Tw Cen MT"/>
              </a:rPr>
              <a:t>! </a:t>
            </a:r>
            <a:endParaRPr lang="de-AT" sz="1985" dirty="0">
              <a:solidFill>
                <a:srgbClr val="FFFFFF"/>
              </a:solidFill>
              <a:latin typeface="Tw Cen MT"/>
              <a:ea typeface="DejaVu Sans"/>
            </a:endParaRPr>
          </a:p>
        </p:txBody>
      </p:sp>
      <p:pic>
        <p:nvPicPr>
          <p:cNvPr id="74" name="Picture 1"/>
          <p:cNvPicPr/>
          <p:nvPr/>
        </p:nvPicPr>
        <p:blipFill>
          <a:blip r:embed="rId3"/>
          <a:stretch/>
        </p:blipFill>
        <p:spPr>
          <a:xfrm>
            <a:off x="171450" y="1456656"/>
            <a:ext cx="2351431" cy="939699"/>
          </a:xfrm>
          <a:prstGeom prst="rect">
            <a:avLst/>
          </a:prstGeom>
          <a:ln>
            <a:noFill/>
          </a:ln>
        </p:spPr>
      </p:pic>
      <p:sp>
        <p:nvSpPr>
          <p:cNvPr id="77" name="CustomShape 3"/>
          <p:cNvSpPr/>
          <p:nvPr/>
        </p:nvSpPr>
        <p:spPr>
          <a:xfrm>
            <a:off x="455387" y="2162930"/>
            <a:ext cx="8133995" cy="393682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9250" tIns="49625" rIns="99250" bIns="49625" anchor="ctr"/>
          <a:lstStyle/>
          <a:p>
            <a:pPr>
              <a:spcBef>
                <a:spcPts val="662"/>
              </a:spcBef>
            </a:pPr>
            <a:r>
              <a:rPr lang="ka-GE" sz="3970" b="1" dirty="0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გმირის გამოწვევა </a:t>
            </a:r>
            <a:r>
              <a:rPr lang="de-AT" sz="3970" b="1" dirty="0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B1</a:t>
            </a:r>
            <a:endParaRPr lang="ka-GE" sz="3970" b="1" dirty="0">
              <a:solidFill>
                <a:srgbClr val="FFB300"/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spcBef>
                <a:spcPts val="662"/>
              </a:spcBef>
            </a:pPr>
            <a:r>
              <a:rPr lang="ka-GE" sz="3970" b="1" dirty="0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მე შემიძლია პირადი როლის მოდელის ამოცნობა.</a:t>
            </a:r>
            <a:endParaRPr lang="de-AT" sz="3970" dirty="0">
              <a:solidFill>
                <a:srgbClr val="FFB3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81" name="Picture 13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6450" y="2196898"/>
            <a:ext cx="3402400" cy="3412475"/>
          </a:xfrm>
          <a:prstGeom prst="rect">
            <a:avLst/>
          </a:prstGeom>
          <a:ln>
            <a:noFill/>
          </a:ln>
        </p:spPr>
      </p:pic>
      <p:sp>
        <p:nvSpPr>
          <p:cNvPr id="2" name="Textfeld 1"/>
          <p:cNvSpPr txBox="1"/>
          <p:nvPr/>
        </p:nvSpPr>
        <p:spPr>
          <a:xfrm>
            <a:off x="9473763" y="5393481"/>
            <a:ext cx="4129259" cy="4317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62"/>
              </a:spcBef>
            </a:pPr>
            <a:r>
              <a:rPr lang="ka-GE" sz="2206" b="1" dirty="0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ინტერვიუ მეწარმესთან</a:t>
            </a:r>
            <a:endParaRPr lang="de-AT" sz="2206" b="1" dirty="0">
              <a:solidFill>
                <a:srgbClr val="FFB3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8" name="Bild 2">
            <a:extLst>
              <a:ext uri="{FF2B5EF4-FFF2-40B4-BE49-F238E27FC236}">
                <a16:creationId xmlns:a16="http://schemas.microsoft.com/office/drawing/2014/main" id="{89033AB7-7B62-4B40-8F1E-C41F5FEC7D7A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5387" y="5890614"/>
            <a:ext cx="2321600" cy="121787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2" descr="fteval">
            <a:hlinkClick r:id="rId6"/>
            <a:extLst>
              <a:ext uri="{FF2B5EF4-FFF2-40B4-BE49-F238E27FC236}">
                <a16:creationId xmlns:a16="http://schemas.microsoft.com/office/drawing/2014/main" id="{736FC4D0-26D7-324C-9A0B-660CBC89EB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9850" y="6349615"/>
            <a:ext cx="1960841" cy="922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5232633C-ECD7-6C42-A8F9-28EAEC3ED7B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396251" y="6349615"/>
            <a:ext cx="1096248" cy="758878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8FA297B3-52CD-574E-8230-8AF7C89C5FF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229850" y="213536"/>
            <a:ext cx="4431030" cy="1148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211856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Imagem 19"/>
          <p:cNvPicPr/>
          <p:nvPr/>
        </p:nvPicPr>
        <p:blipFill>
          <a:blip r:embed="rId3"/>
          <a:stretch/>
        </p:blipFill>
        <p:spPr>
          <a:xfrm>
            <a:off x="2861179" y="6440928"/>
            <a:ext cx="9426765" cy="1221172"/>
          </a:xfrm>
          <a:prstGeom prst="rect">
            <a:avLst/>
          </a:prstGeom>
          <a:ln>
            <a:noFill/>
          </a:ln>
        </p:spPr>
      </p:pic>
      <p:pic>
        <p:nvPicPr>
          <p:cNvPr id="53" name="Imagem 7"/>
          <p:cNvPicPr/>
          <p:nvPr/>
        </p:nvPicPr>
        <p:blipFill>
          <a:blip r:embed="rId3"/>
          <a:stretch/>
        </p:blipFill>
        <p:spPr>
          <a:xfrm rot="10800000">
            <a:off x="43093159" y="2763517"/>
            <a:ext cx="9426765" cy="522849"/>
          </a:xfrm>
          <a:prstGeom prst="rect">
            <a:avLst/>
          </a:prstGeom>
          <a:ln>
            <a:noFill/>
          </a:ln>
        </p:spPr>
      </p:pic>
      <p:sp>
        <p:nvSpPr>
          <p:cNvPr id="54" name="CustomShape 1"/>
          <p:cNvSpPr/>
          <p:nvPr/>
        </p:nvSpPr>
        <p:spPr>
          <a:xfrm>
            <a:off x="2885274" y="1256505"/>
            <a:ext cx="9840042" cy="5999464"/>
          </a:xfrm>
          <a:prstGeom prst="rect">
            <a:avLst/>
          </a:prstGeom>
          <a:solidFill>
            <a:schemeClr val="bg1">
              <a:alpha val="95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de-DE" sz="1985" dirty="0"/>
          </a:p>
        </p:txBody>
      </p:sp>
      <p:sp>
        <p:nvSpPr>
          <p:cNvPr id="55" name="CustomShape 2"/>
          <p:cNvSpPr/>
          <p:nvPr/>
        </p:nvSpPr>
        <p:spPr>
          <a:xfrm>
            <a:off x="2868722" y="930171"/>
            <a:ext cx="9597475" cy="665213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9250" tIns="49625" rIns="99250" bIns="49625"/>
          <a:lstStyle/>
          <a:p>
            <a:pPr>
              <a:lnSpc>
                <a:spcPct val="100000"/>
              </a:lnSpc>
            </a:pPr>
            <a:endParaRPr sz="1985"/>
          </a:p>
          <a:p>
            <a:pPr>
              <a:lnSpc>
                <a:spcPct val="100000"/>
              </a:lnSpc>
            </a:pPr>
            <a:endParaRPr sz="1985"/>
          </a:p>
          <a:p>
            <a:pPr>
              <a:lnSpc>
                <a:spcPct val="100000"/>
              </a:lnSpc>
            </a:pPr>
            <a:endParaRPr sz="1985"/>
          </a:p>
          <a:p>
            <a:pPr>
              <a:lnSpc>
                <a:spcPct val="100000"/>
              </a:lnSpc>
            </a:pPr>
            <a:endParaRPr sz="1985"/>
          </a:p>
          <a:p>
            <a:pPr>
              <a:lnSpc>
                <a:spcPct val="100000"/>
              </a:lnSpc>
            </a:pPr>
            <a:endParaRPr sz="1985"/>
          </a:p>
          <a:p>
            <a:pPr>
              <a:lnSpc>
                <a:spcPct val="100000"/>
              </a:lnSpc>
            </a:pPr>
            <a:endParaRPr sz="1985"/>
          </a:p>
          <a:p>
            <a:pPr>
              <a:lnSpc>
                <a:spcPct val="100000"/>
              </a:lnSpc>
            </a:pPr>
            <a:endParaRPr sz="1985"/>
          </a:p>
          <a:p>
            <a:pPr>
              <a:lnSpc>
                <a:spcPct val="100000"/>
              </a:lnSpc>
            </a:pPr>
            <a:endParaRPr sz="1985"/>
          </a:p>
          <a:p>
            <a:pPr>
              <a:lnSpc>
                <a:spcPct val="100000"/>
              </a:lnSpc>
            </a:pPr>
            <a:endParaRPr sz="1985"/>
          </a:p>
          <a:p>
            <a:pPr>
              <a:lnSpc>
                <a:spcPct val="100000"/>
              </a:lnSpc>
            </a:pPr>
            <a:endParaRPr sz="1985"/>
          </a:p>
          <a:p>
            <a:pPr>
              <a:lnSpc>
                <a:spcPct val="100000"/>
              </a:lnSpc>
            </a:pPr>
            <a:endParaRPr sz="1985"/>
          </a:p>
          <a:p>
            <a:pPr>
              <a:lnSpc>
                <a:spcPct val="100000"/>
              </a:lnSpc>
            </a:pPr>
            <a:endParaRPr sz="1985"/>
          </a:p>
          <a:p>
            <a:pPr>
              <a:lnSpc>
                <a:spcPct val="100000"/>
              </a:lnSpc>
            </a:pPr>
            <a:endParaRPr sz="1985"/>
          </a:p>
          <a:p>
            <a:pPr>
              <a:lnSpc>
                <a:spcPct val="100000"/>
              </a:lnSpc>
            </a:pPr>
            <a:r>
              <a:rPr lang="de-AT" sz="1985" b="1">
                <a:solidFill>
                  <a:srgbClr val="000000"/>
                </a:solidFill>
                <a:latin typeface="Calibri"/>
                <a:ea typeface="DejaVu Sans"/>
              </a:rPr>
              <a:t> </a:t>
            </a:r>
            <a:endParaRPr sz="1985"/>
          </a:p>
          <a:p>
            <a:pPr>
              <a:lnSpc>
                <a:spcPct val="150000"/>
              </a:lnSpc>
            </a:pPr>
            <a:endParaRPr sz="1985"/>
          </a:p>
          <a:p>
            <a:pPr>
              <a:lnSpc>
                <a:spcPct val="150000"/>
              </a:lnSpc>
            </a:pPr>
            <a:endParaRPr sz="1985"/>
          </a:p>
          <a:p>
            <a:pPr>
              <a:lnSpc>
                <a:spcPct val="150000"/>
              </a:lnSpc>
            </a:pPr>
            <a:endParaRPr sz="1985"/>
          </a:p>
          <a:p>
            <a:pPr>
              <a:lnSpc>
                <a:spcPct val="150000"/>
              </a:lnSpc>
            </a:pPr>
            <a:endParaRPr sz="1985"/>
          </a:p>
          <a:p>
            <a:pPr>
              <a:lnSpc>
                <a:spcPct val="150000"/>
              </a:lnSpc>
            </a:pPr>
            <a:endParaRPr sz="1985"/>
          </a:p>
          <a:p>
            <a:pPr>
              <a:lnSpc>
                <a:spcPct val="150000"/>
              </a:lnSpc>
            </a:pPr>
            <a:endParaRPr sz="1985"/>
          </a:p>
        </p:txBody>
      </p:sp>
      <p:sp>
        <p:nvSpPr>
          <p:cNvPr id="56" name="CustomShape 3"/>
          <p:cNvSpPr/>
          <p:nvPr/>
        </p:nvSpPr>
        <p:spPr>
          <a:xfrm>
            <a:off x="0" y="-15086"/>
            <a:ext cx="15125699" cy="1155667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9250" tIns="49625" rIns="99250" bIns="49625" anchor="ctr"/>
          <a:lstStyle/>
          <a:p>
            <a:pPr algn="ctr">
              <a:lnSpc>
                <a:spcPct val="100000"/>
              </a:lnSpc>
            </a:pPr>
            <a:r>
              <a:rPr lang="ka-GE" sz="3529" dirty="0">
                <a:solidFill>
                  <a:srgbClr val="FFFFFF"/>
                </a:solidFill>
                <a:latin typeface="Tw Cen MT"/>
                <a:ea typeface="DejaVu Sans"/>
              </a:rPr>
              <a:t>ინტერვიუ მეწარმესთან</a:t>
            </a:r>
            <a:r>
              <a:rPr lang="de-AT" sz="3529" dirty="0">
                <a:solidFill>
                  <a:srgbClr val="FFFFFF"/>
                </a:solidFill>
                <a:latin typeface="Tw Cen MT"/>
                <a:ea typeface="DejaVu Sans"/>
              </a:rPr>
              <a:t>!</a:t>
            </a:r>
            <a:endParaRPr sz="1985" dirty="0"/>
          </a:p>
        </p:txBody>
      </p:sp>
      <p:pic>
        <p:nvPicPr>
          <p:cNvPr id="57" name="Picture 12"/>
          <p:cNvPicPr/>
          <p:nvPr/>
        </p:nvPicPr>
        <p:blipFill>
          <a:blip r:embed="rId4"/>
          <a:stretch/>
        </p:blipFill>
        <p:spPr>
          <a:xfrm rot="20412485">
            <a:off x="1072101" y="2296490"/>
            <a:ext cx="3366557" cy="3196246"/>
          </a:xfrm>
          <a:prstGeom prst="rect">
            <a:avLst/>
          </a:prstGeom>
          <a:ln>
            <a:noFill/>
          </a:ln>
        </p:spPr>
      </p:pic>
      <p:sp>
        <p:nvSpPr>
          <p:cNvPr id="58" name="CustomShape 4"/>
          <p:cNvSpPr/>
          <p:nvPr/>
        </p:nvSpPr>
        <p:spPr>
          <a:xfrm>
            <a:off x="5009874" y="2574713"/>
            <a:ext cx="9694644" cy="251856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9250" tIns="49625" rIns="99250" bIns="49625"/>
          <a:lstStyle/>
          <a:p>
            <a:pPr>
              <a:lnSpc>
                <a:spcPct val="100000"/>
              </a:lnSpc>
            </a:pPr>
            <a:r>
              <a:rPr lang="ka-GE" sz="3088" dirty="0">
                <a:latin typeface="Calibri" charset="0"/>
                <a:ea typeface="Calibri" charset="0"/>
                <a:cs typeface="Calibri" charset="0"/>
              </a:rPr>
              <a:t>ორკაციან გუნდებში:</a:t>
            </a:r>
          </a:p>
          <a:p>
            <a:pPr>
              <a:lnSpc>
                <a:spcPct val="100000"/>
              </a:lnSpc>
            </a:pPr>
            <a:endParaRPr lang="ka-GE" sz="3088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100000"/>
              </a:lnSpc>
            </a:pPr>
            <a:r>
              <a:rPr lang="ka-GE" sz="3088" dirty="0">
                <a:latin typeface="Calibri" charset="0"/>
                <a:ea typeface="Calibri" charset="0"/>
                <a:cs typeface="Calibri" charset="0"/>
              </a:rPr>
              <a:t>დაუკავშირდით და გაესაუბრეთ მას, ვინც განახორციელა იდეა.მოამზადეთ შემოქმედებითი პრეზენტაცია. (თქვენს პრეზენტაციას უნდა დასჭირდეს დაახლოებით ხუთი წუთი.)</a:t>
            </a:r>
            <a:endParaRPr sz="3088" dirty="0"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5269895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Imagem 19"/>
          <p:cNvPicPr/>
          <p:nvPr/>
        </p:nvPicPr>
        <p:blipFill>
          <a:blip r:embed="rId3"/>
          <a:stretch/>
        </p:blipFill>
        <p:spPr>
          <a:xfrm>
            <a:off x="2861179" y="6440928"/>
            <a:ext cx="9426765" cy="1221172"/>
          </a:xfrm>
          <a:prstGeom prst="rect">
            <a:avLst/>
          </a:prstGeom>
          <a:ln>
            <a:noFill/>
          </a:ln>
        </p:spPr>
      </p:pic>
      <p:pic>
        <p:nvPicPr>
          <p:cNvPr id="61" name="Imagem 7"/>
          <p:cNvPicPr/>
          <p:nvPr/>
        </p:nvPicPr>
        <p:blipFill>
          <a:blip r:embed="rId3"/>
          <a:stretch/>
        </p:blipFill>
        <p:spPr>
          <a:xfrm rot="10800000">
            <a:off x="43093159" y="2763517"/>
            <a:ext cx="9426765" cy="522849"/>
          </a:xfrm>
          <a:prstGeom prst="rect">
            <a:avLst/>
          </a:prstGeom>
          <a:ln>
            <a:noFill/>
          </a:ln>
        </p:spPr>
      </p:pic>
      <p:sp>
        <p:nvSpPr>
          <p:cNvPr id="62" name="CustomShape 1"/>
          <p:cNvSpPr/>
          <p:nvPr/>
        </p:nvSpPr>
        <p:spPr>
          <a:xfrm>
            <a:off x="2642035" y="1142169"/>
            <a:ext cx="9840042" cy="5999464"/>
          </a:xfrm>
          <a:prstGeom prst="rect">
            <a:avLst/>
          </a:prstGeom>
          <a:solidFill>
            <a:schemeClr val="bg1">
              <a:alpha val="95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de-DE" sz="1985" dirty="0"/>
          </a:p>
        </p:txBody>
      </p:sp>
      <p:sp>
        <p:nvSpPr>
          <p:cNvPr id="63" name="CustomShape 2"/>
          <p:cNvSpPr/>
          <p:nvPr/>
        </p:nvSpPr>
        <p:spPr>
          <a:xfrm>
            <a:off x="2868722" y="930171"/>
            <a:ext cx="9597475" cy="665213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9250" tIns="49625" rIns="99250" bIns="49625"/>
          <a:lstStyle/>
          <a:p>
            <a:pPr>
              <a:lnSpc>
                <a:spcPct val="100000"/>
              </a:lnSpc>
            </a:pPr>
            <a:endParaRPr sz="1985"/>
          </a:p>
          <a:p>
            <a:pPr>
              <a:lnSpc>
                <a:spcPct val="100000"/>
              </a:lnSpc>
            </a:pPr>
            <a:endParaRPr sz="1985"/>
          </a:p>
          <a:p>
            <a:pPr>
              <a:lnSpc>
                <a:spcPct val="100000"/>
              </a:lnSpc>
            </a:pPr>
            <a:endParaRPr sz="1985"/>
          </a:p>
          <a:p>
            <a:pPr>
              <a:lnSpc>
                <a:spcPct val="100000"/>
              </a:lnSpc>
            </a:pPr>
            <a:endParaRPr sz="1985"/>
          </a:p>
          <a:p>
            <a:pPr>
              <a:lnSpc>
                <a:spcPct val="100000"/>
              </a:lnSpc>
            </a:pPr>
            <a:endParaRPr sz="1985"/>
          </a:p>
          <a:p>
            <a:pPr>
              <a:lnSpc>
                <a:spcPct val="100000"/>
              </a:lnSpc>
            </a:pPr>
            <a:endParaRPr sz="1985"/>
          </a:p>
          <a:p>
            <a:pPr>
              <a:lnSpc>
                <a:spcPct val="100000"/>
              </a:lnSpc>
            </a:pPr>
            <a:endParaRPr sz="1985"/>
          </a:p>
          <a:p>
            <a:pPr>
              <a:lnSpc>
                <a:spcPct val="100000"/>
              </a:lnSpc>
            </a:pPr>
            <a:endParaRPr sz="1985"/>
          </a:p>
          <a:p>
            <a:pPr>
              <a:lnSpc>
                <a:spcPct val="100000"/>
              </a:lnSpc>
            </a:pPr>
            <a:endParaRPr sz="1985"/>
          </a:p>
          <a:p>
            <a:pPr>
              <a:lnSpc>
                <a:spcPct val="100000"/>
              </a:lnSpc>
            </a:pPr>
            <a:endParaRPr sz="1985"/>
          </a:p>
          <a:p>
            <a:pPr>
              <a:lnSpc>
                <a:spcPct val="100000"/>
              </a:lnSpc>
            </a:pPr>
            <a:endParaRPr sz="1985"/>
          </a:p>
          <a:p>
            <a:pPr>
              <a:lnSpc>
                <a:spcPct val="100000"/>
              </a:lnSpc>
            </a:pPr>
            <a:endParaRPr sz="1985"/>
          </a:p>
          <a:p>
            <a:pPr>
              <a:lnSpc>
                <a:spcPct val="100000"/>
              </a:lnSpc>
            </a:pPr>
            <a:endParaRPr sz="1985"/>
          </a:p>
          <a:p>
            <a:pPr>
              <a:lnSpc>
                <a:spcPct val="100000"/>
              </a:lnSpc>
            </a:pPr>
            <a:r>
              <a:rPr lang="de-AT" sz="1985" b="1">
                <a:solidFill>
                  <a:srgbClr val="000000"/>
                </a:solidFill>
                <a:latin typeface="Calibri"/>
                <a:ea typeface="DejaVu Sans"/>
              </a:rPr>
              <a:t> </a:t>
            </a:r>
            <a:endParaRPr sz="1985"/>
          </a:p>
          <a:p>
            <a:pPr>
              <a:lnSpc>
                <a:spcPct val="150000"/>
              </a:lnSpc>
            </a:pPr>
            <a:endParaRPr sz="1985"/>
          </a:p>
          <a:p>
            <a:pPr>
              <a:lnSpc>
                <a:spcPct val="150000"/>
              </a:lnSpc>
            </a:pPr>
            <a:endParaRPr sz="1985"/>
          </a:p>
          <a:p>
            <a:pPr>
              <a:lnSpc>
                <a:spcPct val="150000"/>
              </a:lnSpc>
            </a:pPr>
            <a:endParaRPr sz="1985"/>
          </a:p>
          <a:p>
            <a:pPr>
              <a:lnSpc>
                <a:spcPct val="150000"/>
              </a:lnSpc>
            </a:pPr>
            <a:endParaRPr sz="1985"/>
          </a:p>
          <a:p>
            <a:pPr>
              <a:lnSpc>
                <a:spcPct val="150000"/>
              </a:lnSpc>
            </a:pPr>
            <a:endParaRPr sz="1985"/>
          </a:p>
          <a:p>
            <a:pPr>
              <a:lnSpc>
                <a:spcPct val="150000"/>
              </a:lnSpc>
            </a:pPr>
            <a:endParaRPr sz="1985"/>
          </a:p>
        </p:txBody>
      </p:sp>
      <p:sp>
        <p:nvSpPr>
          <p:cNvPr id="64" name="CustomShape 3"/>
          <p:cNvSpPr/>
          <p:nvPr/>
        </p:nvSpPr>
        <p:spPr>
          <a:xfrm>
            <a:off x="0" y="-15086"/>
            <a:ext cx="15125699" cy="1155667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9250" tIns="49625" rIns="99250" bIns="49625" anchor="ctr"/>
          <a:lstStyle/>
          <a:p>
            <a:pPr algn="ctr">
              <a:lnSpc>
                <a:spcPct val="100000"/>
              </a:lnSpc>
            </a:pPr>
            <a:r>
              <a:rPr lang="ka-GE" sz="3529" dirty="0">
                <a:solidFill>
                  <a:srgbClr val="FFFFFF"/>
                </a:solidFill>
                <a:latin typeface="Tw Cen MT"/>
                <a:ea typeface="DejaVu Sans"/>
              </a:rPr>
              <a:t>ინტერვიუ მეწარმესთან - ძირითადი კითხვები:</a:t>
            </a:r>
            <a:endParaRPr sz="1985" dirty="0"/>
          </a:p>
        </p:txBody>
      </p:sp>
      <p:pic>
        <p:nvPicPr>
          <p:cNvPr id="65" name="Picture 10"/>
          <p:cNvPicPr/>
          <p:nvPr/>
        </p:nvPicPr>
        <p:blipFill>
          <a:blip r:embed="rId4"/>
          <a:stretch/>
        </p:blipFill>
        <p:spPr>
          <a:xfrm rot="20385416">
            <a:off x="647350" y="2457593"/>
            <a:ext cx="3484630" cy="3253088"/>
          </a:xfrm>
          <a:prstGeom prst="rect">
            <a:avLst/>
          </a:prstGeom>
          <a:ln>
            <a:noFill/>
          </a:ln>
        </p:spPr>
      </p:pic>
      <p:sp>
        <p:nvSpPr>
          <p:cNvPr id="66" name="CustomShape 4"/>
          <p:cNvSpPr/>
          <p:nvPr/>
        </p:nvSpPr>
        <p:spPr>
          <a:xfrm>
            <a:off x="4777101" y="1727347"/>
            <a:ext cx="8500749" cy="524119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9250" tIns="49625" rIns="99250" bIns="49625" anchor="t"/>
          <a:lstStyle/>
          <a:p>
            <a:pPr marL="378150" indent="-378150">
              <a:buFont typeface="+mj-lt"/>
              <a:buAutoNum type="arabicPeriod"/>
            </a:pPr>
            <a:r>
              <a:rPr lang="de-AT" sz="1985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ka-GE" sz="1985" dirty="0">
                <a:latin typeface="Calibri" charset="0"/>
                <a:ea typeface="Calibri" charset="0"/>
                <a:cs typeface="Calibri" charset="0"/>
              </a:rPr>
              <a:t>რა ბიზნეს იდეა აქვს ადამიანს/ბიზნესს ან არასამთავრობო ორგანიზაციას?</a:t>
            </a:r>
            <a:endParaRPr sz="1985" dirty="0">
              <a:latin typeface="Calibri" charset="0"/>
              <a:ea typeface="Calibri" charset="0"/>
              <a:cs typeface="Calibri" charset="0"/>
            </a:endParaRPr>
          </a:p>
          <a:p>
            <a:pPr marL="378150" indent="-378150">
              <a:buFont typeface="+mj-lt"/>
              <a:buAutoNum type="arabicPeriod"/>
            </a:pPr>
            <a:endParaRPr sz="1985" dirty="0">
              <a:latin typeface="Calibri" charset="0"/>
              <a:ea typeface="Calibri" charset="0"/>
              <a:cs typeface="Calibri" charset="0"/>
            </a:endParaRPr>
          </a:p>
          <a:p>
            <a:pPr marL="378150" indent="-378150">
              <a:buFont typeface="+mj-lt"/>
              <a:buAutoNum type="arabicPeriod"/>
            </a:pPr>
            <a:r>
              <a:rPr lang="de-AT" sz="1985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ka-GE" sz="1985" dirty="0">
                <a:latin typeface="Calibri" charset="0"/>
                <a:ea typeface="Calibri" charset="0"/>
                <a:cs typeface="Calibri" charset="0"/>
              </a:rPr>
              <a:t>რომელმა ადამიანმა (ადამიანთა ჯგუფმა) შეიმუშავა ბიზნეს იდეა?</a:t>
            </a:r>
            <a:endParaRPr sz="1985" dirty="0">
              <a:latin typeface="Calibri" charset="0"/>
              <a:ea typeface="Calibri" charset="0"/>
              <a:cs typeface="Calibri" charset="0"/>
            </a:endParaRPr>
          </a:p>
          <a:p>
            <a:pPr marL="378150" indent="-378150">
              <a:buFont typeface="+mj-lt"/>
              <a:buAutoNum type="arabicPeriod"/>
            </a:pPr>
            <a:endParaRPr sz="1985" dirty="0">
              <a:latin typeface="Calibri" charset="0"/>
              <a:ea typeface="Calibri" charset="0"/>
              <a:cs typeface="Calibri" charset="0"/>
            </a:endParaRPr>
          </a:p>
          <a:p>
            <a:pPr marL="378150" indent="-378150">
              <a:buFont typeface="+mj-lt"/>
              <a:buAutoNum type="arabicPeriod"/>
            </a:pPr>
            <a:r>
              <a:rPr lang="ka-GE" sz="1985" dirty="0">
                <a:latin typeface="Calibri" charset="0"/>
                <a:ea typeface="Calibri" charset="0"/>
                <a:cs typeface="Calibri" charset="0"/>
              </a:rPr>
              <a:t> რა სარგებლობას სთავაზობს ბიზნეს იდეა მომხმარებელს?</a:t>
            </a:r>
            <a:endParaRPr lang="de-AT" sz="1985" dirty="0">
              <a:latin typeface="Calibri" charset="0"/>
              <a:ea typeface="Calibri" charset="0"/>
              <a:cs typeface="Calibri" charset="0"/>
            </a:endParaRPr>
          </a:p>
          <a:p>
            <a:pPr marL="378150" indent="-378150">
              <a:buFont typeface="+mj-lt"/>
              <a:buAutoNum type="arabicPeriod"/>
            </a:pPr>
            <a:endParaRPr lang="de-AT" sz="1985" dirty="0">
              <a:latin typeface="Calibri" charset="0"/>
              <a:ea typeface="Calibri" charset="0"/>
              <a:cs typeface="Calibri" charset="0"/>
            </a:endParaRPr>
          </a:p>
          <a:p>
            <a:pPr marL="378150" indent="-378150">
              <a:buFont typeface="+mj-lt"/>
              <a:buAutoNum type="arabicPeriod"/>
            </a:pPr>
            <a:r>
              <a:rPr lang="de-AT" sz="1985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ka-GE" sz="1985" dirty="0">
                <a:latin typeface="Calibri" charset="0"/>
                <a:ea typeface="Calibri" charset="0"/>
                <a:cs typeface="Calibri" charset="0"/>
              </a:rPr>
              <a:t>როგორ განხორციელდა ბიზნეს იდეა?</a:t>
            </a:r>
            <a:endParaRPr sz="1985" dirty="0">
              <a:latin typeface="Calibri" charset="0"/>
              <a:ea typeface="Calibri" charset="0"/>
              <a:cs typeface="Calibri" charset="0"/>
            </a:endParaRPr>
          </a:p>
          <a:p>
            <a:pPr marL="378150" indent="-378150">
              <a:buFont typeface="+mj-lt"/>
              <a:buAutoNum type="arabicPeriod"/>
            </a:pPr>
            <a:endParaRPr sz="1985" dirty="0">
              <a:latin typeface="Calibri" charset="0"/>
              <a:ea typeface="Calibri" charset="0"/>
              <a:cs typeface="Calibri" charset="0"/>
            </a:endParaRPr>
          </a:p>
          <a:p>
            <a:pPr marL="378150" indent="-378150">
              <a:buFont typeface="+mj-lt"/>
              <a:buAutoNum type="arabicPeriod"/>
            </a:pPr>
            <a:r>
              <a:rPr lang="de-AT" sz="1985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ka-GE" sz="1985" dirty="0">
                <a:latin typeface="Calibri" charset="0"/>
                <a:ea typeface="Calibri" charset="0"/>
                <a:cs typeface="Calibri" charset="0"/>
              </a:rPr>
              <a:t>რომელმა მოვლენებმა განაპირობა ბიზნესის წარმატება და რამ გამოიწვია წარუმატებლობა?</a:t>
            </a:r>
            <a:endParaRPr sz="1985" dirty="0">
              <a:latin typeface="Calibri" charset="0"/>
              <a:ea typeface="Calibri" charset="0"/>
              <a:cs typeface="Calibri" charset="0"/>
            </a:endParaRPr>
          </a:p>
          <a:p>
            <a:pPr marL="378150" indent="-378150">
              <a:buFont typeface="+mj-lt"/>
              <a:buAutoNum type="arabicPeriod"/>
            </a:pPr>
            <a:endParaRPr sz="1985" dirty="0">
              <a:latin typeface="Calibri" charset="0"/>
              <a:ea typeface="Calibri" charset="0"/>
              <a:cs typeface="Calibri" charset="0"/>
            </a:endParaRPr>
          </a:p>
          <a:p>
            <a:pPr marL="378150" indent="-378150">
              <a:buFont typeface="+mj-lt"/>
              <a:buAutoNum type="arabicPeriod"/>
            </a:pPr>
            <a:r>
              <a:rPr lang="de-AT" sz="1985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ka-GE" sz="1985" dirty="0">
                <a:latin typeface="Calibri" charset="0"/>
                <a:ea typeface="Calibri" charset="0"/>
                <a:cs typeface="Calibri" charset="0"/>
              </a:rPr>
              <a:t>რა კონკურენტული უპირატესობა აქვს ბიზნეს იდეას დღეს?</a:t>
            </a:r>
            <a:endParaRPr sz="1985" dirty="0">
              <a:latin typeface="Calibri" charset="0"/>
              <a:ea typeface="Calibri" charset="0"/>
              <a:cs typeface="Calibri" charset="0"/>
            </a:endParaRPr>
          </a:p>
          <a:p>
            <a:pPr marL="378150" indent="-378150">
              <a:buFont typeface="+mj-lt"/>
              <a:buAutoNum type="arabicPeriod"/>
            </a:pPr>
            <a:endParaRPr sz="1985" dirty="0">
              <a:latin typeface="Calibri" charset="0"/>
              <a:ea typeface="Calibri" charset="0"/>
              <a:cs typeface="Calibri" charset="0"/>
            </a:endParaRPr>
          </a:p>
          <a:p>
            <a:pPr marL="378150" indent="-378150">
              <a:buFont typeface="+mj-lt"/>
              <a:buAutoNum type="arabicPeriod"/>
            </a:pPr>
            <a:r>
              <a:rPr lang="ka-GE" sz="1985" dirty="0">
                <a:latin typeface="Calibri" charset="0"/>
                <a:ea typeface="Calibri" charset="0"/>
                <a:cs typeface="Calibri" charset="0"/>
              </a:rPr>
              <a:t>რა რჩევას მისცემდნენ სტუდენტებს, რომლებსაც სურთ ბიზნეს იდეის განვითარება და განხორციელება?</a:t>
            </a:r>
            <a:endParaRPr sz="1985" dirty="0"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1793365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129</Words>
  <Application>Microsoft Macintosh PowerPoint</Application>
  <PresentationFormat>Benutzerdefiniert</PresentationFormat>
  <Paragraphs>60</Paragraphs>
  <Slides>3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9" baseType="lpstr">
      <vt:lpstr>Calibri</vt:lpstr>
      <vt:lpstr>DejaVu Sans</vt:lpstr>
      <vt:lpstr>Georgia</vt:lpstr>
      <vt:lpstr>Tw Cen MT</vt:lpstr>
      <vt:lpstr>Verdana</vt:lpstr>
      <vt:lpstr>Office Theme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Social Entrepreneurship Education</dc:title>
  <dc:subject>Sozial und unternehmerisch denken und handeln lernen</dc:subject>
  <dc:creator>Anne Dörner, Kristina Notz, Wolfgang Stark</dc:creator>
  <cp:lastModifiedBy>Johannes Lindner</cp:lastModifiedBy>
  <cp:revision>292</cp:revision>
  <cp:lastPrinted>2023-11-02T10:42:28Z</cp:lastPrinted>
  <dcterms:created xsi:type="dcterms:W3CDTF">2019-11-18T23:27:09Z</dcterms:created>
  <dcterms:modified xsi:type="dcterms:W3CDTF">2023-11-02T10:53:01Z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2017-01-12T00:00:00Z</vt:filetime>
  </property>
  <property fmtid="{D5CDD505-2E9C-101B-9397-08002B2CF9AE}" pid="3" name="Creator">
    <vt:lpwstr>Adobe InDesign CC 2017 (Macintosh)</vt:lpwstr>
  </property>
  <property fmtid="{D5CDD505-2E9C-101B-9397-08002B2CF9AE}" pid="4" name="LastSaved">
    <vt:filetime>2019-11-18T00:00:00Z</vt:filetime>
  </property>
</Properties>
</file>