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48" r:id="rId1"/>
    <p:sldMasterId id="2147483661" r:id="rId2"/>
  </p:sldMasterIdLst>
  <p:notesMasterIdLst>
    <p:notesMasterId r:id="rId24"/>
  </p:notesMasterIdLst>
  <p:sldIdLst>
    <p:sldId id="1515"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2192000" cy="6858000"/>
  <p:notesSz cx="6858000" cy="9144000"/>
  <p:embeddedFontLst>
    <p:embeddedFont>
      <p:font typeface="Calibri" panose="020F0502020204030204" pitchFamily="34" charset="0"/>
      <p:regular r:id="rId25"/>
      <p:bold r:id="rId26"/>
      <p:italic r:id="rId27"/>
      <p:boldItalic r:id="rId28"/>
    </p:embeddedFont>
    <p:embeddedFont>
      <p:font typeface="Merriweather" pitchFamily="2" charset="77"/>
      <p:regular r:id="rId29"/>
      <p:bold r:id="rId30"/>
      <p:italic r:id="rId31"/>
      <p:boldItalic r:id="rId32"/>
    </p:embeddedFont>
    <p:embeddedFont>
      <p:font typeface="Times" panose="02020603050405020304" pitchFamily="18"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7" roundtripDataSignature="AMtx7mh2/6tHfzIcUbL/S+o5y7P3L9llt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7"/>
    <p:restoredTop sz="94651"/>
  </p:normalViewPr>
  <p:slideViewPr>
    <p:cSldViewPr snapToGrid="0">
      <p:cViewPr varScale="1">
        <p:scale>
          <a:sx n="105" d="100"/>
          <a:sy n="105" d="100"/>
        </p:scale>
        <p:origin x="1080" y="192"/>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font" Target="fonts/font10.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openxmlformats.org/officeDocument/2006/relationships/font" Target="fonts/font8.fntdata"/><Relationship Id="rId37" Type="http://customschemas.google.com/relationships/presentationmetadata" Target="metadata"/><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ka-GE"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ka-GE"/>
              <a:t>2</a:t>
            </a:fld>
            <a:endParaRPr/>
          </a:p>
        </p:txBody>
      </p:sp>
      <p:sp>
        <p:nvSpPr>
          <p:cNvPr id="195" name="Google Shape;19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6" name="Google Shape;196;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ka-GE">
                <a:latin typeface="Arial"/>
                <a:ea typeface="Arial"/>
                <a:cs typeface="Arial"/>
                <a:sym typeface="Arial"/>
              </a:rPr>
              <a:t>Core subjects: Core academic subjects remain the foundation of a good education</a:t>
            </a:r>
            <a:endParaRPr/>
          </a:p>
          <a:p>
            <a:pPr marL="0" lvl="0" indent="0" algn="l" rtl="0">
              <a:spcBef>
                <a:spcPts val="0"/>
              </a:spcBef>
              <a:spcAft>
                <a:spcPts val="0"/>
              </a:spcAft>
              <a:buNone/>
            </a:pPr>
            <a:r>
              <a:rPr lang="ka-GE" u="sng">
                <a:latin typeface="Arial"/>
                <a:ea typeface="Arial"/>
                <a:cs typeface="Arial"/>
                <a:sym typeface="Arial"/>
              </a:rPr>
              <a:t>21</a:t>
            </a:r>
            <a:r>
              <a:rPr lang="ka-GE" u="sng" baseline="30000">
                <a:latin typeface="Arial"/>
                <a:ea typeface="Arial"/>
                <a:cs typeface="Arial"/>
                <a:sym typeface="Arial"/>
              </a:rPr>
              <a:t>st</a:t>
            </a:r>
            <a:r>
              <a:rPr lang="ka-GE" u="sng">
                <a:latin typeface="Arial"/>
                <a:ea typeface="Arial"/>
                <a:cs typeface="Arial"/>
                <a:sym typeface="Arial"/>
              </a:rPr>
              <a:t> Century Context</a:t>
            </a:r>
            <a:r>
              <a:rPr lang="ka-GE">
                <a:latin typeface="Arial"/>
                <a:ea typeface="Arial"/>
                <a:cs typeface="Arial"/>
                <a:sym typeface="Arial"/>
              </a:rPr>
              <a:t>: Make content relevant to students lives, Take the students out to the world, Bring the world into the classroom, Creating opportunities for students to interact with each other, with teachers and with other knowledgeable adults in authentic learning experiences</a:t>
            </a:r>
            <a:endParaRPr/>
          </a:p>
          <a:p>
            <a:pPr marL="0" lvl="0" indent="0" algn="l" rtl="0">
              <a:spcBef>
                <a:spcPts val="0"/>
              </a:spcBef>
              <a:spcAft>
                <a:spcPts val="0"/>
              </a:spcAft>
              <a:buNone/>
            </a:pPr>
            <a:r>
              <a:rPr lang="ka-GE" u="sng">
                <a:latin typeface="Arial"/>
                <a:ea typeface="Arial"/>
                <a:cs typeface="Arial"/>
                <a:sym typeface="Arial"/>
              </a:rPr>
              <a:t>21</a:t>
            </a:r>
            <a:r>
              <a:rPr lang="ka-GE" u="sng" baseline="30000">
                <a:latin typeface="Arial"/>
                <a:ea typeface="Arial"/>
                <a:cs typeface="Arial"/>
                <a:sym typeface="Arial"/>
              </a:rPr>
              <a:t>st</a:t>
            </a:r>
            <a:r>
              <a:rPr lang="ka-GE" u="sng">
                <a:latin typeface="Arial"/>
                <a:ea typeface="Arial"/>
                <a:cs typeface="Arial"/>
                <a:sym typeface="Arial"/>
              </a:rPr>
              <a:t> Century Content</a:t>
            </a:r>
            <a:r>
              <a:rPr lang="ka-GE">
                <a:latin typeface="Arial"/>
                <a:ea typeface="Arial"/>
                <a:cs typeface="Arial"/>
                <a:sym typeface="Arial"/>
              </a:rPr>
              <a:t>: Global Awareness, Financial, Economic and Business Literacy, Civic Literacy</a:t>
            </a:r>
            <a:endParaRPr/>
          </a:p>
          <a:p>
            <a:pPr marL="0" lvl="0" indent="0" algn="l" rtl="0">
              <a:spcBef>
                <a:spcPts val="0"/>
              </a:spcBef>
              <a:spcAft>
                <a:spcPts val="0"/>
              </a:spcAft>
              <a:buNone/>
            </a:pPr>
            <a:r>
              <a:rPr lang="ka-GE" u="sng">
                <a:latin typeface="Arial"/>
                <a:ea typeface="Arial"/>
                <a:cs typeface="Arial"/>
                <a:sym typeface="Arial"/>
              </a:rPr>
              <a:t>Learning Skills</a:t>
            </a:r>
            <a:r>
              <a:rPr lang="ka-GE">
                <a:latin typeface="Arial"/>
                <a:ea typeface="Arial"/>
                <a:cs typeface="Arial"/>
                <a:sym typeface="Arial"/>
              </a:rPr>
              <a:t>: </a:t>
            </a:r>
            <a:endParaRPr/>
          </a:p>
          <a:p>
            <a:pPr marL="0" lvl="0" indent="0" algn="l" rtl="0">
              <a:spcBef>
                <a:spcPts val="0"/>
              </a:spcBef>
              <a:spcAft>
                <a:spcPts val="0"/>
              </a:spcAft>
              <a:buNone/>
            </a:pPr>
            <a:r>
              <a:rPr lang="ka-GE">
                <a:latin typeface="Arial"/>
                <a:ea typeface="Arial"/>
                <a:cs typeface="Arial"/>
                <a:sym typeface="Arial"/>
              </a:rPr>
              <a:t>Information and Communication Skills- Communication Skills, Information and Media Literacy Skills</a:t>
            </a:r>
            <a:endParaRPr/>
          </a:p>
          <a:p>
            <a:pPr marL="0" lvl="0" indent="0" algn="l" rtl="0">
              <a:spcBef>
                <a:spcPts val="0"/>
              </a:spcBef>
              <a:spcAft>
                <a:spcPts val="0"/>
              </a:spcAft>
              <a:buNone/>
            </a:pPr>
            <a:r>
              <a:rPr lang="ka-GE">
                <a:latin typeface="Arial"/>
                <a:ea typeface="Arial"/>
                <a:cs typeface="Arial"/>
                <a:sym typeface="Arial"/>
              </a:rPr>
              <a:t>Thinking and Problem-Solving Skills- Problem Identification, Formulation and Solution, Creativity and Intellectual Curiosity, Critical Thinking and Systems Thinking</a:t>
            </a:r>
            <a:endParaRPr/>
          </a:p>
          <a:p>
            <a:pPr marL="0" lvl="0" indent="0" algn="l" rtl="0">
              <a:spcBef>
                <a:spcPts val="0"/>
              </a:spcBef>
              <a:spcAft>
                <a:spcPts val="0"/>
              </a:spcAft>
              <a:buNone/>
            </a:pPr>
            <a:r>
              <a:rPr lang="ka-GE">
                <a:latin typeface="Arial"/>
                <a:ea typeface="Arial"/>
                <a:cs typeface="Arial"/>
                <a:sym typeface="Arial"/>
              </a:rPr>
              <a:t>Interpersonal and Self-Direction Skills- Self-Direction, Accountability and Adaptability, Social Responsibility, Interpersonal and Collaboration</a:t>
            </a:r>
            <a:endParaRPr/>
          </a:p>
          <a:p>
            <a:pPr marL="0" lvl="0" indent="0" algn="l" rtl="0">
              <a:spcBef>
                <a:spcPts val="0"/>
              </a:spcBef>
              <a:spcAft>
                <a:spcPts val="0"/>
              </a:spcAft>
              <a:buNone/>
            </a:pPr>
            <a:r>
              <a:rPr lang="ka-GE" u="sng">
                <a:latin typeface="Arial"/>
                <a:ea typeface="Arial"/>
                <a:cs typeface="Arial"/>
                <a:sym typeface="Arial"/>
              </a:rPr>
              <a:t>Learning Tools</a:t>
            </a:r>
            <a:r>
              <a:rPr lang="ka-GE">
                <a:latin typeface="Arial"/>
                <a:ea typeface="Arial"/>
                <a:cs typeface="Arial"/>
                <a:sym typeface="Arial"/>
              </a:rPr>
              <a:t>: Information and Communication Technologies, such as Computers,  Networking and other Technologies, Audio, Video, and Other Media and Multimedia Tools</a:t>
            </a:r>
            <a:endParaRPr/>
          </a:p>
          <a:p>
            <a:pPr marL="0" lvl="0" indent="0" algn="l" rtl="0">
              <a:spcBef>
                <a:spcPts val="0"/>
              </a:spcBef>
              <a:spcAft>
                <a:spcPts val="0"/>
              </a:spcAft>
              <a:buNone/>
            </a:pPr>
            <a:r>
              <a:rPr lang="ka-GE" u="sng">
                <a:latin typeface="Arial"/>
                <a:ea typeface="Arial"/>
                <a:cs typeface="Arial"/>
                <a:sym typeface="Arial"/>
              </a:rPr>
              <a:t>Assessments</a:t>
            </a:r>
            <a:r>
              <a:rPr lang="ka-GE">
                <a:latin typeface="Arial"/>
                <a:ea typeface="Arial"/>
                <a:cs typeface="Arial"/>
                <a:sym typeface="Arial"/>
              </a:rPr>
              <a:t>: </a:t>
            </a:r>
            <a:endParaRPr/>
          </a:p>
          <a:p>
            <a:pPr marL="0" lvl="0" indent="0" algn="l" rtl="0">
              <a:spcBef>
                <a:spcPts val="0"/>
              </a:spcBef>
              <a:spcAft>
                <a:spcPts val="0"/>
              </a:spcAft>
              <a:buNone/>
            </a:pPr>
            <a:r>
              <a:rPr lang="ka-GE">
                <a:latin typeface="Arial"/>
                <a:ea typeface="Arial"/>
                <a:cs typeface="Arial"/>
                <a:sym typeface="Arial"/>
              </a:rPr>
              <a:t>We must measure both core subjects and 21</a:t>
            </a:r>
            <a:r>
              <a:rPr lang="ka-GE" baseline="30000">
                <a:latin typeface="Arial"/>
                <a:ea typeface="Arial"/>
                <a:cs typeface="Arial"/>
                <a:sym typeface="Arial"/>
              </a:rPr>
              <a:t>st</a:t>
            </a:r>
            <a:r>
              <a:rPr lang="ka-GE">
                <a:latin typeface="Arial"/>
                <a:ea typeface="Arial"/>
                <a:cs typeface="Arial"/>
                <a:sym typeface="Arial"/>
              </a:rPr>
              <a:t> century skills,</a:t>
            </a:r>
            <a:endParaRPr/>
          </a:p>
          <a:p>
            <a:pPr marL="0" lvl="0" indent="0" algn="l" rtl="0">
              <a:spcBef>
                <a:spcPts val="0"/>
              </a:spcBef>
              <a:spcAft>
                <a:spcPts val="0"/>
              </a:spcAft>
              <a:buNone/>
            </a:pPr>
            <a:r>
              <a:rPr lang="ka-GE">
                <a:latin typeface="Arial"/>
                <a:ea typeface="Arial"/>
                <a:cs typeface="Arial"/>
                <a:sym typeface="Arial"/>
              </a:rPr>
              <a:t> Standardized tests must be balanced appropriately with classroom assessments to measure the full range of students skills, </a:t>
            </a:r>
            <a:endParaRPr/>
          </a:p>
          <a:p>
            <a:pPr marL="0" lvl="0" indent="0" algn="l" rtl="0">
              <a:spcBef>
                <a:spcPts val="0"/>
              </a:spcBef>
              <a:spcAft>
                <a:spcPts val="0"/>
              </a:spcAft>
              <a:buNone/>
            </a:pPr>
            <a:r>
              <a:rPr lang="ka-GE">
                <a:latin typeface="Arial"/>
                <a:ea typeface="Arial"/>
                <a:cs typeface="Arial"/>
                <a:sym typeface="Arial"/>
              </a:rPr>
              <a:t>Classroom assessment must be strengthened and integrated with instructional process to reinforce learning</a:t>
            </a:r>
            <a:endParaRPr/>
          </a:p>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ka-GE">
                <a:latin typeface="Arial"/>
                <a:ea typeface="Arial"/>
                <a:cs typeface="Arial"/>
                <a:sym typeface="Arial"/>
              </a:rPr>
              <a:t>11</a:t>
            </a:fld>
            <a:endParaRPr>
              <a:latin typeface="Arial"/>
              <a:ea typeface="Arial"/>
              <a:cs typeface="Arial"/>
              <a:sym typeface="Arial"/>
            </a:endParaRPr>
          </a:p>
        </p:txBody>
      </p:sp>
      <p:sp>
        <p:nvSpPr>
          <p:cNvPr id="280" name="Google Shape;28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1" name="Google Shape;281;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latin typeface="Times"/>
              <a:ea typeface="Times"/>
              <a:cs typeface="Times"/>
              <a:sym typeface="Time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7" name="Google Shape;307;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7" name="Google Shape;31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6" name="Google Shape;326;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6" name="Google Shape;336;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8" name="Google Shape;348;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9" name="Google Shape;359;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4" name="Google Shape;364;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9" name="Google Shape;379;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9" name="Google Shape;38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3" name="Google Shape;2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8" name="Google Shape;398;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9" name="Google Shape;399;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ka-GE"/>
              <a:t>21</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3" name="Google Shape;21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2" name="Google Shape;22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2" name="Google Shape;23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1" name="Google Shape;24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1" name="Google Shape;25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0" name="Google Shape;26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Leer" type="blank">
  <p:cSld name="BLANK">
    <p:spTree>
      <p:nvGrpSpPr>
        <p:cNvPr id="1" name="Shape 15"/>
        <p:cNvGrpSpPr/>
        <p:nvPr/>
      </p:nvGrpSpPr>
      <p:grpSpPr>
        <a:xfrm>
          <a:off x="0" y="0"/>
          <a:ext cx="0" cy="0"/>
          <a:chOff x="0" y="0"/>
          <a:chExt cx="0" cy="0"/>
        </a:xfrm>
      </p:grpSpPr>
      <p:sp>
        <p:nvSpPr>
          <p:cNvPr id="16" name="Google Shape;16;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ld mit Überschrift" type="picTx">
  <p:cSld name="PICTURE_WITH_CAPTION_TEXT">
    <p:spTree>
      <p:nvGrpSpPr>
        <p:cNvPr id="1" name="Shape 69"/>
        <p:cNvGrpSpPr/>
        <p:nvPr/>
      </p:nvGrpSpPr>
      <p:grpSpPr>
        <a:xfrm>
          <a:off x="0" y="0"/>
          <a:ext cx="0" cy="0"/>
          <a:chOff x="0" y="0"/>
          <a:chExt cx="0" cy="0"/>
        </a:xfrm>
      </p:grpSpPr>
      <p:sp>
        <p:nvSpPr>
          <p:cNvPr id="70" name="Google Shape;70;p3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 name="Google Shape;71;p32"/>
          <p:cNvSpPr>
            <a:spLocks noGrp="1"/>
          </p:cNvSpPr>
          <p:nvPr>
            <p:ph type="pic" idx="2"/>
          </p:nvPr>
        </p:nvSpPr>
        <p:spPr>
          <a:xfrm>
            <a:off x="5183188" y="987425"/>
            <a:ext cx="6172200" cy="4873625"/>
          </a:xfrm>
          <a:prstGeom prst="rect">
            <a:avLst/>
          </a:prstGeom>
          <a:noFill/>
          <a:ln>
            <a:noFill/>
          </a:ln>
        </p:spPr>
      </p:sp>
      <p:sp>
        <p:nvSpPr>
          <p:cNvPr id="72" name="Google Shape;72;p3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3" name="Google Shape;73;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el und vertikaler Text" type="vertTx">
  <p:cSld name="VERTICAL_TEXT">
    <p:spTree>
      <p:nvGrpSpPr>
        <p:cNvPr id="1" name="Shape 76"/>
        <p:cNvGrpSpPr/>
        <p:nvPr/>
      </p:nvGrpSpPr>
      <p:grpSpPr>
        <a:xfrm>
          <a:off x="0" y="0"/>
          <a:ext cx="0" cy="0"/>
          <a:chOff x="0" y="0"/>
          <a:chExt cx="0" cy="0"/>
        </a:xfrm>
      </p:grpSpPr>
      <p:sp>
        <p:nvSpPr>
          <p:cNvPr id="77" name="Google Shape;77;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8" name="Google Shape;78;p3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9" name="Google Shape;79;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kaler Titel und Text" type="vertTitleAndTx">
  <p:cSld name="VERTICAL_TITLE_AND_VERTICAL_TEXT">
    <p:spTree>
      <p:nvGrpSpPr>
        <p:cNvPr id="1" name="Shape 82"/>
        <p:cNvGrpSpPr/>
        <p:nvPr/>
      </p:nvGrpSpPr>
      <p:grpSpPr>
        <a:xfrm>
          <a:off x="0" y="0"/>
          <a:ext cx="0" cy="0"/>
          <a:chOff x="0" y="0"/>
          <a:chExt cx="0" cy="0"/>
        </a:xfrm>
      </p:grpSpPr>
      <p:sp>
        <p:nvSpPr>
          <p:cNvPr id="83" name="Google Shape;83;p3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4" name="Google Shape;84;p3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Leer" type="blank">
  <p:cSld name="BLANK">
    <p:spTree>
      <p:nvGrpSpPr>
        <p:cNvPr id="1" name="Shape 94"/>
        <p:cNvGrpSpPr/>
        <p:nvPr/>
      </p:nvGrpSpPr>
      <p:grpSpPr>
        <a:xfrm>
          <a:off x="0" y="0"/>
          <a:ext cx="0" cy="0"/>
          <a:chOff x="0" y="0"/>
          <a:chExt cx="0" cy="0"/>
        </a:xfrm>
      </p:grpSpPr>
      <p:sp>
        <p:nvSpPr>
          <p:cNvPr id="95" name="Google Shape;95;g288c345d1c0_2_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 name="Google Shape;96;g288c345d1c0_2_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7" name="Google Shape;97;g288c345d1c0_2_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Nur Titel" type="titleOnly">
  <p:cSld name="TITLE_ONLY">
    <p:spTree>
      <p:nvGrpSpPr>
        <p:cNvPr id="1" name="Shape 98"/>
        <p:cNvGrpSpPr/>
        <p:nvPr/>
      </p:nvGrpSpPr>
      <p:grpSpPr>
        <a:xfrm>
          <a:off x="0" y="0"/>
          <a:ext cx="0" cy="0"/>
          <a:chOff x="0" y="0"/>
          <a:chExt cx="0" cy="0"/>
        </a:xfrm>
      </p:grpSpPr>
      <p:sp>
        <p:nvSpPr>
          <p:cNvPr id="99" name="Google Shape;99;g288c345d1c0_2_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0" name="Google Shape;100;g288c345d1c0_2_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1" name="Google Shape;101;g288c345d1c0_2_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 name="Google Shape;102;g288c345d1c0_2_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able" type="tbl">
  <p:cSld name="TABLE">
    <p:spTree>
      <p:nvGrpSpPr>
        <p:cNvPr id="1" name="Shape 103"/>
        <p:cNvGrpSpPr/>
        <p:nvPr/>
      </p:nvGrpSpPr>
      <p:grpSpPr>
        <a:xfrm>
          <a:off x="0" y="0"/>
          <a:ext cx="0" cy="0"/>
          <a:chOff x="0" y="0"/>
          <a:chExt cx="0" cy="0"/>
        </a:xfrm>
      </p:grpSpPr>
      <p:sp>
        <p:nvSpPr>
          <p:cNvPr id="104" name="Google Shape;104;g288c345d1c0_2_15"/>
          <p:cNvSpPr txBox="1">
            <a:spLocks noGrp="1"/>
          </p:cNvSpPr>
          <p:nvPr>
            <p:ph type="title"/>
          </p:nvPr>
        </p:nvSpPr>
        <p:spPr>
          <a:xfrm>
            <a:off x="609600" y="692150"/>
            <a:ext cx="10972800" cy="7254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5" name="Google Shape;105;g288c345d1c0_2_15"/>
          <p:cNvSpPr>
            <a:spLocks noGrp="1"/>
          </p:cNvSpPr>
          <p:nvPr>
            <p:ph type="tbl" idx="2"/>
          </p:nvPr>
        </p:nvSpPr>
        <p:spPr>
          <a:xfrm>
            <a:off x="609600" y="1600201"/>
            <a:ext cx="10972800" cy="4525963"/>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g288c345d1c0_2_15"/>
          <p:cNvSpPr txBox="1">
            <a:spLocks noGrp="1"/>
          </p:cNvSpPr>
          <p:nvPr>
            <p:ph type="sldNum" idx="12"/>
          </p:nvPr>
        </p:nvSpPr>
        <p:spPr>
          <a:xfrm>
            <a:off x="10223501" y="260351"/>
            <a:ext cx="1536700" cy="5048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1200">
                <a:solidFill>
                  <a:srgbClr val="888888"/>
                </a:solidFill>
                <a:latin typeface="Calibri"/>
                <a:ea typeface="Calibri"/>
                <a:cs typeface="Calibri"/>
                <a:sym typeface="Calibri"/>
              </a:defRPr>
            </a:lvl1pPr>
            <a:lvl2pPr marL="0" marR="0" lvl="1" indent="0" algn="r">
              <a:spcBef>
                <a:spcPts val="0"/>
              </a:spcBef>
              <a:buNone/>
              <a:defRPr sz="1200">
                <a:solidFill>
                  <a:srgbClr val="888888"/>
                </a:solidFill>
                <a:latin typeface="Calibri"/>
                <a:ea typeface="Calibri"/>
                <a:cs typeface="Calibri"/>
                <a:sym typeface="Calibri"/>
              </a:defRPr>
            </a:lvl2pPr>
            <a:lvl3pPr marL="0" marR="0" lvl="2" indent="0" algn="r">
              <a:spcBef>
                <a:spcPts val="0"/>
              </a:spcBef>
              <a:buNone/>
              <a:defRPr sz="1200">
                <a:solidFill>
                  <a:srgbClr val="888888"/>
                </a:solidFill>
                <a:latin typeface="Calibri"/>
                <a:ea typeface="Calibri"/>
                <a:cs typeface="Calibri"/>
                <a:sym typeface="Calibri"/>
              </a:defRPr>
            </a:lvl3pPr>
            <a:lvl4pPr marL="0" marR="0" lvl="3" indent="0" algn="r">
              <a:spcBef>
                <a:spcPts val="0"/>
              </a:spcBef>
              <a:buNone/>
              <a:defRPr sz="1200">
                <a:solidFill>
                  <a:srgbClr val="888888"/>
                </a:solidFill>
                <a:latin typeface="Calibri"/>
                <a:ea typeface="Calibri"/>
                <a:cs typeface="Calibri"/>
                <a:sym typeface="Calibri"/>
              </a:defRPr>
            </a:lvl4pPr>
            <a:lvl5pPr marL="0" marR="0" lvl="4" indent="0" algn="r">
              <a:spcBef>
                <a:spcPts val="0"/>
              </a:spcBef>
              <a:buNone/>
              <a:defRPr sz="1200">
                <a:solidFill>
                  <a:srgbClr val="888888"/>
                </a:solidFill>
                <a:latin typeface="Calibri"/>
                <a:ea typeface="Calibri"/>
                <a:cs typeface="Calibri"/>
                <a:sym typeface="Calibri"/>
              </a:defRPr>
            </a:lvl5pPr>
            <a:lvl6pPr marL="0" marR="0" lvl="5" indent="0" algn="r">
              <a:spcBef>
                <a:spcPts val="0"/>
              </a:spcBef>
              <a:buNone/>
              <a:defRPr sz="1200">
                <a:solidFill>
                  <a:srgbClr val="888888"/>
                </a:solidFill>
                <a:latin typeface="Calibri"/>
                <a:ea typeface="Calibri"/>
                <a:cs typeface="Calibri"/>
                <a:sym typeface="Calibri"/>
              </a:defRPr>
            </a:lvl6pPr>
            <a:lvl7pPr marL="0" marR="0" lvl="6" indent="0" algn="r">
              <a:spcBef>
                <a:spcPts val="0"/>
              </a:spcBef>
              <a:buNone/>
              <a:defRPr sz="1200">
                <a:solidFill>
                  <a:srgbClr val="888888"/>
                </a:solidFill>
                <a:latin typeface="Calibri"/>
                <a:ea typeface="Calibri"/>
                <a:cs typeface="Calibri"/>
                <a:sym typeface="Calibri"/>
              </a:defRPr>
            </a:lvl7pPr>
            <a:lvl8pPr marL="0" marR="0" lvl="7" indent="0" algn="r">
              <a:spcBef>
                <a:spcPts val="0"/>
              </a:spcBef>
              <a:buNone/>
              <a:defRPr sz="1200">
                <a:solidFill>
                  <a:srgbClr val="888888"/>
                </a:solidFill>
                <a:latin typeface="Calibri"/>
                <a:ea typeface="Calibri"/>
                <a:cs typeface="Calibri"/>
                <a:sym typeface="Calibri"/>
              </a:defRPr>
            </a:lvl8pPr>
            <a:lvl9pPr marL="0" marR="0" lvl="8" indent="0" algn="r">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el und Inhalt" type="obj">
  <p:cSld name="OBJECT">
    <p:spTree>
      <p:nvGrpSpPr>
        <p:cNvPr id="1" name="Shape 107"/>
        <p:cNvGrpSpPr/>
        <p:nvPr/>
      </p:nvGrpSpPr>
      <p:grpSpPr>
        <a:xfrm>
          <a:off x="0" y="0"/>
          <a:ext cx="0" cy="0"/>
          <a:chOff x="0" y="0"/>
          <a:chExt cx="0" cy="0"/>
        </a:xfrm>
      </p:grpSpPr>
      <p:sp>
        <p:nvSpPr>
          <p:cNvPr id="108" name="Google Shape;108;g288c345d1c0_2_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9" name="Google Shape;109;g288c345d1c0_2_1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 name="Google Shape;110;g288c345d1c0_2_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 name="Google Shape;111;g288c345d1c0_2_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g288c345d1c0_2_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elfolie" type="title">
  <p:cSld name="TITLE">
    <p:spTree>
      <p:nvGrpSpPr>
        <p:cNvPr id="1" name="Shape 113"/>
        <p:cNvGrpSpPr/>
        <p:nvPr/>
      </p:nvGrpSpPr>
      <p:grpSpPr>
        <a:xfrm>
          <a:off x="0" y="0"/>
          <a:ext cx="0" cy="0"/>
          <a:chOff x="0" y="0"/>
          <a:chExt cx="0" cy="0"/>
        </a:xfrm>
      </p:grpSpPr>
      <p:sp>
        <p:nvSpPr>
          <p:cNvPr id="114" name="Google Shape;114;g288c345d1c0_2_25"/>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5" name="Google Shape;115;g288c345d1c0_2_25"/>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16" name="Google Shape;116;g288c345d1c0_2_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 name="Google Shape;117;g288c345d1c0_2_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8" name="Google Shape;118;g288c345d1c0_2_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Abschnitts-&#10;überschrift" type="secHead">
  <p:cSld name="SECTION_HEADER">
    <p:spTree>
      <p:nvGrpSpPr>
        <p:cNvPr id="1" name="Shape 119"/>
        <p:cNvGrpSpPr/>
        <p:nvPr/>
      </p:nvGrpSpPr>
      <p:grpSpPr>
        <a:xfrm>
          <a:off x="0" y="0"/>
          <a:ext cx="0" cy="0"/>
          <a:chOff x="0" y="0"/>
          <a:chExt cx="0" cy="0"/>
        </a:xfrm>
      </p:grpSpPr>
      <p:sp>
        <p:nvSpPr>
          <p:cNvPr id="120" name="Google Shape;120;g288c345d1c0_2_3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1" name="Google Shape;121;g288c345d1c0_2_3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22" name="Google Shape;122;g288c345d1c0_2_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3" name="Google Shape;123;g288c345d1c0_2_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4" name="Google Shape;124;g288c345d1c0_2_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Zwei Inhalte" type="twoObj">
  <p:cSld name="TWO_OBJECTS">
    <p:spTree>
      <p:nvGrpSpPr>
        <p:cNvPr id="1" name="Shape 125"/>
        <p:cNvGrpSpPr/>
        <p:nvPr/>
      </p:nvGrpSpPr>
      <p:grpSpPr>
        <a:xfrm>
          <a:off x="0" y="0"/>
          <a:ext cx="0" cy="0"/>
          <a:chOff x="0" y="0"/>
          <a:chExt cx="0" cy="0"/>
        </a:xfrm>
      </p:grpSpPr>
      <p:sp>
        <p:nvSpPr>
          <p:cNvPr id="126" name="Google Shape;126;g288c345d1c0_2_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7" name="Google Shape;127;g288c345d1c0_2_37"/>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8" name="Google Shape;128;g288c345d1c0_2_37"/>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9" name="Google Shape;129;g288c345d1c0_2_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 name="Google Shape;130;g288c345d1c0_2_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 name="Google Shape;131;g288c345d1c0_2_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Nur Titel" type="titleOnly">
  <p:cSld name="TITLE_ONLY">
    <p:spTree>
      <p:nvGrpSpPr>
        <p:cNvPr id="1" name="Shape 19"/>
        <p:cNvGrpSpPr/>
        <p:nvPr/>
      </p:nvGrpSpPr>
      <p:grpSpPr>
        <a:xfrm>
          <a:off x="0" y="0"/>
          <a:ext cx="0" cy="0"/>
          <a:chOff x="0" y="0"/>
          <a:chExt cx="0" cy="0"/>
        </a:xfrm>
      </p:grpSpPr>
      <p:sp>
        <p:nvSpPr>
          <p:cNvPr id="20" name="Google Shape;20;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Vergleich" type="twoTxTwoObj">
  <p:cSld name="TWO_OBJECTS_WITH_TEXT">
    <p:spTree>
      <p:nvGrpSpPr>
        <p:cNvPr id="1" name="Shape 132"/>
        <p:cNvGrpSpPr/>
        <p:nvPr/>
      </p:nvGrpSpPr>
      <p:grpSpPr>
        <a:xfrm>
          <a:off x="0" y="0"/>
          <a:ext cx="0" cy="0"/>
          <a:chOff x="0" y="0"/>
          <a:chExt cx="0" cy="0"/>
        </a:xfrm>
      </p:grpSpPr>
      <p:sp>
        <p:nvSpPr>
          <p:cNvPr id="133" name="Google Shape;133;g288c345d1c0_2_44"/>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4" name="Google Shape;134;g288c345d1c0_2_44"/>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35" name="Google Shape;135;g288c345d1c0_2_44"/>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 name="Google Shape;136;g288c345d1c0_2_4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37" name="Google Shape;137;g288c345d1c0_2_44"/>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8" name="Google Shape;138;g288c345d1c0_2_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 name="Google Shape;139;g288c345d1c0_2_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0" name="Google Shape;140;g288c345d1c0_2_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nhalt mit Überschrift" type="objTx">
  <p:cSld name="OBJECT_WITH_CAPTION_TEXT">
    <p:spTree>
      <p:nvGrpSpPr>
        <p:cNvPr id="1" name="Shape 141"/>
        <p:cNvGrpSpPr/>
        <p:nvPr/>
      </p:nvGrpSpPr>
      <p:grpSpPr>
        <a:xfrm>
          <a:off x="0" y="0"/>
          <a:ext cx="0" cy="0"/>
          <a:chOff x="0" y="0"/>
          <a:chExt cx="0" cy="0"/>
        </a:xfrm>
      </p:grpSpPr>
      <p:sp>
        <p:nvSpPr>
          <p:cNvPr id="142" name="Google Shape;142;g288c345d1c0_2_5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3" name="Google Shape;143;g288c345d1c0_2_5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44" name="Google Shape;144;g288c345d1c0_2_5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45" name="Google Shape;145;g288c345d1c0_2_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6" name="Google Shape;146;g288c345d1c0_2_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7" name="Google Shape;147;g288c345d1c0_2_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ld mit Überschrift" type="picTx">
  <p:cSld name="PICTURE_WITH_CAPTION_TEXT">
    <p:spTree>
      <p:nvGrpSpPr>
        <p:cNvPr id="1" name="Shape 148"/>
        <p:cNvGrpSpPr/>
        <p:nvPr/>
      </p:nvGrpSpPr>
      <p:grpSpPr>
        <a:xfrm>
          <a:off x="0" y="0"/>
          <a:ext cx="0" cy="0"/>
          <a:chOff x="0" y="0"/>
          <a:chExt cx="0" cy="0"/>
        </a:xfrm>
      </p:grpSpPr>
      <p:sp>
        <p:nvSpPr>
          <p:cNvPr id="149" name="Google Shape;149;g288c345d1c0_2_6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0" name="Google Shape;150;g288c345d1c0_2_60"/>
          <p:cNvSpPr>
            <a:spLocks noGrp="1"/>
          </p:cNvSpPr>
          <p:nvPr>
            <p:ph type="pic" idx="2"/>
          </p:nvPr>
        </p:nvSpPr>
        <p:spPr>
          <a:xfrm>
            <a:off x="5183188" y="987425"/>
            <a:ext cx="6172200" cy="4873625"/>
          </a:xfrm>
          <a:prstGeom prst="rect">
            <a:avLst/>
          </a:prstGeom>
          <a:noFill/>
          <a:ln>
            <a:noFill/>
          </a:ln>
        </p:spPr>
      </p:sp>
      <p:sp>
        <p:nvSpPr>
          <p:cNvPr id="151" name="Google Shape;151;g288c345d1c0_2_6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52" name="Google Shape;152;g288c345d1c0_2_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3" name="Google Shape;153;g288c345d1c0_2_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4" name="Google Shape;154;g288c345d1c0_2_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el und vertikaler Text" type="vertTx">
  <p:cSld name="VERTICAL_TEXT">
    <p:spTree>
      <p:nvGrpSpPr>
        <p:cNvPr id="1" name="Shape 155"/>
        <p:cNvGrpSpPr/>
        <p:nvPr/>
      </p:nvGrpSpPr>
      <p:grpSpPr>
        <a:xfrm>
          <a:off x="0" y="0"/>
          <a:ext cx="0" cy="0"/>
          <a:chOff x="0" y="0"/>
          <a:chExt cx="0" cy="0"/>
        </a:xfrm>
      </p:grpSpPr>
      <p:sp>
        <p:nvSpPr>
          <p:cNvPr id="156" name="Google Shape;156;g288c345d1c0_2_6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7" name="Google Shape;157;g288c345d1c0_2_67"/>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8" name="Google Shape;158;g288c345d1c0_2_6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9" name="Google Shape;159;g288c345d1c0_2_6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0" name="Google Shape;160;g288c345d1c0_2_6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kaler Titel und Text" type="vertTitleAndTx">
  <p:cSld name="VERTICAL_TITLE_AND_VERTICAL_TEXT">
    <p:spTree>
      <p:nvGrpSpPr>
        <p:cNvPr id="1" name="Shape 161"/>
        <p:cNvGrpSpPr/>
        <p:nvPr/>
      </p:nvGrpSpPr>
      <p:grpSpPr>
        <a:xfrm>
          <a:off x="0" y="0"/>
          <a:ext cx="0" cy="0"/>
          <a:chOff x="0" y="0"/>
          <a:chExt cx="0" cy="0"/>
        </a:xfrm>
      </p:grpSpPr>
      <p:sp>
        <p:nvSpPr>
          <p:cNvPr id="162" name="Google Shape;162;g288c345d1c0_2_73"/>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3" name="Google Shape;163;g288c345d1c0_2_73"/>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g288c345d1c0_2_7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5" name="Google Shape;165;g288c345d1c0_2_7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6" name="Google Shape;166;g288c345d1c0_2_7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able" type="tbl">
  <p:cSld name="TABLE">
    <p:spTree>
      <p:nvGrpSpPr>
        <p:cNvPr id="1" name="Shape 24"/>
        <p:cNvGrpSpPr/>
        <p:nvPr/>
      </p:nvGrpSpPr>
      <p:grpSpPr>
        <a:xfrm>
          <a:off x="0" y="0"/>
          <a:ext cx="0" cy="0"/>
          <a:chOff x="0" y="0"/>
          <a:chExt cx="0" cy="0"/>
        </a:xfrm>
      </p:grpSpPr>
      <p:sp>
        <p:nvSpPr>
          <p:cNvPr id="25" name="Google Shape;25;p25"/>
          <p:cNvSpPr txBox="1">
            <a:spLocks noGrp="1"/>
          </p:cNvSpPr>
          <p:nvPr>
            <p:ph type="title"/>
          </p:nvPr>
        </p:nvSpPr>
        <p:spPr>
          <a:xfrm>
            <a:off x="609600" y="692150"/>
            <a:ext cx="10972800" cy="7254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25"/>
          <p:cNvSpPr>
            <a:spLocks noGrp="1"/>
          </p:cNvSpPr>
          <p:nvPr>
            <p:ph type="tbl" idx="2"/>
          </p:nvPr>
        </p:nvSpPr>
        <p:spPr>
          <a:xfrm>
            <a:off x="609600" y="1600201"/>
            <a:ext cx="10972800" cy="4525963"/>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7" name="Google Shape;27;p25"/>
          <p:cNvSpPr txBox="1">
            <a:spLocks noGrp="1"/>
          </p:cNvSpPr>
          <p:nvPr>
            <p:ph type="sldNum" idx="12"/>
          </p:nvPr>
        </p:nvSpPr>
        <p:spPr>
          <a:xfrm>
            <a:off x="10223501" y="260351"/>
            <a:ext cx="1536700" cy="5048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1200">
                <a:solidFill>
                  <a:srgbClr val="888888"/>
                </a:solidFill>
                <a:latin typeface="Calibri"/>
                <a:ea typeface="Calibri"/>
                <a:cs typeface="Calibri"/>
                <a:sym typeface="Calibri"/>
              </a:defRPr>
            </a:lvl1pPr>
            <a:lvl2pPr marL="0" marR="0" lvl="1" indent="0" algn="r">
              <a:spcBef>
                <a:spcPts val="0"/>
              </a:spcBef>
              <a:buNone/>
              <a:defRPr sz="1200">
                <a:solidFill>
                  <a:srgbClr val="888888"/>
                </a:solidFill>
                <a:latin typeface="Calibri"/>
                <a:ea typeface="Calibri"/>
                <a:cs typeface="Calibri"/>
                <a:sym typeface="Calibri"/>
              </a:defRPr>
            </a:lvl2pPr>
            <a:lvl3pPr marL="0" marR="0" lvl="2" indent="0" algn="r">
              <a:spcBef>
                <a:spcPts val="0"/>
              </a:spcBef>
              <a:buNone/>
              <a:defRPr sz="1200">
                <a:solidFill>
                  <a:srgbClr val="888888"/>
                </a:solidFill>
                <a:latin typeface="Calibri"/>
                <a:ea typeface="Calibri"/>
                <a:cs typeface="Calibri"/>
                <a:sym typeface="Calibri"/>
              </a:defRPr>
            </a:lvl3pPr>
            <a:lvl4pPr marL="0" marR="0" lvl="3" indent="0" algn="r">
              <a:spcBef>
                <a:spcPts val="0"/>
              </a:spcBef>
              <a:buNone/>
              <a:defRPr sz="1200">
                <a:solidFill>
                  <a:srgbClr val="888888"/>
                </a:solidFill>
                <a:latin typeface="Calibri"/>
                <a:ea typeface="Calibri"/>
                <a:cs typeface="Calibri"/>
                <a:sym typeface="Calibri"/>
              </a:defRPr>
            </a:lvl4pPr>
            <a:lvl5pPr marL="0" marR="0" lvl="4" indent="0" algn="r">
              <a:spcBef>
                <a:spcPts val="0"/>
              </a:spcBef>
              <a:buNone/>
              <a:defRPr sz="1200">
                <a:solidFill>
                  <a:srgbClr val="888888"/>
                </a:solidFill>
                <a:latin typeface="Calibri"/>
                <a:ea typeface="Calibri"/>
                <a:cs typeface="Calibri"/>
                <a:sym typeface="Calibri"/>
              </a:defRPr>
            </a:lvl5pPr>
            <a:lvl6pPr marL="0" marR="0" lvl="5" indent="0" algn="r">
              <a:spcBef>
                <a:spcPts val="0"/>
              </a:spcBef>
              <a:buNone/>
              <a:defRPr sz="1200">
                <a:solidFill>
                  <a:srgbClr val="888888"/>
                </a:solidFill>
                <a:latin typeface="Calibri"/>
                <a:ea typeface="Calibri"/>
                <a:cs typeface="Calibri"/>
                <a:sym typeface="Calibri"/>
              </a:defRPr>
            </a:lvl6pPr>
            <a:lvl7pPr marL="0" marR="0" lvl="6" indent="0" algn="r">
              <a:spcBef>
                <a:spcPts val="0"/>
              </a:spcBef>
              <a:buNone/>
              <a:defRPr sz="1200">
                <a:solidFill>
                  <a:srgbClr val="888888"/>
                </a:solidFill>
                <a:latin typeface="Calibri"/>
                <a:ea typeface="Calibri"/>
                <a:cs typeface="Calibri"/>
                <a:sym typeface="Calibri"/>
              </a:defRPr>
            </a:lvl7pPr>
            <a:lvl8pPr marL="0" marR="0" lvl="7" indent="0" algn="r">
              <a:spcBef>
                <a:spcPts val="0"/>
              </a:spcBef>
              <a:buNone/>
              <a:defRPr sz="1200">
                <a:solidFill>
                  <a:srgbClr val="888888"/>
                </a:solidFill>
                <a:latin typeface="Calibri"/>
                <a:ea typeface="Calibri"/>
                <a:cs typeface="Calibri"/>
                <a:sym typeface="Calibri"/>
              </a:defRPr>
            </a:lvl8pPr>
            <a:lvl9pPr marL="0" marR="0" lvl="8" indent="0" algn="r">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el und Inhalt" type="obj">
  <p:cSld name="OBJECT">
    <p:spTree>
      <p:nvGrpSpPr>
        <p:cNvPr id="1" name="Shape 28"/>
        <p:cNvGrpSpPr/>
        <p:nvPr/>
      </p:nvGrpSpPr>
      <p:grpSpPr>
        <a:xfrm>
          <a:off x="0" y="0"/>
          <a:ext cx="0" cy="0"/>
          <a:chOff x="0" y="0"/>
          <a:chExt cx="0" cy="0"/>
        </a:xfrm>
      </p:grpSpPr>
      <p:sp>
        <p:nvSpPr>
          <p:cNvPr id="29" name="Google Shape;29;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2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elfolie" type="title">
  <p:cSld name="TITLE">
    <p:spTree>
      <p:nvGrpSpPr>
        <p:cNvPr id="1" name="Shape 34"/>
        <p:cNvGrpSpPr/>
        <p:nvPr/>
      </p:nvGrpSpPr>
      <p:grpSpPr>
        <a:xfrm>
          <a:off x="0" y="0"/>
          <a:ext cx="0" cy="0"/>
          <a:chOff x="0" y="0"/>
          <a:chExt cx="0" cy="0"/>
        </a:xfrm>
      </p:grpSpPr>
      <p:sp>
        <p:nvSpPr>
          <p:cNvPr id="35" name="Google Shape;35;p2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2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7" name="Google Shape;37;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Abschnitts-&#10;überschrift" type="secHead">
  <p:cSld name="SECTION_HEADER">
    <p:spTree>
      <p:nvGrpSpPr>
        <p:cNvPr id="1" name="Shape 40"/>
        <p:cNvGrpSpPr/>
        <p:nvPr/>
      </p:nvGrpSpPr>
      <p:grpSpPr>
        <a:xfrm>
          <a:off x="0" y="0"/>
          <a:ext cx="0" cy="0"/>
          <a:chOff x="0" y="0"/>
          <a:chExt cx="0" cy="0"/>
        </a:xfrm>
      </p:grpSpPr>
      <p:sp>
        <p:nvSpPr>
          <p:cNvPr id="41" name="Google Shape;41;p2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2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3" name="Google Shape;43;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Zwei Inhalte" type="twoObj">
  <p:cSld name="TWO_OBJECTS">
    <p:spTree>
      <p:nvGrpSpPr>
        <p:cNvPr id="1" name="Shape 46"/>
        <p:cNvGrpSpPr/>
        <p:nvPr/>
      </p:nvGrpSpPr>
      <p:grpSpPr>
        <a:xfrm>
          <a:off x="0" y="0"/>
          <a:ext cx="0" cy="0"/>
          <a:chOff x="0" y="0"/>
          <a:chExt cx="0" cy="0"/>
        </a:xfrm>
      </p:grpSpPr>
      <p:sp>
        <p:nvSpPr>
          <p:cNvPr id="47" name="Google Shape;47;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 name="Google Shape;48;p29"/>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29"/>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Vergleich" type="twoTxTwoObj">
  <p:cSld name="TWO_OBJECTS_WITH_TEXT">
    <p:spTree>
      <p:nvGrpSpPr>
        <p:cNvPr id="1" name="Shape 53"/>
        <p:cNvGrpSpPr/>
        <p:nvPr/>
      </p:nvGrpSpPr>
      <p:grpSpPr>
        <a:xfrm>
          <a:off x="0" y="0"/>
          <a:ext cx="0" cy="0"/>
          <a:chOff x="0" y="0"/>
          <a:chExt cx="0" cy="0"/>
        </a:xfrm>
      </p:grpSpPr>
      <p:sp>
        <p:nvSpPr>
          <p:cNvPr id="54" name="Google Shape;54;p30"/>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30"/>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6" name="Google Shape;56;p30"/>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30"/>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8" name="Google Shape;58;p30"/>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nhalt mit Überschrift" type="objTx">
  <p:cSld name="OBJECT_WITH_CAPTION_TEXT">
    <p:spTree>
      <p:nvGrpSpPr>
        <p:cNvPr id="1" name="Shape 62"/>
        <p:cNvGrpSpPr/>
        <p:nvPr/>
      </p:nvGrpSpPr>
      <p:grpSpPr>
        <a:xfrm>
          <a:off x="0" y="0"/>
          <a:ext cx="0" cy="0"/>
          <a:chOff x="0" y="0"/>
          <a:chExt cx="0" cy="0"/>
        </a:xfrm>
      </p:grpSpPr>
      <p:sp>
        <p:nvSpPr>
          <p:cNvPr id="63" name="Google Shape;63;p3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31"/>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5" name="Google Shape;65;p3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6" name="Google Shape;66;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ka-GE"/>
              <a:t>‹Nr.›</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ka-GE"/>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89" name="Google Shape;89;g288c345d1c0_2_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0" name="Google Shape;90;g288c345d1c0_2_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1" name="Google Shape;91;g288c345d1c0_2_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2" name="Google Shape;92;g288c345d1c0_2_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3" name="Google Shape;93;g288c345d1c0_2_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ka-GE"/>
              <a:t>‹Nr.›</a:t>
            </a:fld>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hyperlink" Target="https://www.google.at/url?sa=i&amp;url=https://www.fteval.at/content/home/plattform/mitglieder/profile/bmbwf/&amp;psig=AOvVaw1RoRl-_yhgGsXsuJLmZ_HX&amp;ust=1664268228693000&amp;source=images&amp;cd=vfe&amp;ved=0CAwQjRxqFwoTCIiO1rqIsvoCFQAAAAAdAAAAABAN" TargetMode="External"/><Relationship Id="rId4" Type="http://schemas.openxmlformats.org/officeDocument/2006/relationships/image" Target="../media/image3.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hyperlink" Target="https://www.youtube.com/watch?v=JmQPNJhw5kQ" TargetMode="External"/><Relationship Id="rId5" Type="http://schemas.openxmlformats.org/officeDocument/2006/relationships/image" Target="../media/image20.png"/><Relationship Id="rId4" Type="http://schemas.openxmlformats.org/officeDocument/2006/relationships/hyperlink" Target="https://www.youtube.com/watch?v=cYhgIlTy4yY"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hyperlink" Target="https://archzine.net/diy-ideen/upcycling-ideen-kreativ-diy-2/?image_id=485726" TargetMode="Externa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5.jpg"/></Relationships>
</file>

<file path=ppt/slides/_rels/slide15.xml.rels><?xml version="1.0" encoding="UTF-8" standalone="yes"?>
<Relationships xmlns="http://schemas.openxmlformats.org/package/2006/relationships"><Relationship Id="rId8" Type="http://schemas.openxmlformats.org/officeDocument/2006/relationships/hyperlink" Target="http://www.jugendfotos.de/" TargetMode="External"/><Relationship Id="rId3" Type="http://schemas.openxmlformats.org/officeDocument/2006/relationships/image" Target="../media/image12.png"/><Relationship Id="rId7"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8.png"/><Relationship Id="rId11" Type="http://schemas.openxmlformats.org/officeDocument/2006/relationships/hyperlink" Target="http://www.antik-natur.de/" TargetMode="External"/><Relationship Id="rId5" Type="http://schemas.openxmlformats.org/officeDocument/2006/relationships/image" Target="../media/image27.png"/><Relationship Id="rId10" Type="http://schemas.openxmlformats.org/officeDocument/2006/relationships/hyperlink" Target="http://www.yaez.de/" TargetMode="External"/><Relationship Id="rId4" Type="http://schemas.openxmlformats.org/officeDocument/2006/relationships/image" Target="../media/image26.png"/><Relationship Id="rId9" Type="http://schemas.openxmlformats.org/officeDocument/2006/relationships/hyperlink" Target="http://himbeer-magazin.de/"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ukidsplatform.eu/de-at/" TargetMode="External"/><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hyperlink" Target="https://ukidsplatform.eu/de-at" TargetMode="Externa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3.jp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Google Shape;191;g288c345d1c0_2_79" descr="Trash Value Challenge.png">
            <a:extLst>
              <a:ext uri="{FF2B5EF4-FFF2-40B4-BE49-F238E27FC236}">
                <a16:creationId xmlns:a16="http://schemas.microsoft.com/office/drawing/2014/main" id="{425D927C-F233-FA4A-B3E3-1951F70CD435}"/>
              </a:ext>
            </a:extLst>
          </p:cNvPr>
          <p:cNvPicPr preferRelativeResize="0"/>
          <p:nvPr/>
        </p:nvPicPr>
        <p:blipFill rotWithShape="1">
          <a:blip r:embed="rId2">
            <a:alphaModFix/>
          </a:blip>
          <a:srcRect/>
          <a:stretch/>
        </p:blipFill>
        <p:spPr>
          <a:xfrm>
            <a:off x="7288090" y="2294174"/>
            <a:ext cx="2630698" cy="2630698"/>
          </a:xfrm>
          <a:prstGeom prst="rect">
            <a:avLst/>
          </a:prstGeom>
          <a:noFill/>
          <a:ln>
            <a:noFill/>
          </a:ln>
        </p:spPr>
      </p:pic>
      <p:pic>
        <p:nvPicPr>
          <p:cNvPr id="72" name="Imagem 7"/>
          <p:cNvPicPr/>
          <p:nvPr/>
        </p:nvPicPr>
        <p:blipFill>
          <a:blip r:embed="rId3"/>
          <a:stretch/>
        </p:blipFill>
        <p:spPr>
          <a:xfrm rot="10800000">
            <a:off x="34735040" y="2608520"/>
            <a:ext cx="7598400" cy="421440"/>
          </a:xfrm>
          <a:prstGeom prst="rect">
            <a:avLst/>
          </a:prstGeom>
          <a:ln>
            <a:noFill/>
          </a:ln>
        </p:spPr>
      </p:pic>
      <p:pic>
        <p:nvPicPr>
          <p:cNvPr id="8" name="Bild 2">
            <a:extLst>
              <a:ext uri="{FF2B5EF4-FFF2-40B4-BE49-F238E27FC236}">
                <a16:creationId xmlns:a16="http://schemas.microsoft.com/office/drawing/2014/main" id="{89033AB7-7B62-4B40-8F1E-C41F5FEC7D7A}"/>
              </a:ext>
            </a:extLst>
          </p:cNvPr>
          <p:cNvPicPr/>
          <p:nvPr/>
        </p:nvPicPr>
        <p:blipFill>
          <a:blip r:embed="rId4" cstate="print">
            <a:extLst>
              <a:ext uri="{28A0092B-C50C-407E-A947-70E740481C1C}">
                <a14:useLocalDpi xmlns:a14="http://schemas.microsoft.com/office/drawing/2010/main" val="0"/>
              </a:ext>
            </a:extLst>
          </a:blip>
          <a:stretch>
            <a:fillRect/>
          </a:stretch>
        </p:blipFill>
        <p:spPr bwMode="auto">
          <a:xfrm>
            <a:off x="501175" y="5379972"/>
            <a:ext cx="1871315" cy="981666"/>
          </a:xfrm>
          <a:prstGeom prst="rect">
            <a:avLst/>
          </a:prstGeom>
          <a:noFill/>
          <a:ln>
            <a:noFill/>
          </a:ln>
        </p:spPr>
      </p:pic>
      <p:pic>
        <p:nvPicPr>
          <p:cNvPr id="12" name="Picture 2" descr="fteval">
            <a:hlinkClick r:id="rId5"/>
            <a:extLst>
              <a:ext uri="{FF2B5EF4-FFF2-40B4-BE49-F238E27FC236}">
                <a16:creationId xmlns:a16="http://schemas.microsoft.com/office/drawing/2014/main" id="{736FC4D0-26D7-324C-9A0B-660CBC89EBE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87227" y="5618184"/>
            <a:ext cx="1580527" cy="743454"/>
          </a:xfrm>
          <a:prstGeom prst="rect">
            <a:avLst/>
          </a:prstGeom>
          <a:noFill/>
          <a:extLst>
            <a:ext uri="{909E8E84-426E-40DD-AFC4-6F175D3DCCD1}">
              <a14:hiddenFill xmlns:a14="http://schemas.microsoft.com/office/drawing/2010/main">
                <a:solidFill>
                  <a:srgbClr val="FFFFFF"/>
                </a:solidFill>
              </a14:hiddenFill>
            </a:ext>
          </a:extLst>
        </p:spPr>
      </p:pic>
      <p:pic>
        <p:nvPicPr>
          <p:cNvPr id="13" name="Grafik 12">
            <a:extLst>
              <a:ext uri="{FF2B5EF4-FFF2-40B4-BE49-F238E27FC236}">
                <a16:creationId xmlns:a16="http://schemas.microsoft.com/office/drawing/2014/main" id="{5232633C-ECD7-6C42-A8F9-28EAEC3ED7B3}"/>
              </a:ext>
            </a:extLst>
          </p:cNvPr>
          <p:cNvPicPr>
            <a:picLocks noChangeAspect="1"/>
          </p:cNvPicPr>
          <p:nvPr/>
        </p:nvPicPr>
        <p:blipFill>
          <a:blip r:embed="rId7"/>
          <a:stretch>
            <a:fillRect/>
          </a:stretch>
        </p:blipFill>
        <p:spPr>
          <a:xfrm>
            <a:off x="9918788" y="5684066"/>
            <a:ext cx="883626" cy="611690"/>
          </a:xfrm>
          <a:prstGeom prst="rect">
            <a:avLst/>
          </a:prstGeom>
        </p:spPr>
      </p:pic>
      <p:pic>
        <p:nvPicPr>
          <p:cNvPr id="14" name="Grafik 13">
            <a:extLst>
              <a:ext uri="{FF2B5EF4-FFF2-40B4-BE49-F238E27FC236}">
                <a16:creationId xmlns:a16="http://schemas.microsoft.com/office/drawing/2014/main" id="{8FA297B3-52CD-574E-8230-8AF7C89C5FFA}"/>
              </a:ext>
            </a:extLst>
          </p:cNvPr>
          <p:cNvPicPr>
            <a:picLocks noChangeAspect="1"/>
          </p:cNvPicPr>
          <p:nvPr/>
        </p:nvPicPr>
        <p:blipFill>
          <a:blip r:embed="rId8"/>
          <a:stretch>
            <a:fillRect/>
          </a:stretch>
        </p:blipFill>
        <p:spPr>
          <a:xfrm>
            <a:off x="8132982" y="235262"/>
            <a:ext cx="3571611" cy="925704"/>
          </a:xfrm>
          <a:prstGeom prst="rect">
            <a:avLst/>
          </a:prstGeom>
        </p:spPr>
      </p:pic>
      <p:sp>
        <p:nvSpPr>
          <p:cNvPr id="15" name="Google Shape;185;g288c345d1c0_2_79">
            <a:extLst>
              <a:ext uri="{FF2B5EF4-FFF2-40B4-BE49-F238E27FC236}">
                <a16:creationId xmlns:a16="http://schemas.microsoft.com/office/drawing/2014/main" id="{CC0B0017-D793-9047-A6F9-16C1751CE302}"/>
              </a:ext>
            </a:extLst>
          </p:cNvPr>
          <p:cNvSpPr/>
          <p:nvPr/>
        </p:nvSpPr>
        <p:spPr>
          <a:xfrm>
            <a:off x="0" y="1260925"/>
            <a:ext cx="12192000" cy="1047960"/>
          </a:xfrm>
          <a:prstGeom prst="rect">
            <a:avLst/>
          </a:prstGeom>
          <a:solidFill>
            <a:srgbClr val="00AEEF"/>
          </a:solidFill>
          <a:ln>
            <a:noFill/>
          </a:ln>
        </p:spPr>
        <p:txBody>
          <a:bodyPr spcFirstLastPara="1" wrap="square" lIns="90000" tIns="45000" rIns="90000" bIns="45000" anchor="ctr" anchorCtr="0">
            <a:noAutofit/>
          </a:bodyPr>
          <a:lstStyle/>
          <a:p>
            <a:pPr marL="4273550" marR="0" lvl="0" indent="-4273550" algn="ctr" rtl="0">
              <a:spcBef>
                <a:spcPts val="0"/>
              </a:spcBef>
              <a:spcAft>
                <a:spcPts val="0"/>
              </a:spcAft>
              <a:buNone/>
            </a:pPr>
            <a:r>
              <a:rPr lang="ka-GE" sz="2800" b="0" u="none" strike="noStrike" cap="none" dirty="0">
                <a:solidFill>
                  <a:srgbClr val="FFFFFF"/>
                </a:solidFill>
                <a:latin typeface="Twentieth Century"/>
                <a:ea typeface="Twentieth Century"/>
                <a:cs typeface="Twentieth Century"/>
                <a:sym typeface="Twentieth Century"/>
              </a:rPr>
              <a:t>B1: </a:t>
            </a:r>
            <a:r>
              <a:rPr lang="ka-GE" sz="2800" b="0" u="none" strike="noStrike" cap="none" dirty="0">
                <a:solidFill>
                  <a:srgbClr val="FFFFFF"/>
                </a:solidFill>
                <a:latin typeface="Calibri"/>
                <a:ea typeface="Calibri"/>
                <a:cs typeface="Calibri"/>
                <a:sym typeface="Calibri"/>
              </a:rPr>
              <a:t>ღირებულების</a:t>
            </a:r>
            <a:r>
              <a:rPr lang="ka-GE" sz="2800" b="0" u="none" strike="noStrike" cap="none" dirty="0">
                <a:solidFill>
                  <a:srgbClr val="FFFFFF"/>
                </a:solidFill>
                <a:latin typeface="Twentieth Century"/>
                <a:ea typeface="Twentieth Century"/>
                <a:cs typeface="Twentieth Century"/>
                <a:sym typeface="Twentieth Century"/>
              </a:rPr>
              <a:t> გამოწვევა</a:t>
            </a:r>
            <a:endParaRPr sz="2000" b="0" u="none" strike="noStrike" cap="none" dirty="0">
              <a:solidFill>
                <a:srgbClr val="FFFFFF"/>
              </a:solidFill>
              <a:latin typeface="Twentieth Century"/>
              <a:ea typeface="Twentieth Century"/>
              <a:cs typeface="Twentieth Century"/>
              <a:sym typeface="Twentieth Century"/>
            </a:endParaRPr>
          </a:p>
        </p:txBody>
      </p:sp>
      <p:pic>
        <p:nvPicPr>
          <p:cNvPr id="16" name="Google Shape;186;g288c345d1c0_2_79">
            <a:extLst>
              <a:ext uri="{FF2B5EF4-FFF2-40B4-BE49-F238E27FC236}">
                <a16:creationId xmlns:a16="http://schemas.microsoft.com/office/drawing/2014/main" id="{34C45E45-86D0-8F4C-870E-E73C4B38696D}"/>
              </a:ext>
            </a:extLst>
          </p:cNvPr>
          <p:cNvPicPr preferRelativeResize="0"/>
          <p:nvPr/>
        </p:nvPicPr>
        <p:blipFill rotWithShape="1">
          <a:blip r:embed="rId9">
            <a:alphaModFix/>
          </a:blip>
          <a:srcRect/>
          <a:stretch/>
        </p:blipFill>
        <p:spPr>
          <a:xfrm>
            <a:off x="0" y="1322281"/>
            <a:ext cx="2132280" cy="852120"/>
          </a:xfrm>
          <a:prstGeom prst="rect">
            <a:avLst/>
          </a:prstGeom>
          <a:noFill/>
          <a:ln>
            <a:noFill/>
          </a:ln>
        </p:spPr>
      </p:pic>
      <p:sp>
        <p:nvSpPr>
          <p:cNvPr id="17" name="Google Shape;190;g288c345d1c0_2_79">
            <a:extLst>
              <a:ext uri="{FF2B5EF4-FFF2-40B4-BE49-F238E27FC236}">
                <a16:creationId xmlns:a16="http://schemas.microsoft.com/office/drawing/2014/main" id="{796A390B-A253-EC42-9FBD-14F6AFE1DFF3}"/>
              </a:ext>
            </a:extLst>
          </p:cNvPr>
          <p:cNvSpPr/>
          <p:nvPr/>
        </p:nvSpPr>
        <p:spPr>
          <a:xfrm>
            <a:off x="736811" y="1904312"/>
            <a:ext cx="5137516" cy="3569917"/>
          </a:xfrm>
          <a:prstGeom prst="rect">
            <a:avLst/>
          </a:prstGeom>
          <a:noFill/>
          <a:ln>
            <a:noFill/>
          </a:ln>
        </p:spPr>
        <p:txBody>
          <a:bodyPr spcFirstLastPara="1" wrap="square" lIns="90000" tIns="45000" rIns="90000" bIns="45000" anchor="ctr" anchorCtr="0">
            <a:noAutofit/>
          </a:bodyPr>
          <a:lstStyle/>
          <a:p>
            <a:pPr marL="0" marR="0" lvl="0" indent="0" algn="l" rtl="0">
              <a:spcBef>
                <a:spcPts val="0"/>
              </a:spcBef>
              <a:spcAft>
                <a:spcPts val="0"/>
              </a:spcAft>
              <a:buNone/>
            </a:pPr>
            <a:r>
              <a:rPr lang="ka-GE" sz="2800" b="0" u="none" strike="noStrike" cap="none" dirty="0">
                <a:solidFill>
                  <a:srgbClr val="D51753"/>
                </a:solidFill>
                <a:latin typeface="Arial"/>
                <a:ea typeface="Arial"/>
                <a:cs typeface="Arial"/>
                <a:sym typeface="Arial"/>
              </a:rPr>
              <a:t>ღირებულების გამოწვევა </a:t>
            </a:r>
            <a:endParaRPr sz="2800" b="0" u="none" strike="noStrike" cap="none" dirty="0">
              <a:solidFill>
                <a:srgbClr val="D51753"/>
              </a:solidFill>
              <a:latin typeface="Arial"/>
              <a:ea typeface="Arial"/>
              <a:cs typeface="Arial"/>
              <a:sym typeface="Arial"/>
            </a:endParaRPr>
          </a:p>
          <a:p>
            <a:pPr marL="0" marR="0" lvl="0" indent="0" algn="l" rtl="0">
              <a:spcBef>
                <a:spcPts val="600"/>
              </a:spcBef>
              <a:spcAft>
                <a:spcPts val="0"/>
              </a:spcAft>
              <a:buNone/>
            </a:pPr>
            <a:r>
              <a:rPr lang="ka-GE" sz="1800" b="0" u="none" strike="noStrike" cap="none" dirty="0">
                <a:solidFill>
                  <a:srgbClr val="D51753"/>
                </a:solidFill>
                <a:latin typeface="Arial"/>
                <a:ea typeface="Arial"/>
                <a:cs typeface="Arial"/>
                <a:sym typeface="Arial"/>
              </a:rPr>
              <a:t>მე შემიძლია რესურსები გონივრულად გამოვიყენო და ერთი შეხედვით უსარგებლოსგან რაღაც ღირებული შევქმნა.</a:t>
            </a:r>
            <a:endParaRPr sz="1800" b="0" u="none" strike="noStrike" cap="none" dirty="0">
              <a:solidFill>
                <a:srgbClr val="D51753"/>
              </a:solidFill>
              <a:latin typeface="Arial"/>
              <a:ea typeface="Arial"/>
              <a:cs typeface="Arial"/>
              <a:sym typeface="Arial"/>
            </a:endParaRPr>
          </a:p>
          <a:p>
            <a:pPr marL="0" marR="0" lvl="0" indent="0" algn="l" rtl="0">
              <a:spcBef>
                <a:spcPts val="600"/>
              </a:spcBef>
              <a:spcAft>
                <a:spcPts val="0"/>
              </a:spcAft>
              <a:buNone/>
            </a:pPr>
            <a:r>
              <a:rPr lang="ka-GE" sz="1800" b="0" u="none" strike="noStrike" cap="none" dirty="0">
                <a:solidFill>
                  <a:srgbClr val="D51753"/>
                </a:solidFill>
                <a:latin typeface="Arial"/>
                <a:ea typeface="Arial"/>
                <a:cs typeface="Arial"/>
                <a:sym typeface="Arial"/>
              </a:rPr>
              <a:t>იოჰანეს ლინდნერი</a:t>
            </a:r>
            <a:endParaRPr sz="1800" b="0" u="none" strike="noStrike" cap="none" dirty="0">
              <a:solidFill>
                <a:srgbClr val="D51753"/>
              </a:solidFill>
              <a:latin typeface="Arial"/>
              <a:ea typeface="Arial"/>
              <a:cs typeface="Arial"/>
              <a:sym typeface="Arial"/>
            </a:endParaRPr>
          </a:p>
        </p:txBody>
      </p:sp>
      <p:sp>
        <p:nvSpPr>
          <p:cNvPr id="19" name="Google Shape;192;g288c345d1c0_2_79">
            <a:extLst>
              <a:ext uri="{FF2B5EF4-FFF2-40B4-BE49-F238E27FC236}">
                <a16:creationId xmlns:a16="http://schemas.microsoft.com/office/drawing/2014/main" id="{6DACFB05-0631-3945-9EB4-742A58641FB9}"/>
              </a:ext>
            </a:extLst>
          </p:cNvPr>
          <p:cNvSpPr/>
          <p:nvPr/>
        </p:nvSpPr>
        <p:spPr>
          <a:xfrm>
            <a:off x="7944818" y="4740206"/>
            <a:ext cx="2589170"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ka-GE" sz="1800" b="1" i="0" u="none" strike="noStrike" cap="none" dirty="0">
                <a:solidFill>
                  <a:srgbClr val="D51753"/>
                </a:solidFill>
                <a:latin typeface="Arial"/>
                <a:ea typeface="Arial"/>
                <a:cs typeface="Arial"/>
                <a:sym typeface="Arial"/>
              </a:rPr>
              <a:t>შექმენით ღირებულება</a:t>
            </a:r>
            <a:endParaRPr sz="1800" b="1" dirty="0">
              <a:solidFill>
                <a:srgbClr val="D51753"/>
              </a:solidFill>
              <a:latin typeface="Arial"/>
              <a:ea typeface="Arial"/>
              <a:cs typeface="Arial"/>
              <a:sym typeface="Arial"/>
            </a:endParaRPr>
          </a:p>
        </p:txBody>
      </p:sp>
    </p:spTree>
    <p:extLst>
      <p:ext uri="{BB962C8B-B14F-4D97-AF65-F5344CB8AC3E}">
        <p14:creationId xmlns:p14="http://schemas.microsoft.com/office/powerpoint/2010/main" val="3160693440"/>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10"/>
          <p:cNvSpPr txBox="1">
            <a:spLocks noGrp="1"/>
          </p:cNvSpPr>
          <p:nvPr>
            <p:ph type="sldNum" idx="12"/>
          </p:nvPr>
        </p:nvSpPr>
        <p:spPr>
          <a:xfrm>
            <a:off x="10223501" y="260351"/>
            <a:ext cx="1536700" cy="504825"/>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ka-GE"/>
              <a:t>10</a:t>
            </a:fld>
            <a:endParaRPr/>
          </a:p>
        </p:txBody>
      </p:sp>
      <p:pic>
        <p:nvPicPr>
          <p:cNvPr id="272" name="Google Shape;272;p10" descr="title_shadow_50.png"/>
          <p:cNvPicPr preferRelativeResize="0"/>
          <p:nvPr/>
        </p:nvPicPr>
        <p:blipFill rotWithShape="1">
          <a:blip r:embed="rId3">
            <a:alphaModFix/>
          </a:blip>
          <a:srcRect/>
          <a:stretch/>
        </p:blipFill>
        <p:spPr>
          <a:xfrm rot="10800000">
            <a:off x="1832610" y="605790"/>
            <a:ext cx="8549640" cy="475526"/>
          </a:xfrm>
          <a:prstGeom prst="rect">
            <a:avLst/>
          </a:prstGeom>
          <a:noFill/>
          <a:ln>
            <a:noFill/>
          </a:ln>
        </p:spPr>
      </p:pic>
      <p:sp>
        <p:nvSpPr>
          <p:cNvPr id="273" name="Google Shape;273;p10"/>
          <p:cNvSpPr/>
          <p:nvPr/>
        </p:nvSpPr>
        <p:spPr>
          <a:xfrm>
            <a:off x="0" y="-13594"/>
            <a:ext cx="12192000" cy="1049418"/>
          </a:xfrm>
          <a:prstGeom prst="rect">
            <a:avLst/>
          </a:prstGeom>
          <a:solidFill>
            <a:srgbClr val="A6CB1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ka-GE" sz="3200">
                <a:solidFill>
                  <a:schemeClr val="lt1"/>
                </a:solidFill>
                <a:latin typeface="Merriweather"/>
                <a:ea typeface="Merriweather"/>
                <a:cs typeface="Merriweather"/>
                <a:sym typeface="Merriweather"/>
              </a:rPr>
              <a:t>კრეატიული აზროვნება ...</a:t>
            </a:r>
            <a:endParaRPr/>
          </a:p>
        </p:txBody>
      </p:sp>
      <p:sp>
        <p:nvSpPr>
          <p:cNvPr id="274" name="Google Shape;274;p10"/>
          <p:cNvSpPr/>
          <p:nvPr/>
        </p:nvSpPr>
        <p:spPr>
          <a:xfrm>
            <a:off x="1412383" y="4484613"/>
            <a:ext cx="283122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900">
                <a:solidFill>
                  <a:schemeClr val="dk1"/>
                </a:solidFill>
                <a:latin typeface="Calibri"/>
                <a:ea typeface="Calibri"/>
                <a:cs typeface="Calibri"/>
                <a:sym typeface="Calibri"/>
              </a:rPr>
              <a:t>Credit: </a:t>
            </a:r>
            <a:r>
              <a:rPr lang="ka-GE" sz="900" u="sng">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https://www.youtube.com/watch?v=cYhgIlTy4yY</a:t>
            </a:r>
            <a:r>
              <a:rPr lang="ka-GE" sz="900">
                <a:solidFill>
                  <a:schemeClr val="dk1"/>
                </a:solidFill>
                <a:latin typeface="Calibri"/>
                <a:ea typeface="Calibri"/>
                <a:cs typeface="Calibri"/>
                <a:sym typeface="Calibri"/>
              </a:rPr>
              <a:t> </a:t>
            </a:r>
            <a:endParaRPr/>
          </a:p>
        </p:txBody>
      </p:sp>
      <p:pic>
        <p:nvPicPr>
          <p:cNvPr id="275" name="Google Shape;275;p10">
            <a:hlinkClick r:id="rId4"/>
          </p:cNvPr>
          <p:cNvPicPr preferRelativeResize="0"/>
          <p:nvPr/>
        </p:nvPicPr>
        <p:blipFill rotWithShape="1">
          <a:blip r:embed="rId5">
            <a:alphaModFix/>
          </a:blip>
          <a:srcRect/>
          <a:stretch/>
        </p:blipFill>
        <p:spPr>
          <a:xfrm>
            <a:off x="1213287" y="1898212"/>
            <a:ext cx="3915762" cy="2289544"/>
          </a:xfrm>
          <a:prstGeom prst="rect">
            <a:avLst/>
          </a:prstGeom>
          <a:noFill/>
          <a:ln>
            <a:noFill/>
          </a:ln>
        </p:spPr>
      </p:pic>
      <p:pic>
        <p:nvPicPr>
          <p:cNvPr id="276" name="Google Shape;276;p10">
            <a:hlinkClick r:id="rId6"/>
          </p:cNvPr>
          <p:cNvPicPr preferRelativeResize="0"/>
          <p:nvPr/>
        </p:nvPicPr>
        <p:blipFill rotWithShape="1">
          <a:blip r:embed="rId7">
            <a:alphaModFix/>
          </a:blip>
          <a:srcRect/>
          <a:stretch/>
        </p:blipFill>
        <p:spPr>
          <a:xfrm>
            <a:off x="5992703" y="2027401"/>
            <a:ext cx="5209571" cy="2299795"/>
          </a:xfrm>
          <a:prstGeom prst="rect">
            <a:avLst/>
          </a:prstGeom>
          <a:noFill/>
          <a:ln>
            <a:noFill/>
          </a:ln>
        </p:spPr>
      </p:pic>
      <p:sp>
        <p:nvSpPr>
          <p:cNvPr id="277" name="Google Shape;277;p10"/>
          <p:cNvSpPr txBox="1"/>
          <p:nvPr/>
        </p:nvSpPr>
        <p:spPr>
          <a:xfrm>
            <a:off x="5992703" y="4600029"/>
            <a:ext cx="3012363"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900">
                <a:solidFill>
                  <a:schemeClr val="dk1"/>
                </a:solidFill>
                <a:latin typeface="Calibri"/>
                <a:ea typeface="Calibri"/>
                <a:cs typeface="Calibri"/>
                <a:sym typeface="Calibri"/>
              </a:rPr>
              <a:t>Credit: </a:t>
            </a:r>
            <a:r>
              <a:rPr lang="ka-GE" sz="900" u="sng">
                <a:solidFill>
                  <a:schemeClr val="dk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https://www.youtube.com/watch?v=JmQPNJhw5kQ</a:t>
            </a:r>
            <a:r>
              <a:rPr lang="ka-GE" sz="900">
                <a:solidFill>
                  <a:schemeClr val="dk1"/>
                </a:solidFill>
                <a:latin typeface="Calibri"/>
                <a:ea typeface="Calibri"/>
                <a:cs typeface="Calibri"/>
                <a:sym typeface="Calibri"/>
              </a:rPr>
              <a:t>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11"/>
          <p:cNvSpPr/>
          <p:nvPr/>
        </p:nvSpPr>
        <p:spPr>
          <a:xfrm>
            <a:off x="776112" y="2542476"/>
            <a:ext cx="5408198" cy="521149"/>
          </a:xfrm>
          <a:prstGeom prst="homePlate">
            <a:avLst>
              <a:gd name="adj" fmla="val 190000"/>
            </a:avLst>
          </a:prstGeom>
          <a:solidFill>
            <a:srgbClr val="E1EFD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4" name="Google Shape;284;p11"/>
          <p:cNvSpPr txBox="1"/>
          <p:nvPr/>
        </p:nvSpPr>
        <p:spPr>
          <a:xfrm>
            <a:off x="815584" y="2627000"/>
            <a:ext cx="7322405"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2000">
                <a:solidFill>
                  <a:schemeClr val="dk1"/>
                </a:solidFill>
                <a:latin typeface="Calibri"/>
                <a:ea typeface="Calibri"/>
                <a:cs typeface="Calibri"/>
                <a:sym typeface="Calibri"/>
              </a:rPr>
              <a:t>ნაბიჯი 1: შეამოწმეთ რესურსები და შექმენით ჯგუფები</a:t>
            </a:r>
            <a:endParaRPr sz="2000" b="1">
              <a:solidFill>
                <a:schemeClr val="dk1"/>
              </a:solidFill>
              <a:latin typeface="Calibri"/>
              <a:ea typeface="Calibri"/>
              <a:cs typeface="Calibri"/>
              <a:sym typeface="Calibri"/>
            </a:endParaRPr>
          </a:p>
        </p:txBody>
      </p:sp>
      <p:sp>
        <p:nvSpPr>
          <p:cNvPr id="285" name="Google Shape;285;p11"/>
          <p:cNvSpPr/>
          <p:nvPr/>
        </p:nvSpPr>
        <p:spPr>
          <a:xfrm>
            <a:off x="9087556" y="2542477"/>
            <a:ext cx="2860604" cy="3433924"/>
          </a:xfrm>
          <a:prstGeom prst="homePlate">
            <a:avLst>
              <a:gd name="adj" fmla="val 25000"/>
            </a:avLst>
          </a:prstGeom>
          <a:solidFill>
            <a:srgbClr val="E1EFD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6" name="Google Shape;286;p11"/>
          <p:cNvSpPr txBox="1"/>
          <p:nvPr/>
        </p:nvSpPr>
        <p:spPr>
          <a:xfrm>
            <a:off x="8964286" y="6090753"/>
            <a:ext cx="2566728"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1000">
                <a:solidFill>
                  <a:schemeClr val="dk1"/>
                </a:solidFill>
                <a:latin typeface="Calibri"/>
                <a:ea typeface="Calibri"/>
                <a:cs typeface="Calibri"/>
                <a:sym typeface="Calibri"/>
              </a:rPr>
              <a:t>Credit: Johannes Lindner/www.youthstart.eu </a:t>
            </a:r>
            <a:endParaRPr/>
          </a:p>
        </p:txBody>
      </p:sp>
      <p:sp>
        <p:nvSpPr>
          <p:cNvPr id="287" name="Google Shape;287;p11"/>
          <p:cNvSpPr txBox="1"/>
          <p:nvPr/>
        </p:nvSpPr>
        <p:spPr>
          <a:xfrm>
            <a:off x="10223501" y="260351"/>
            <a:ext cx="1536700" cy="50482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ka-GE" sz="1200">
                <a:solidFill>
                  <a:srgbClr val="888888"/>
                </a:solidFill>
                <a:latin typeface="Calibri"/>
                <a:ea typeface="Calibri"/>
                <a:cs typeface="Calibri"/>
                <a:sym typeface="Calibri"/>
              </a:rPr>
              <a:t>11</a:t>
            </a:fld>
            <a:endParaRPr sz="1200">
              <a:solidFill>
                <a:srgbClr val="888888"/>
              </a:solidFill>
              <a:latin typeface="Calibri"/>
              <a:ea typeface="Calibri"/>
              <a:cs typeface="Calibri"/>
              <a:sym typeface="Calibri"/>
            </a:endParaRPr>
          </a:p>
        </p:txBody>
      </p:sp>
      <p:pic>
        <p:nvPicPr>
          <p:cNvPr id="288" name="Google Shape;288;p11" descr="title_shadow_50.png"/>
          <p:cNvPicPr preferRelativeResize="0"/>
          <p:nvPr/>
        </p:nvPicPr>
        <p:blipFill rotWithShape="1">
          <a:blip r:embed="rId3">
            <a:alphaModFix/>
          </a:blip>
          <a:srcRect/>
          <a:stretch/>
        </p:blipFill>
        <p:spPr>
          <a:xfrm rot="10800000">
            <a:off x="1832610" y="605790"/>
            <a:ext cx="8549640" cy="475526"/>
          </a:xfrm>
          <a:prstGeom prst="rect">
            <a:avLst/>
          </a:prstGeom>
          <a:noFill/>
          <a:ln>
            <a:noFill/>
          </a:ln>
        </p:spPr>
      </p:pic>
      <p:sp>
        <p:nvSpPr>
          <p:cNvPr id="289" name="Google Shape;289;p11"/>
          <p:cNvSpPr/>
          <p:nvPr/>
        </p:nvSpPr>
        <p:spPr>
          <a:xfrm>
            <a:off x="0" y="-13594"/>
            <a:ext cx="12192000" cy="1049418"/>
          </a:xfrm>
          <a:prstGeom prst="rect">
            <a:avLst/>
          </a:prstGeom>
          <a:solidFill>
            <a:srgbClr val="A6CB1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ka-GE" sz="3200">
                <a:solidFill>
                  <a:schemeClr val="lt1"/>
                </a:solidFill>
                <a:latin typeface="Calibri"/>
                <a:ea typeface="Calibri"/>
                <a:cs typeface="Calibri"/>
                <a:sym typeface="Calibri"/>
              </a:rPr>
              <a:t>ღირებულების გამოწვევა: ნაბიჯ-ნაბიჯ აქტივობები</a:t>
            </a:r>
            <a:endParaRPr sz="3200">
              <a:solidFill>
                <a:schemeClr val="lt1"/>
              </a:solidFill>
              <a:latin typeface="Calibri"/>
              <a:ea typeface="Calibri"/>
              <a:cs typeface="Calibri"/>
              <a:sym typeface="Calibri"/>
            </a:endParaRPr>
          </a:p>
        </p:txBody>
      </p:sp>
      <p:sp>
        <p:nvSpPr>
          <p:cNvPr id="290" name="Google Shape;290;p11"/>
          <p:cNvSpPr/>
          <p:nvPr/>
        </p:nvSpPr>
        <p:spPr>
          <a:xfrm>
            <a:off x="782019" y="3108533"/>
            <a:ext cx="6092052" cy="521149"/>
          </a:xfrm>
          <a:prstGeom prst="homePlate">
            <a:avLst>
              <a:gd name="adj" fmla="val 190000"/>
            </a:avLst>
          </a:prstGeom>
          <a:solidFill>
            <a:srgbClr val="E1EFD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1" name="Google Shape;291;p11"/>
          <p:cNvSpPr/>
          <p:nvPr/>
        </p:nvSpPr>
        <p:spPr>
          <a:xfrm>
            <a:off x="776110" y="3674704"/>
            <a:ext cx="7867223" cy="521149"/>
          </a:xfrm>
          <a:prstGeom prst="homePlate">
            <a:avLst>
              <a:gd name="adj" fmla="val 190000"/>
            </a:avLst>
          </a:prstGeom>
          <a:solidFill>
            <a:srgbClr val="E1EFD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2" name="Google Shape;292;p11"/>
          <p:cNvSpPr/>
          <p:nvPr/>
        </p:nvSpPr>
        <p:spPr>
          <a:xfrm>
            <a:off x="803618" y="4263960"/>
            <a:ext cx="8040915" cy="521149"/>
          </a:xfrm>
          <a:prstGeom prst="homePlate">
            <a:avLst>
              <a:gd name="adj" fmla="val 190000"/>
            </a:avLst>
          </a:prstGeom>
          <a:solidFill>
            <a:srgbClr val="E1EFD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3" name="Google Shape;293;p11"/>
          <p:cNvSpPr/>
          <p:nvPr/>
        </p:nvSpPr>
        <p:spPr>
          <a:xfrm>
            <a:off x="776110" y="4861310"/>
            <a:ext cx="8188176" cy="521149"/>
          </a:xfrm>
          <a:prstGeom prst="homePlate">
            <a:avLst>
              <a:gd name="adj" fmla="val 190000"/>
            </a:avLst>
          </a:prstGeom>
          <a:solidFill>
            <a:srgbClr val="E1EFD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4" name="Google Shape;294;p11"/>
          <p:cNvSpPr/>
          <p:nvPr/>
        </p:nvSpPr>
        <p:spPr>
          <a:xfrm>
            <a:off x="803618" y="5455251"/>
            <a:ext cx="8160668" cy="521149"/>
          </a:xfrm>
          <a:prstGeom prst="homePlate">
            <a:avLst>
              <a:gd name="adj" fmla="val 190000"/>
            </a:avLst>
          </a:prstGeom>
          <a:solidFill>
            <a:srgbClr val="E1EFD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5" name="Google Shape;295;p11"/>
          <p:cNvSpPr txBox="1"/>
          <p:nvPr/>
        </p:nvSpPr>
        <p:spPr>
          <a:xfrm>
            <a:off x="9140811" y="3309853"/>
            <a:ext cx="2622834" cy="126188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2000">
                <a:solidFill>
                  <a:schemeClr val="dk1"/>
                </a:solidFill>
                <a:latin typeface="Calibri"/>
                <a:ea typeface="Calibri"/>
                <a:cs typeface="Calibri"/>
                <a:sym typeface="Calibri"/>
              </a:rPr>
              <a:t>ნაბიჯი 5:</a:t>
            </a:r>
            <a:endParaRPr sz="2800" i="1">
              <a:solidFill>
                <a:schemeClr val="dk1"/>
              </a:solidFill>
              <a:latin typeface="Calibri"/>
              <a:ea typeface="Calibri"/>
              <a:cs typeface="Calibri"/>
              <a:sym typeface="Calibri"/>
            </a:endParaRPr>
          </a:p>
          <a:p>
            <a:pPr marL="0" marR="0" lvl="0" indent="0" algn="l" rtl="0">
              <a:spcBef>
                <a:spcPts val="0"/>
              </a:spcBef>
              <a:spcAft>
                <a:spcPts val="0"/>
              </a:spcAft>
              <a:buNone/>
            </a:pPr>
            <a:r>
              <a:rPr lang="ka-GE" sz="2800" b="1">
                <a:solidFill>
                  <a:schemeClr val="dk1"/>
                </a:solidFill>
                <a:latin typeface="Calibri"/>
                <a:ea typeface="Calibri"/>
                <a:cs typeface="Calibri"/>
                <a:sym typeface="Calibri"/>
              </a:rPr>
              <a:t>ღირებულების </a:t>
            </a:r>
            <a:endParaRPr/>
          </a:p>
          <a:p>
            <a:pPr marL="0" marR="0" lvl="0" indent="0" algn="l" rtl="0">
              <a:spcBef>
                <a:spcPts val="0"/>
              </a:spcBef>
              <a:spcAft>
                <a:spcPts val="0"/>
              </a:spcAft>
              <a:buNone/>
            </a:pPr>
            <a:r>
              <a:rPr lang="ka-GE" sz="2800" b="1">
                <a:solidFill>
                  <a:schemeClr val="dk1"/>
                </a:solidFill>
                <a:latin typeface="Calibri"/>
                <a:ea typeface="Calibri"/>
                <a:cs typeface="Calibri"/>
                <a:sym typeface="Calibri"/>
              </a:rPr>
              <a:t>ფესტივალი</a:t>
            </a:r>
            <a:endParaRPr sz="2800" b="1">
              <a:solidFill>
                <a:schemeClr val="dk1"/>
              </a:solidFill>
              <a:latin typeface="Calibri"/>
              <a:ea typeface="Calibri"/>
              <a:cs typeface="Calibri"/>
              <a:sym typeface="Calibri"/>
            </a:endParaRPr>
          </a:p>
        </p:txBody>
      </p:sp>
      <p:sp>
        <p:nvSpPr>
          <p:cNvPr id="296" name="Google Shape;296;p11"/>
          <p:cNvSpPr txBox="1"/>
          <p:nvPr/>
        </p:nvSpPr>
        <p:spPr>
          <a:xfrm>
            <a:off x="781231" y="3143816"/>
            <a:ext cx="7159243"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2000">
                <a:solidFill>
                  <a:schemeClr val="dk1"/>
                </a:solidFill>
                <a:latin typeface="Calibri"/>
                <a:ea typeface="Calibri"/>
                <a:cs typeface="Calibri"/>
                <a:sym typeface="Calibri"/>
              </a:rPr>
              <a:t>ნაბიჯი 2: კრეატიული სამუშაო (სამუშაო ფურცელი 1)</a:t>
            </a:r>
            <a:endParaRPr sz="2000" b="1">
              <a:solidFill>
                <a:schemeClr val="dk1"/>
              </a:solidFill>
              <a:latin typeface="Calibri"/>
              <a:ea typeface="Calibri"/>
              <a:cs typeface="Calibri"/>
              <a:sym typeface="Calibri"/>
            </a:endParaRPr>
          </a:p>
        </p:txBody>
      </p:sp>
      <p:sp>
        <p:nvSpPr>
          <p:cNvPr id="297" name="Google Shape;297;p11"/>
          <p:cNvSpPr txBox="1"/>
          <p:nvPr/>
        </p:nvSpPr>
        <p:spPr>
          <a:xfrm>
            <a:off x="776109" y="3709730"/>
            <a:ext cx="8110247"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2000">
                <a:solidFill>
                  <a:schemeClr val="dk1"/>
                </a:solidFill>
                <a:latin typeface="Calibri"/>
                <a:ea typeface="Calibri"/>
                <a:cs typeface="Calibri"/>
                <a:sym typeface="Calibri"/>
              </a:rPr>
              <a:t>ნაბიჯი 3: მოამზადეთ პრეზენტაცია და გააანალიზეთ მნიშვნელობა (სამუშაო ფურცელი 2+3)</a:t>
            </a:r>
            <a:endParaRPr sz="2000" b="1">
              <a:solidFill>
                <a:schemeClr val="dk1"/>
              </a:solidFill>
              <a:latin typeface="Calibri"/>
              <a:ea typeface="Calibri"/>
              <a:cs typeface="Calibri"/>
              <a:sym typeface="Calibri"/>
            </a:endParaRPr>
          </a:p>
        </p:txBody>
      </p:sp>
      <p:sp>
        <p:nvSpPr>
          <p:cNvPr id="298" name="Google Shape;298;p11"/>
          <p:cNvSpPr txBox="1"/>
          <p:nvPr/>
        </p:nvSpPr>
        <p:spPr>
          <a:xfrm>
            <a:off x="761399" y="4343111"/>
            <a:ext cx="8577954"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2000">
                <a:solidFill>
                  <a:schemeClr val="dk1"/>
                </a:solidFill>
                <a:latin typeface="Calibri"/>
                <a:ea typeface="Calibri"/>
                <a:cs typeface="Calibri"/>
                <a:sym typeface="Calibri"/>
              </a:rPr>
              <a:t>ნაბიჯი 4: პოსტერის პრეზენტაცია და შეფასება (სამუშაო ფურცელი 4+5)</a:t>
            </a:r>
            <a:endParaRPr sz="2000" b="1">
              <a:solidFill>
                <a:schemeClr val="dk1"/>
              </a:solidFill>
              <a:latin typeface="Calibri"/>
              <a:ea typeface="Calibri"/>
              <a:cs typeface="Calibri"/>
              <a:sym typeface="Calibri"/>
            </a:endParaRPr>
          </a:p>
        </p:txBody>
      </p:sp>
      <p:sp>
        <p:nvSpPr>
          <p:cNvPr id="299" name="Google Shape;299;p11"/>
          <p:cNvSpPr txBox="1"/>
          <p:nvPr/>
        </p:nvSpPr>
        <p:spPr>
          <a:xfrm>
            <a:off x="750661" y="4960557"/>
            <a:ext cx="6758739"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2000">
                <a:solidFill>
                  <a:schemeClr val="dk1"/>
                </a:solidFill>
                <a:latin typeface="Calibri"/>
                <a:ea typeface="Calibri"/>
                <a:cs typeface="Calibri"/>
                <a:sym typeface="Calibri"/>
              </a:rPr>
              <a:t>ნაბიჯი 6: თვითრეფლექსია (სამუშაო ფურცელი 7)</a:t>
            </a:r>
            <a:endParaRPr sz="2000" b="1">
              <a:solidFill>
                <a:schemeClr val="dk1"/>
              </a:solidFill>
              <a:latin typeface="Calibri"/>
              <a:ea typeface="Calibri"/>
              <a:cs typeface="Calibri"/>
              <a:sym typeface="Calibri"/>
            </a:endParaRPr>
          </a:p>
        </p:txBody>
      </p:sp>
      <p:sp>
        <p:nvSpPr>
          <p:cNvPr id="300" name="Google Shape;300;p11"/>
          <p:cNvSpPr/>
          <p:nvPr/>
        </p:nvSpPr>
        <p:spPr>
          <a:xfrm>
            <a:off x="9109215" y="4545238"/>
            <a:ext cx="252986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1800">
                <a:solidFill>
                  <a:schemeClr val="dk1"/>
                </a:solidFill>
                <a:latin typeface="Calibri"/>
                <a:ea typeface="Calibri"/>
                <a:cs typeface="Calibri"/>
                <a:sym typeface="Calibri"/>
              </a:rPr>
              <a:t>(სამუშაო ფურცელი 6)</a:t>
            </a:r>
            <a:endParaRPr sz="1800">
              <a:solidFill>
                <a:schemeClr val="dk1"/>
              </a:solidFill>
              <a:latin typeface="Calibri"/>
              <a:ea typeface="Calibri"/>
              <a:cs typeface="Calibri"/>
              <a:sym typeface="Calibri"/>
            </a:endParaRPr>
          </a:p>
        </p:txBody>
      </p:sp>
      <p:sp>
        <p:nvSpPr>
          <p:cNvPr id="301" name="Google Shape;301;p11"/>
          <p:cNvSpPr txBox="1"/>
          <p:nvPr/>
        </p:nvSpPr>
        <p:spPr>
          <a:xfrm>
            <a:off x="805182" y="5477744"/>
            <a:ext cx="897715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2000">
                <a:solidFill>
                  <a:schemeClr val="dk1"/>
                </a:solidFill>
                <a:latin typeface="Calibri"/>
                <a:ea typeface="Calibri"/>
                <a:cs typeface="Calibri"/>
                <a:sym typeface="Calibri"/>
              </a:rPr>
              <a:t>ნაბიჯი 7: თვითრეფლექსიის შეჯამება(სამუშაო ფურცელი 8)</a:t>
            </a:r>
            <a:endParaRPr sz="2000" b="1">
              <a:solidFill>
                <a:schemeClr val="dk1"/>
              </a:solidFill>
              <a:latin typeface="Calibri"/>
              <a:ea typeface="Calibri"/>
              <a:cs typeface="Calibri"/>
              <a:sym typeface="Calibri"/>
            </a:endParaRPr>
          </a:p>
        </p:txBody>
      </p:sp>
      <p:pic>
        <p:nvPicPr>
          <p:cNvPr id="302" name="Google Shape;302;p11"/>
          <p:cNvPicPr preferRelativeResize="0"/>
          <p:nvPr/>
        </p:nvPicPr>
        <p:blipFill rotWithShape="1">
          <a:blip r:embed="rId4">
            <a:alphaModFix/>
          </a:blip>
          <a:srcRect/>
          <a:stretch/>
        </p:blipFill>
        <p:spPr>
          <a:xfrm>
            <a:off x="9339353" y="1309769"/>
            <a:ext cx="1259205" cy="1259840"/>
          </a:xfrm>
          <a:prstGeom prst="rect">
            <a:avLst/>
          </a:prstGeom>
          <a:noFill/>
          <a:ln>
            <a:noFill/>
          </a:ln>
        </p:spPr>
      </p:pic>
      <p:sp>
        <p:nvSpPr>
          <p:cNvPr id="303" name="Google Shape;303;p11"/>
          <p:cNvSpPr/>
          <p:nvPr/>
        </p:nvSpPr>
        <p:spPr>
          <a:xfrm>
            <a:off x="750662" y="1688173"/>
            <a:ext cx="8213624" cy="737667"/>
          </a:xfrm>
          <a:prstGeom prst="homePlate">
            <a:avLst>
              <a:gd name="adj" fmla="val 190000"/>
            </a:avLst>
          </a:prstGeom>
          <a:solidFill>
            <a:srgbClr val="A6CB1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Twentieth Century"/>
              <a:ea typeface="Twentieth Century"/>
              <a:cs typeface="Twentieth Century"/>
              <a:sym typeface="Twentieth Century"/>
            </a:endParaRPr>
          </a:p>
        </p:txBody>
      </p:sp>
      <p:sp>
        <p:nvSpPr>
          <p:cNvPr id="304" name="Google Shape;304;p11"/>
          <p:cNvSpPr txBox="1"/>
          <p:nvPr/>
        </p:nvSpPr>
        <p:spPr>
          <a:xfrm>
            <a:off x="815585" y="1852772"/>
            <a:ext cx="4480714"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2400">
                <a:solidFill>
                  <a:schemeClr val="lt1"/>
                </a:solidFill>
                <a:latin typeface="Calibri"/>
                <a:ea typeface="Calibri"/>
                <a:cs typeface="Calibri"/>
                <a:sym typeface="Calibri"/>
              </a:rPr>
              <a:t>ძირითადი სასწავლო პროცესი</a:t>
            </a:r>
            <a:endParaRPr sz="2400">
              <a:solidFill>
                <a:schemeClr val="lt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12"/>
          <p:cNvSpPr txBox="1">
            <a:spLocks noGrp="1"/>
          </p:cNvSpPr>
          <p:nvPr>
            <p:ph type="sldNum" idx="12"/>
          </p:nvPr>
        </p:nvSpPr>
        <p:spPr>
          <a:xfrm>
            <a:off x="10223501" y="260351"/>
            <a:ext cx="1536700" cy="504825"/>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ka-GE"/>
              <a:t>12</a:t>
            </a:fld>
            <a:endParaRPr/>
          </a:p>
        </p:txBody>
      </p:sp>
      <p:pic>
        <p:nvPicPr>
          <p:cNvPr id="310" name="Google Shape;310;p12" descr="title_shadow_50.png"/>
          <p:cNvPicPr preferRelativeResize="0"/>
          <p:nvPr/>
        </p:nvPicPr>
        <p:blipFill rotWithShape="1">
          <a:blip r:embed="rId3">
            <a:alphaModFix/>
          </a:blip>
          <a:srcRect/>
          <a:stretch/>
        </p:blipFill>
        <p:spPr>
          <a:xfrm rot="10800000">
            <a:off x="1832610" y="605790"/>
            <a:ext cx="8549640" cy="475526"/>
          </a:xfrm>
          <a:prstGeom prst="rect">
            <a:avLst/>
          </a:prstGeom>
          <a:noFill/>
          <a:ln>
            <a:noFill/>
          </a:ln>
        </p:spPr>
      </p:pic>
      <p:sp>
        <p:nvSpPr>
          <p:cNvPr id="311" name="Google Shape;311;p12"/>
          <p:cNvSpPr/>
          <p:nvPr/>
        </p:nvSpPr>
        <p:spPr>
          <a:xfrm>
            <a:off x="0" y="-11946"/>
            <a:ext cx="12192000" cy="1049418"/>
          </a:xfrm>
          <a:prstGeom prst="rect">
            <a:avLst/>
          </a:prstGeom>
          <a:solidFill>
            <a:srgbClr val="A6CB1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ka-GE" sz="3200">
                <a:solidFill>
                  <a:schemeClr val="lt1"/>
                </a:solidFill>
                <a:latin typeface="Twentieth Century"/>
                <a:ea typeface="Twentieth Century"/>
                <a:cs typeface="Twentieth Century"/>
                <a:sym typeface="Twentieth Century"/>
              </a:rPr>
              <a:t>სამუშაო ფურცელი 1: მე ვარ კრეატიული</a:t>
            </a:r>
            <a:endParaRPr sz="3200">
              <a:solidFill>
                <a:schemeClr val="lt1"/>
              </a:solidFill>
              <a:latin typeface="Twentieth Century"/>
              <a:ea typeface="Twentieth Century"/>
              <a:cs typeface="Twentieth Century"/>
              <a:sym typeface="Twentieth Century"/>
            </a:endParaRPr>
          </a:p>
        </p:txBody>
      </p:sp>
      <p:sp>
        <p:nvSpPr>
          <p:cNvPr id="312" name="Google Shape;312;p12"/>
          <p:cNvSpPr txBox="1"/>
          <p:nvPr/>
        </p:nvSpPr>
        <p:spPr>
          <a:xfrm>
            <a:off x="1578402" y="1382910"/>
            <a:ext cx="7754009" cy="4343400"/>
          </a:xfrm>
          <a:prstGeom prst="rect">
            <a:avLst/>
          </a:prstGeom>
          <a:noFill/>
          <a:ln>
            <a:noFill/>
          </a:ln>
        </p:spPr>
        <p:txBody>
          <a:bodyPr spcFirstLastPara="1" wrap="square" lIns="91425" tIns="45700" rIns="91425" bIns="45700" anchor="t" anchorCtr="0">
            <a:normAutofit/>
          </a:bodyPr>
          <a:lstStyle/>
          <a:p>
            <a:pPr marL="342900" marR="0" lvl="0" indent="-342900" algn="l" rtl="0">
              <a:spcBef>
                <a:spcPts val="0"/>
              </a:spcBef>
              <a:spcAft>
                <a:spcPts val="0"/>
              </a:spcAft>
              <a:buNone/>
            </a:pPr>
            <a:r>
              <a:rPr lang="ka-GE" sz="2400">
                <a:solidFill>
                  <a:schemeClr val="dk1"/>
                </a:solidFill>
                <a:latin typeface="Calibri"/>
                <a:ea typeface="Calibri"/>
                <a:cs typeface="Calibri"/>
                <a:sym typeface="Calibri"/>
              </a:rPr>
              <a:t>რა შეიძლება გაკეთდეს ძველი შამპუნის ბოთლისგან? </a:t>
            </a:r>
            <a:endParaRPr/>
          </a:p>
          <a:p>
            <a:pPr marL="342900" marR="0" lvl="0" indent="-342900" algn="l" rtl="0">
              <a:spcBef>
                <a:spcPts val="480"/>
              </a:spcBef>
              <a:spcAft>
                <a:spcPts val="0"/>
              </a:spcAft>
              <a:buNone/>
            </a:pPr>
            <a:r>
              <a:rPr lang="ka-GE" sz="2400">
                <a:solidFill>
                  <a:schemeClr val="dk1"/>
                </a:solidFill>
                <a:latin typeface="Calibri"/>
                <a:ea typeface="Calibri"/>
                <a:cs typeface="Calibri"/>
                <a:sym typeface="Calibri"/>
              </a:rPr>
              <a:t> </a:t>
            </a:r>
            <a:endParaRPr/>
          </a:p>
        </p:txBody>
      </p:sp>
      <p:pic>
        <p:nvPicPr>
          <p:cNvPr id="313" name="Google Shape;313;p12"/>
          <p:cNvPicPr preferRelativeResize="0"/>
          <p:nvPr/>
        </p:nvPicPr>
        <p:blipFill rotWithShape="1">
          <a:blip r:embed="rId4">
            <a:alphaModFix/>
          </a:blip>
          <a:srcRect/>
          <a:stretch/>
        </p:blipFill>
        <p:spPr>
          <a:xfrm>
            <a:off x="4027932" y="2042328"/>
            <a:ext cx="3207612" cy="4815672"/>
          </a:xfrm>
          <a:prstGeom prst="rect">
            <a:avLst/>
          </a:prstGeom>
          <a:noFill/>
          <a:ln>
            <a:noFill/>
          </a:ln>
        </p:spPr>
      </p:pic>
      <p:sp>
        <p:nvSpPr>
          <p:cNvPr id="314" name="Google Shape;314;p12"/>
          <p:cNvSpPr/>
          <p:nvPr/>
        </p:nvSpPr>
        <p:spPr>
          <a:xfrm>
            <a:off x="9620963" y="6292393"/>
            <a:ext cx="1430200"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900">
                <a:solidFill>
                  <a:schemeClr val="dk1"/>
                </a:solidFill>
                <a:latin typeface="Calibri"/>
                <a:ea typeface="Calibri"/>
                <a:cs typeface="Calibri"/>
                <a:sym typeface="Calibri"/>
              </a:rPr>
              <a:t>Credit: mrsiraphol/Freepik</a:t>
            </a:r>
            <a:endParaRPr sz="900">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13"/>
          <p:cNvSpPr txBox="1">
            <a:spLocks noGrp="1"/>
          </p:cNvSpPr>
          <p:nvPr>
            <p:ph type="sldNum" idx="12"/>
          </p:nvPr>
        </p:nvSpPr>
        <p:spPr>
          <a:xfrm>
            <a:off x="10223501" y="260351"/>
            <a:ext cx="1536700" cy="504825"/>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ka-GE"/>
              <a:t>13</a:t>
            </a:fld>
            <a:endParaRPr/>
          </a:p>
        </p:txBody>
      </p:sp>
      <p:pic>
        <p:nvPicPr>
          <p:cNvPr id="320" name="Google Shape;320;p13" descr="title_shadow_50.png"/>
          <p:cNvPicPr preferRelativeResize="0"/>
          <p:nvPr/>
        </p:nvPicPr>
        <p:blipFill rotWithShape="1">
          <a:blip r:embed="rId3">
            <a:alphaModFix/>
          </a:blip>
          <a:srcRect/>
          <a:stretch/>
        </p:blipFill>
        <p:spPr>
          <a:xfrm rot="10800000">
            <a:off x="1832610" y="605790"/>
            <a:ext cx="8549640" cy="475526"/>
          </a:xfrm>
          <a:prstGeom prst="rect">
            <a:avLst/>
          </a:prstGeom>
          <a:noFill/>
          <a:ln>
            <a:noFill/>
          </a:ln>
        </p:spPr>
      </p:pic>
      <p:sp>
        <p:nvSpPr>
          <p:cNvPr id="321" name="Google Shape;321;p13"/>
          <p:cNvSpPr/>
          <p:nvPr/>
        </p:nvSpPr>
        <p:spPr>
          <a:xfrm>
            <a:off x="0" y="-13594"/>
            <a:ext cx="12192000" cy="1049418"/>
          </a:xfrm>
          <a:prstGeom prst="rect">
            <a:avLst/>
          </a:prstGeom>
          <a:solidFill>
            <a:srgbClr val="A6CB1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ka-GE" sz="3200">
                <a:solidFill>
                  <a:schemeClr val="lt1"/>
                </a:solidFill>
                <a:latin typeface="Twentieth Century"/>
                <a:ea typeface="Twentieth Century"/>
                <a:cs typeface="Twentieth Century"/>
                <a:sym typeface="Twentieth Century"/>
              </a:rPr>
              <a:t>სამუშაო ფურცელი 1: მე ვარ კრეატიული</a:t>
            </a:r>
            <a:endParaRPr sz="3200">
              <a:solidFill>
                <a:schemeClr val="lt1"/>
              </a:solidFill>
              <a:latin typeface="Twentieth Century"/>
              <a:ea typeface="Twentieth Century"/>
              <a:cs typeface="Twentieth Century"/>
              <a:sym typeface="Twentieth Century"/>
            </a:endParaRPr>
          </a:p>
        </p:txBody>
      </p:sp>
      <p:pic>
        <p:nvPicPr>
          <p:cNvPr id="322" name="Google Shape;322;p13" descr="Bildschirmfoto 2015-06-09 um 08.40.55.png"/>
          <p:cNvPicPr preferRelativeResize="0"/>
          <p:nvPr/>
        </p:nvPicPr>
        <p:blipFill rotWithShape="1">
          <a:blip r:embed="rId4">
            <a:alphaModFix/>
          </a:blip>
          <a:srcRect/>
          <a:stretch/>
        </p:blipFill>
        <p:spPr>
          <a:xfrm>
            <a:off x="3242369" y="1426755"/>
            <a:ext cx="5009959" cy="4989759"/>
          </a:xfrm>
          <a:prstGeom prst="rect">
            <a:avLst/>
          </a:prstGeom>
          <a:noFill/>
          <a:ln>
            <a:noFill/>
          </a:ln>
        </p:spPr>
      </p:pic>
      <p:sp>
        <p:nvSpPr>
          <p:cNvPr id="323" name="Google Shape;323;p13"/>
          <p:cNvSpPr/>
          <p:nvPr/>
        </p:nvSpPr>
        <p:spPr>
          <a:xfrm>
            <a:off x="6999572" y="6488668"/>
            <a:ext cx="6096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900">
                <a:solidFill>
                  <a:schemeClr val="dk1"/>
                </a:solidFill>
                <a:latin typeface="Calibri"/>
                <a:ea typeface="Calibri"/>
                <a:cs typeface="Calibri"/>
                <a:sym typeface="Calibri"/>
              </a:rPr>
              <a:t>Credit: </a:t>
            </a:r>
            <a:r>
              <a:rPr lang="ka-GE" sz="900" u="sng">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https://archzine.net/diy-ideen/upcycling-ideen-kreativ-diy-2/?image_id=485726</a:t>
            </a:r>
            <a:r>
              <a:rPr lang="ka-GE" sz="900">
                <a:solidFill>
                  <a:schemeClr val="dk1"/>
                </a:solidFill>
                <a:latin typeface="Calibri"/>
                <a:ea typeface="Calibri"/>
                <a:cs typeface="Calibri"/>
                <a:sym typeface="Calibri"/>
              </a:rPr>
              <a:t> </a:t>
            </a:r>
            <a:endParaRPr/>
          </a:p>
          <a:p>
            <a:pPr marL="0" marR="0" lvl="0" indent="0" algn="l" rtl="0">
              <a:spcBef>
                <a:spcPts val="0"/>
              </a:spcBef>
              <a:spcAft>
                <a:spcPts val="0"/>
              </a:spcAft>
              <a:buNone/>
            </a:pPr>
            <a:endParaRPr sz="900">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14"/>
          <p:cNvSpPr/>
          <p:nvPr/>
        </p:nvSpPr>
        <p:spPr>
          <a:xfrm>
            <a:off x="1766462" y="992910"/>
            <a:ext cx="8705272" cy="5749641"/>
          </a:xfrm>
          <a:prstGeom prst="rect">
            <a:avLst/>
          </a:prstGeom>
          <a:solidFill>
            <a:schemeClr val="lt1">
              <a:alpha val="95686"/>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9" name="Google Shape;329;p14"/>
          <p:cNvSpPr txBox="1">
            <a:spLocks noGrp="1"/>
          </p:cNvSpPr>
          <p:nvPr>
            <p:ph type="sldNum" idx="12"/>
          </p:nvPr>
        </p:nvSpPr>
        <p:spPr>
          <a:xfrm>
            <a:off x="10223501" y="260351"/>
            <a:ext cx="1536700" cy="504825"/>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ka-GE"/>
              <a:t>14</a:t>
            </a:fld>
            <a:endParaRPr/>
          </a:p>
        </p:txBody>
      </p:sp>
      <p:pic>
        <p:nvPicPr>
          <p:cNvPr id="330" name="Google Shape;330;p14" descr="title_shadow_50.png"/>
          <p:cNvPicPr preferRelativeResize="0"/>
          <p:nvPr/>
        </p:nvPicPr>
        <p:blipFill rotWithShape="1">
          <a:blip r:embed="rId3">
            <a:alphaModFix/>
          </a:blip>
          <a:srcRect/>
          <a:stretch/>
        </p:blipFill>
        <p:spPr>
          <a:xfrm rot="10800000">
            <a:off x="1832610" y="605790"/>
            <a:ext cx="8549640" cy="475526"/>
          </a:xfrm>
          <a:prstGeom prst="rect">
            <a:avLst/>
          </a:prstGeom>
          <a:noFill/>
          <a:ln>
            <a:noFill/>
          </a:ln>
        </p:spPr>
      </p:pic>
      <p:sp>
        <p:nvSpPr>
          <p:cNvPr id="331" name="Google Shape;331;p14"/>
          <p:cNvSpPr/>
          <p:nvPr/>
        </p:nvSpPr>
        <p:spPr>
          <a:xfrm>
            <a:off x="0" y="-11946"/>
            <a:ext cx="12192000" cy="1049418"/>
          </a:xfrm>
          <a:prstGeom prst="rect">
            <a:avLst/>
          </a:prstGeom>
          <a:solidFill>
            <a:srgbClr val="A6CB1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ka-GE" sz="3200">
                <a:solidFill>
                  <a:schemeClr val="lt1"/>
                </a:solidFill>
                <a:latin typeface="Twentieth Century"/>
                <a:ea typeface="Twentieth Century"/>
                <a:cs typeface="Twentieth Century"/>
                <a:sym typeface="Twentieth Century"/>
              </a:rPr>
              <a:t>სამუშაო ფურცელი 1: მე ვარ კრეატიული</a:t>
            </a:r>
            <a:endParaRPr sz="3200">
              <a:solidFill>
                <a:schemeClr val="lt1"/>
              </a:solidFill>
              <a:latin typeface="Twentieth Century"/>
              <a:ea typeface="Twentieth Century"/>
              <a:cs typeface="Twentieth Century"/>
              <a:sym typeface="Twentieth Century"/>
            </a:endParaRPr>
          </a:p>
        </p:txBody>
      </p:sp>
      <p:sp>
        <p:nvSpPr>
          <p:cNvPr id="332" name="Google Shape;332;p14"/>
          <p:cNvSpPr txBox="1"/>
          <p:nvPr/>
        </p:nvSpPr>
        <p:spPr>
          <a:xfrm>
            <a:off x="1121202" y="1624100"/>
            <a:ext cx="7754009" cy="4343400"/>
          </a:xfrm>
          <a:prstGeom prst="rect">
            <a:avLst/>
          </a:prstGeom>
          <a:noFill/>
          <a:ln>
            <a:noFill/>
          </a:ln>
        </p:spPr>
        <p:txBody>
          <a:bodyPr spcFirstLastPara="1" wrap="square" lIns="91425" tIns="45700" rIns="91425" bIns="45700" anchor="t" anchorCtr="0">
            <a:normAutofit/>
          </a:bodyPr>
          <a:lstStyle/>
          <a:p>
            <a:pPr marL="342900" marR="0" lvl="0" indent="-342900" algn="l" rtl="0">
              <a:spcBef>
                <a:spcPts val="0"/>
              </a:spcBef>
              <a:spcAft>
                <a:spcPts val="0"/>
              </a:spcAft>
              <a:buNone/>
            </a:pPr>
            <a:r>
              <a:rPr lang="ka-GE" sz="2400">
                <a:solidFill>
                  <a:schemeClr val="dk1"/>
                </a:solidFill>
                <a:latin typeface="Calibri"/>
                <a:ea typeface="Calibri"/>
                <a:cs typeface="Calibri"/>
                <a:sym typeface="Calibri"/>
              </a:rPr>
              <a:t>რა შეგიძლიათ გააკეთოთ პლასტმასის ბოთლისგან? </a:t>
            </a:r>
            <a:endParaRPr/>
          </a:p>
          <a:p>
            <a:pPr marL="342900" marR="0" lvl="0" indent="-342900" algn="l" rtl="0">
              <a:spcBef>
                <a:spcPts val="480"/>
              </a:spcBef>
              <a:spcAft>
                <a:spcPts val="0"/>
              </a:spcAft>
              <a:buNone/>
            </a:pPr>
            <a:r>
              <a:rPr lang="ka-GE" sz="2400">
                <a:solidFill>
                  <a:schemeClr val="dk1"/>
                </a:solidFill>
                <a:latin typeface="Calibri"/>
                <a:ea typeface="Calibri"/>
                <a:cs typeface="Calibri"/>
                <a:sym typeface="Calibri"/>
              </a:rPr>
              <a:t> </a:t>
            </a:r>
            <a:endParaRPr/>
          </a:p>
        </p:txBody>
      </p:sp>
      <p:pic>
        <p:nvPicPr>
          <p:cNvPr id="333" name="Google Shape;333;p14"/>
          <p:cNvPicPr preferRelativeResize="0"/>
          <p:nvPr/>
        </p:nvPicPr>
        <p:blipFill rotWithShape="1">
          <a:blip r:embed="rId4">
            <a:alphaModFix/>
          </a:blip>
          <a:srcRect/>
          <a:stretch/>
        </p:blipFill>
        <p:spPr>
          <a:xfrm>
            <a:off x="1429053" y="2244747"/>
            <a:ext cx="9148699" cy="372275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15"/>
          <p:cNvSpPr txBox="1">
            <a:spLocks noGrp="1"/>
          </p:cNvSpPr>
          <p:nvPr>
            <p:ph type="sldNum" idx="12"/>
          </p:nvPr>
        </p:nvSpPr>
        <p:spPr>
          <a:xfrm>
            <a:off x="10223501" y="260351"/>
            <a:ext cx="1536700" cy="504825"/>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ka-GE"/>
              <a:t>15</a:t>
            </a:fld>
            <a:endParaRPr/>
          </a:p>
        </p:txBody>
      </p:sp>
      <p:pic>
        <p:nvPicPr>
          <p:cNvPr id="339" name="Google Shape;339;p15" descr="title_shadow_50.png"/>
          <p:cNvPicPr preferRelativeResize="0"/>
          <p:nvPr/>
        </p:nvPicPr>
        <p:blipFill rotWithShape="1">
          <a:blip r:embed="rId3">
            <a:alphaModFix/>
          </a:blip>
          <a:srcRect/>
          <a:stretch/>
        </p:blipFill>
        <p:spPr>
          <a:xfrm rot="10800000">
            <a:off x="1832610" y="605790"/>
            <a:ext cx="8549640" cy="475526"/>
          </a:xfrm>
          <a:prstGeom prst="rect">
            <a:avLst/>
          </a:prstGeom>
          <a:noFill/>
          <a:ln>
            <a:noFill/>
          </a:ln>
        </p:spPr>
      </p:pic>
      <p:sp>
        <p:nvSpPr>
          <p:cNvPr id="340" name="Google Shape;340;p15"/>
          <p:cNvSpPr/>
          <p:nvPr/>
        </p:nvSpPr>
        <p:spPr>
          <a:xfrm>
            <a:off x="0" y="-11946"/>
            <a:ext cx="12192000" cy="1049418"/>
          </a:xfrm>
          <a:prstGeom prst="rect">
            <a:avLst/>
          </a:prstGeom>
          <a:solidFill>
            <a:srgbClr val="A6CB1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ka-GE" sz="3200">
                <a:solidFill>
                  <a:schemeClr val="lt1"/>
                </a:solidFill>
                <a:latin typeface="Merriweather"/>
                <a:ea typeface="Merriweather"/>
                <a:cs typeface="Merriweather"/>
                <a:sym typeface="Merriweather"/>
              </a:rPr>
              <a:t>სამუშაო ფურცელი 1: მე ვარ კრეატიული</a:t>
            </a:r>
            <a:endParaRPr sz="3200">
              <a:solidFill>
                <a:schemeClr val="lt1"/>
              </a:solidFill>
              <a:latin typeface="Merriweather"/>
              <a:ea typeface="Merriweather"/>
              <a:cs typeface="Merriweather"/>
              <a:sym typeface="Merriweather"/>
            </a:endParaRPr>
          </a:p>
        </p:txBody>
      </p:sp>
      <p:pic>
        <p:nvPicPr>
          <p:cNvPr id="341" name="Google Shape;341;p15" descr="Bildschirmfoto 2015-06-21 um 06.16.47.png"/>
          <p:cNvPicPr preferRelativeResize="0"/>
          <p:nvPr/>
        </p:nvPicPr>
        <p:blipFill rotWithShape="1">
          <a:blip r:embed="rId4">
            <a:alphaModFix/>
          </a:blip>
          <a:srcRect/>
          <a:stretch/>
        </p:blipFill>
        <p:spPr>
          <a:xfrm>
            <a:off x="13027" y="1041610"/>
            <a:ext cx="4360394" cy="2877665"/>
          </a:xfrm>
          <a:prstGeom prst="rect">
            <a:avLst/>
          </a:prstGeom>
          <a:noFill/>
          <a:ln>
            <a:noFill/>
          </a:ln>
        </p:spPr>
      </p:pic>
      <p:pic>
        <p:nvPicPr>
          <p:cNvPr id="342" name="Google Shape;342;p15" descr="Bildschirmfoto 2015-06-21 um 06.18.36.png"/>
          <p:cNvPicPr preferRelativeResize="0"/>
          <p:nvPr/>
        </p:nvPicPr>
        <p:blipFill rotWithShape="1">
          <a:blip r:embed="rId5">
            <a:alphaModFix/>
          </a:blip>
          <a:srcRect/>
          <a:stretch/>
        </p:blipFill>
        <p:spPr>
          <a:xfrm>
            <a:off x="4326193" y="1037472"/>
            <a:ext cx="4120165" cy="2921817"/>
          </a:xfrm>
          <a:prstGeom prst="rect">
            <a:avLst/>
          </a:prstGeom>
          <a:noFill/>
          <a:ln>
            <a:noFill/>
          </a:ln>
        </p:spPr>
      </p:pic>
      <p:pic>
        <p:nvPicPr>
          <p:cNvPr id="343" name="Google Shape;343;p15" descr="Bildschirmfoto 2015-06-21 um 06.20.15.png"/>
          <p:cNvPicPr preferRelativeResize="0"/>
          <p:nvPr/>
        </p:nvPicPr>
        <p:blipFill rotWithShape="1">
          <a:blip r:embed="rId6">
            <a:alphaModFix/>
          </a:blip>
          <a:srcRect/>
          <a:stretch/>
        </p:blipFill>
        <p:spPr>
          <a:xfrm>
            <a:off x="4286865" y="3919276"/>
            <a:ext cx="4159493" cy="3344457"/>
          </a:xfrm>
          <a:prstGeom prst="rect">
            <a:avLst/>
          </a:prstGeom>
          <a:noFill/>
          <a:ln>
            <a:noFill/>
          </a:ln>
        </p:spPr>
      </p:pic>
      <p:pic>
        <p:nvPicPr>
          <p:cNvPr id="344" name="Google Shape;344;p15" descr="Bildschirmfoto 2015-06-21 um 06.24.07.png"/>
          <p:cNvPicPr preferRelativeResize="0"/>
          <p:nvPr/>
        </p:nvPicPr>
        <p:blipFill rotWithShape="1">
          <a:blip r:embed="rId7">
            <a:alphaModFix/>
          </a:blip>
          <a:srcRect/>
          <a:stretch/>
        </p:blipFill>
        <p:spPr>
          <a:xfrm>
            <a:off x="8446677" y="1037472"/>
            <a:ext cx="3745641" cy="2911706"/>
          </a:xfrm>
          <a:prstGeom prst="rect">
            <a:avLst/>
          </a:prstGeom>
          <a:noFill/>
          <a:ln>
            <a:noFill/>
          </a:ln>
        </p:spPr>
      </p:pic>
      <p:sp>
        <p:nvSpPr>
          <p:cNvPr id="345" name="Google Shape;345;p15"/>
          <p:cNvSpPr/>
          <p:nvPr/>
        </p:nvSpPr>
        <p:spPr>
          <a:xfrm>
            <a:off x="8711381" y="6264337"/>
            <a:ext cx="348061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900">
                <a:solidFill>
                  <a:schemeClr val="dk1"/>
                </a:solidFill>
                <a:latin typeface="Calibri"/>
                <a:ea typeface="Calibri"/>
                <a:cs typeface="Calibri"/>
                <a:sym typeface="Calibri"/>
              </a:rPr>
              <a:t>Credit: Mark R, </a:t>
            </a:r>
            <a:r>
              <a:rPr lang="ka-GE" sz="900" u="sng">
                <a:solidFill>
                  <a:schemeClr val="dk1"/>
                </a:solidFill>
                <a:latin typeface="Calibri"/>
                <a:ea typeface="Calibri"/>
                <a:cs typeface="Calibri"/>
                <a:sym typeface="Calibri"/>
                <a:hlinkClick r:id="rId8">
                  <a:extLst>
                    <a:ext uri="{A12FA001-AC4F-418D-AE19-62706E023703}">
                      <ahyp:hlinkClr xmlns:ahyp="http://schemas.microsoft.com/office/drawing/2018/hyperlinkcolor" val="tx"/>
                    </a:ext>
                  </a:extLst>
                </a:hlinkClick>
              </a:rPr>
              <a:t>www.jugendfotos.de</a:t>
            </a:r>
            <a:r>
              <a:rPr lang="ka-GE" sz="900">
                <a:solidFill>
                  <a:schemeClr val="dk1"/>
                </a:solidFill>
                <a:latin typeface="Calibri"/>
                <a:ea typeface="Calibri"/>
                <a:cs typeface="Calibri"/>
                <a:sym typeface="Calibri"/>
              </a:rPr>
              <a:t>, </a:t>
            </a:r>
            <a:r>
              <a:rPr lang="ka-GE" sz="900" u="sng">
                <a:solidFill>
                  <a:schemeClr val="dk1"/>
                </a:solidFill>
                <a:latin typeface="Calibri"/>
                <a:ea typeface="Calibri"/>
                <a:cs typeface="Calibri"/>
                <a:sym typeface="Calibri"/>
                <a:hlinkClick r:id="rId9">
                  <a:extLst>
                    <a:ext uri="{A12FA001-AC4F-418D-AE19-62706E023703}">
                      <ahyp:hlinkClr xmlns:ahyp="http://schemas.microsoft.com/office/drawing/2018/hyperlinkcolor" val="tx"/>
                    </a:ext>
                  </a:extLst>
                </a:hlinkClick>
              </a:rPr>
              <a:t>http://himbeer-magazin.de</a:t>
            </a:r>
            <a:r>
              <a:rPr lang="ka-GE" sz="900">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ka-GE" sz="900" u="sng">
                <a:solidFill>
                  <a:schemeClr val="dk1"/>
                </a:solidFill>
                <a:latin typeface="Calibri"/>
                <a:ea typeface="Calibri"/>
                <a:cs typeface="Calibri"/>
                <a:sym typeface="Calibri"/>
                <a:hlinkClick r:id="rId10">
                  <a:extLst>
                    <a:ext uri="{A12FA001-AC4F-418D-AE19-62706E023703}">
                      <ahyp:hlinkClr xmlns:ahyp="http://schemas.microsoft.com/office/drawing/2018/hyperlinkcolor" val="tx"/>
                    </a:ext>
                  </a:extLst>
                </a:hlinkClick>
              </a:rPr>
              <a:t>www.yaez.de</a:t>
            </a:r>
            <a:r>
              <a:rPr lang="ka-GE" sz="900">
                <a:solidFill>
                  <a:schemeClr val="dk1"/>
                </a:solidFill>
                <a:latin typeface="Calibri"/>
                <a:ea typeface="Calibri"/>
                <a:cs typeface="Calibri"/>
                <a:sym typeface="Calibri"/>
              </a:rPr>
              <a:t>, </a:t>
            </a:r>
            <a:r>
              <a:rPr lang="ka-GE" sz="900" u="sng">
                <a:solidFill>
                  <a:schemeClr val="dk1"/>
                </a:solidFill>
                <a:latin typeface="Calibri"/>
                <a:ea typeface="Calibri"/>
                <a:cs typeface="Calibri"/>
                <a:sym typeface="Calibri"/>
                <a:hlinkClick r:id="rId11">
                  <a:extLst>
                    <a:ext uri="{A12FA001-AC4F-418D-AE19-62706E023703}">
                      <ahyp:hlinkClr xmlns:ahyp="http://schemas.microsoft.com/office/drawing/2018/hyperlinkcolor" val="tx"/>
                    </a:ext>
                  </a:extLst>
                </a:hlinkClick>
              </a:rPr>
              <a:t>www.antik-natur.de</a:t>
            </a:r>
            <a:r>
              <a:rPr lang="ka-GE" sz="900">
                <a:solidFill>
                  <a:schemeClr val="dk1"/>
                </a:solidFill>
                <a:latin typeface="Calibri"/>
                <a:ea typeface="Calibri"/>
                <a:cs typeface="Calibri"/>
                <a:sym typeface="Calibri"/>
              </a:rPr>
              <a:t>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16"/>
          <p:cNvSpPr/>
          <p:nvPr/>
        </p:nvSpPr>
        <p:spPr>
          <a:xfrm>
            <a:off x="0" y="0"/>
            <a:ext cx="12192000" cy="6858000"/>
          </a:xfrm>
          <a:prstGeom prst="rect">
            <a:avLst/>
          </a:prstGeom>
          <a:solidFill>
            <a:srgbClr val="FFFB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51" name="Google Shape;351;p16" descr="Bildschirmfoto 2015-06-21 um 13.25.11.png"/>
          <p:cNvPicPr preferRelativeResize="0"/>
          <p:nvPr/>
        </p:nvPicPr>
        <p:blipFill rotWithShape="1">
          <a:blip r:embed="rId3">
            <a:alphaModFix/>
          </a:blip>
          <a:srcRect/>
          <a:stretch/>
        </p:blipFill>
        <p:spPr>
          <a:xfrm>
            <a:off x="1393284" y="438558"/>
            <a:ext cx="8696803" cy="6598848"/>
          </a:xfrm>
          <a:prstGeom prst="rect">
            <a:avLst/>
          </a:prstGeom>
          <a:noFill/>
          <a:ln>
            <a:noFill/>
          </a:ln>
        </p:spPr>
      </p:pic>
      <p:sp>
        <p:nvSpPr>
          <p:cNvPr id="352" name="Google Shape;352;p16"/>
          <p:cNvSpPr txBox="1">
            <a:spLocks noGrp="1"/>
          </p:cNvSpPr>
          <p:nvPr>
            <p:ph type="sldNum" idx="12"/>
          </p:nvPr>
        </p:nvSpPr>
        <p:spPr>
          <a:xfrm>
            <a:off x="10223501" y="260351"/>
            <a:ext cx="1536700" cy="504825"/>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ka-GE"/>
              <a:t>16</a:t>
            </a:fld>
            <a:endParaRPr/>
          </a:p>
        </p:txBody>
      </p:sp>
      <p:pic>
        <p:nvPicPr>
          <p:cNvPr id="353" name="Google Shape;353;p16" descr="title_shadow_50.png"/>
          <p:cNvPicPr preferRelativeResize="0"/>
          <p:nvPr/>
        </p:nvPicPr>
        <p:blipFill rotWithShape="1">
          <a:blip r:embed="rId4">
            <a:alphaModFix/>
          </a:blip>
          <a:srcRect/>
          <a:stretch/>
        </p:blipFill>
        <p:spPr>
          <a:xfrm rot="10800000">
            <a:off x="1832610" y="605790"/>
            <a:ext cx="8549640" cy="475526"/>
          </a:xfrm>
          <a:prstGeom prst="rect">
            <a:avLst/>
          </a:prstGeom>
          <a:noFill/>
          <a:ln>
            <a:noFill/>
          </a:ln>
        </p:spPr>
      </p:pic>
      <p:sp>
        <p:nvSpPr>
          <p:cNvPr id="354" name="Google Shape;354;p16"/>
          <p:cNvSpPr/>
          <p:nvPr/>
        </p:nvSpPr>
        <p:spPr>
          <a:xfrm>
            <a:off x="0" y="-13594"/>
            <a:ext cx="12192000" cy="1049418"/>
          </a:xfrm>
          <a:prstGeom prst="rect">
            <a:avLst/>
          </a:prstGeom>
          <a:solidFill>
            <a:srgbClr val="A6CB1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ka-GE" sz="3200">
                <a:solidFill>
                  <a:schemeClr val="lt1"/>
                </a:solidFill>
                <a:latin typeface="Twentieth Century"/>
                <a:ea typeface="Twentieth Century"/>
                <a:cs typeface="Twentieth Century"/>
                <a:sym typeface="Twentieth Century"/>
              </a:rPr>
              <a:t>სამუშაო ფურცელი 2: </a:t>
            </a:r>
            <a:r>
              <a:rPr lang="ka-GE" sz="3200">
                <a:solidFill>
                  <a:schemeClr val="lt1"/>
                </a:solidFill>
                <a:latin typeface="Merriweather"/>
                <a:ea typeface="Merriweather"/>
                <a:cs typeface="Merriweather"/>
                <a:sym typeface="Merriweather"/>
              </a:rPr>
              <a:t>ღირებულების</a:t>
            </a:r>
            <a:r>
              <a:rPr lang="ka-GE" sz="3200">
                <a:solidFill>
                  <a:schemeClr val="lt1"/>
                </a:solidFill>
                <a:latin typeface="Twentieth Century"/>
                <a:ea typeface="Twentieth Century"/>
                <a:cs typeface="Twentieth Century"/>
                <a:sym typeface="Twentieth Century"/>
              </a:rPr>
              <a:t> პრეზენტაცია და ანალიზი</a:t>
            </a:r>
            <a:endParaRPr sz="3200">
              <a:solidFill>
                <a:schemeClr val="lt1"/>
              </a:solidFill>
              <a:latin typeface="Twentieth Century"/>
              <a:ea typeface="Twentieth Century"/>
              <a:cs typeface="Twentieth Century"/>
              <a:sym typeface="Twentieth Century"/>
            </a:endParaRPr>
          </a:p>
        </p:txBody>
      </p:sp>
      <p:sp>
        <p:nvSpPr>
          <p:cNvPr id="355" name="Google Shape;355;p16"/>
          <p:cNvSpPr txBox="1"/>
          <p:nvPr/>
        </p:nvSpPr>
        <p:spPr>
          <a:xfrm>
            <a:off x="4363303" y="2343995"/>
            <a:ext cx="2205181" cy="1131453"/>
          </a:xfrm>
          <a:prstGeom prst="rect">
            <a:avLst/>
          </a:prstGeom>
          <a:solidFill>
            <a:schemeClr val="lt1"/>
          </a:solidFill>
          <a:ln>
            <a:noFill/>
          </a:ln>
        </p:spPr>
        <p:txBody>
          <a:bodyPr spcFirstLastPara="1" wrap="square" lIns="91425" tIns="45700" rIns="91425" bIns="45700" anchor="t" anchorCtr="0">
            <a:noAutofit/>
          </a:bodyPr>
          <a:lstStyle/>
          <a:p>
            <a:pPr marL="342900" marR="0" lvl="0" indent="-342900" algn="ctr" rtl="0">
              <a:spcBef>
                <a:spcPts val="0"/>
              </a:spcBef>
              <a:spcAft>
                <a:spcPts val="0"/>
              </a:spcAft>
              <a:buNone/>
            </a:pPr>
            <a:r>
              <a:rPr lang="ka-GE" sz="2200">
                <a:solidFill>
                  <a:schemeClr val="dk1"/>
                </a:solidFill>
                <a:latin typeface="Merriweather"/>
                <a:ea typeface="Merriweather"/>
                <a:cs typeface="Merriweather"/>
                <a:sym typeface="Merriweather"/>
              </a:rPr>
              <a:t>რა სახის ღირებულებას ქმნით?</a:t>
            </a:r>
            <a:endParaRPr sz="2200">
              <a:solidFill>
                <a:schemeClr val="dk1"/>
              </a:solidFill>
              <a:latin typeface="Merriweather"/>
              <a:ea typeface="Merriweather"/>
              <a:cs typeface="Merriweather"/>
              <a:sym typeface="Merriweather"/>
            </a:endParaRPr>
          </a:p>
        </p:txBody>
      </p:sp>
      <p:sp>
        <p:nvSpPr>
          <p:cNvPr id="356" name="Google Shape;356;p16"/>
          <p:cNvSpPr/>
          <p:nvPr/>
        </p:nvSpPr>
        <p:spPr>
          <a:xfrm>
            <a:off x="9416324" y="6376336"/>
            <a:ext cx="155042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900">
                <a:solidFill>
                  <a:schemeClr val="dk1"/>
                </a:solidFill>
                <a:latin typeface="Arial"/>
                <a:ea typeface="Arial"/>
                <a:cs typeface="Arial"/>
                <a:sym typeface="Arial"/>
              </a:rPr>
              <a:t>Credit: Vannary Hour/IFTE</a:t>
            </a:r>
            <a:endParaRPr sz="900">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17"/>
          <p:cNvSpPr txBox="1">
            <a:spLocks noGrp="1"/>
          </p:cNvSpPr>
          <p:nvPr>
            <p:ph type="title"/>
          </p:nvPr>
        </p:nvSpPr>
        <p:spPr>
          <a:xfrm>
            <a:off x="752403" y="1398595"/>
            <a:ext cx="10932877" cy="4480524"/>
          </a:xfrm>
          <a:prstGeom prst="rect">
            <a:avLst/>
          </a:prstGeom>
          <a:noFill/>
          <a:ln>
            <a:noFill/>
          </a:ln>
        </p:spPr>
        <p:txBody>
          <a:bodyPr spcFirstLastPara="1" wrap="square" lIns="0" tIns="15050" rIns="0" bIns="0" anchor="ctr" anchorCtr="0">
            <a:spAutoFit/>
          </a:bodyPr>
          <a:lstStyle/>
          <a:p>
            <a:pPr marL="15051" lvl="0" indent="0" algn="l" rtl="0">
              <a:lnSpc>
                <a:spcPct val="90000"/>
              </a:lnSpc>
              <a:spcBef>
                <a:spcPts val="0"/>
              </a:spcBef>
              <a:spcAft>
                <a:spcPts val="0"/>
              </a:spcAft>
              <a:buClr>
                <a:srgbClr val="FF6D6D"/>
              </a:buClr>
              <a:buSzPts val="8060"/>
              <a:buFont typeface="Calibri"/>
              <a:buNone/>
            </a:pPr>
            <a:r>
              <a:rPr lang="ka-GE" sz="8060">
                <a:solidFill>
                  <a:srgbClr val="FF6D6D"/>
                </a:solidFill>
                <a:latin typeface="Calibri"/>
                <a:ea typeface="Calibri"/>
                <a:cs typeface="Calibri"/>
                <a:sym typeface="Calibri"/>
              </a:rPr>
              <a:t>სამეწარმეო სწავლება არის ღირებულების შექმნის პედაგოგიკა</a:t>
            </a:r>
            <a:br>
              <a:rPr lang="ka-GE" sz="8060">
                <a:solidFill>
                  <a:srgbClr val="FF6D6D"/>
                </a:solidFill>
                <a:latin typeface="Calibri"/>
                <a:ea typeface="Calibri"/>
                <a:cs typeface="Calibri"/>
                <a:sym typeface="Calibri"/>
              </a:rPr>
            </a:br>
            <a:endParaRPr sz="8060">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18"/>
          <p:cNvSpPr/>
          <p:nvPr/>
        </p:nvSpPr>
        <p:spPr>
          <a:xfrm>
            <a:off x="4679488" y="485353"/>
            <a:ext cx="6879113" cy="6096000"/>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2133">
              <a:solidFill>
                <a:schemeClr val="dk1"/>
              </a:solidFill>
              <a:latin typeface="Calibri"/>
              <a:ea typeface="Calibri"/>
              <a:cs typeface="Calibri"/>
              <a:sym typeface="Calibri"/>
            </a:endParaRPr>
          </a:p>
        </p:txBody>
      </p:sp>
      <p:sp>
        <p:nvSpPr>
          <p:cNvPr id="367" name="Google Shape;367;p18"/>
          <p:cNvSpPr txBox="1"/>
          <p:nvPr/>
        </p:nvSpPr>
        <p:spPr>
          <a:xfrm>
            <a:off x="7328896" y="2935075"/>
            <a:ext cx="793985" cy="890567"/>
          </a:xfrm>
          <a:prstGeom prst="rect">
            <a:avLst/>
          </a:prstGeom>
          <a:noFill/>
          <a:ln>
            <a:noFill/>
          </a:ln>
        </p:spPr>
        <p:txBody>
          <a:bodyPr spcFirstLastPara="1" wrap="square" lIns="0" tIns="15050" rIns="0" bIns="0" anchor="t" anchorCtr="0">
            <a:spAutoFit/>
          </a:bodyPr>
          <a:lstStyle/>
          <a:p>
            <a:pPr marL="15051" marR="6021" lvl="0" indent="0" algn="l" rtl="0">
              <a:spcBef>
                <a:spcPts val="0"/>
              </a:spcBef>
              <a:spcAft>
                <a:spcPts val="0"/>
              </a:spcAft>
              <a:buNone/>
            </a:pPr>
            <a:r>
              <a:rPr lang="ka-GE" sz="1422" b="1">
                <a:solidFill>
                  <a:schemeClr val="dk1"/>
                </a:solidFill>
                <a:latin typeface="Merriweather"/>
                <a:ea typeface="Merriweather"/>
                <a:cs typeface="Merriweather"/>
                <a:sym typeface="Merriweather"/>
              </a:rPr>
              <a:t>ღირებულება სხვებისთვის</a:t>
            </a:r>
            <a:endParaRPr sz="1422">
              <a:solidFill>
                <a:schemeClr val="dk1"/>
              </a:solidFill>
              <a:latin typeface="Merriweather"/>
              <a:ea typeface="Merriweather"/>
              <a:cs typeface="Merriweather"/>
              <a:sym typeface="Merriweather"/>
            </a:endParaRPr>
          </a:p>
        </p:txBody>
      </p:sp>
      <p:sp>
        <p:nvSpPr>
          <p:cNvPr id="368" name="Google Shape;368;p18"/>
          <p:cNvSpPr txBox="1"/>
          <p:nvPr/>
        </p:nvSpPr>
        <p:spPr>
          <a:xfrm>
            <a:off x="8067741" y="3258962"/>
            <a:ext cx="1088621" cy="890567"/>
          </a:xfrm>
          <a:prstGeom prst="rect">
            <a:avLst/>
          </a:prstGeom>
          <a:noFill/>
          <a:ln>
            <a:noFill/>
          </a:ln>
        </p:spPr>
        <p:txBody>
          <a:bodyPr spcFirstLastPara="1" wrap="square" lIns="0" tIns="15050" rIns="0" bIns="0" anchor="t" anchorCtr="0">
            <a:spAutoFit/>
          </a:bodyPr>
          <a:lstStyle/>
          <a:p>
            <a:pPr marL="15051" marR="6021" lvl="0" indent="452291" algn="l" rtl="0">
              <a:spcBef>
                <a:spcPts val="0"/>
              </a:spcBef>
              <a:spcAft>
                <a:spcPts val="0"/>
              </a:spcAft>
              <a:buNone/>
            </a:pPr>
            <a:r>
              <a:rPr lang="ka-GE" sz="1422" b="1">
                <a:solidFill>
                  <a:srgbClr val="FFFFFF"/>
                </a:solidFill>
                <a:latin typeface="Merriweather"/>
                <a:ea typeface="Merriweather"/>
                <a:cs typeface="Merriweather"/>
                <a:sym typeface="Merriweather"/>
              </a:rPr>
              <a:t>ღირებულება საკუთარი თავისთვის</a:t>
            </a:r>
            <a:endParaRPr sz="1422">
              <a:solidFill>
                <a:schemeClr val="dk1"/>
              </a:solidFill>
              <a:latin typeface="Merriweather"/>
              <a:ea typeface="Merriweather"/>
              <a:cs typeface="Merriweather"/>
              <a:sym typeface="Merriweather"/>
            </a:endParaRPr>
          </a:p>
        </p:txBody>
      </p:sp>
      <p:sp>
        <p:nvSpPr>
          <p:cNvPr id="369" name="Google Shape;369;p18"/>
          <p:cNvSpPr txBox="1"/>
          <p:nvPr/>
        </p:nvSpPr>
        <p:spPr>
          <a:xfrm>
            <a:off x="7347234" y="946303"/>
            <a:ext cx="1798741" cy="1364927"/>
          </a:xfrm>
          <a:prstGeom prst="rect">
            <a:avLst/>
          </a:prstGeom>
          <a:noFill/>
          <a:ln>
            <a:noFill/>
          </a:ln>
        </p:spPr>
        <p:txBody>
          <a:bodyPr spcFirstLastPara="1" wrap="square" lIns="0" tIns="15050" rIns="0" bIns="0" anchor="t" anchorCtr="0">
            <a:spAutoFit/>
          </a:bodyPr>
          <a:lstStyle/>
          <a:p>
            <a:pPr marL="102349" marR="91813" lvl="0" indent="0" algn="ctr" rtl="0">
              <a:spcBef>
                <a:spcPts val="0"/>
              </a:spcBef>
              <a:spcAft>
                <a:spcPts val="0"/>
              </a:spcAft>
              <a:buNone/>
            </a:pPr>
            <a:r>
              <a:rPr lang="ka-GE" sz="1896" b="1">
                <a:solidFill>
                  <a:schemeClr val="dk1"/>
                </a:solidFill>
                <a:latin typeface="Merriweather"/>
                <a:ea typeface="Merriweather"/>
                <a:cs typeface="Merriweather"/>
                <a:sym typeface="Merriweather"/>
              </a:rPr>
              <a:t>სიამოვნების ღირებულება</a:t>
            </a:r>
            <a:endParaRPr sz="1896">
              <a:solidFill>
                <a:schemeClr val="dk1"/>
              </a:solidFill>
              <a:latin typeface="Merriweather"/>
              <a:ea typeface="Merriweather"/>
              <a:cs typeface="Merriweather"/>
              <a:sym typeface="Merriweather"/>
            </a:endParaRPr>
          </a:p>
          <a:p>
            <a:pPr marL="15051" marR="6021" lvl="0" indent="753" algn="ctr" rtl="0">
              <a:spcBef>
                <a:spcPts val="18"/>
              </a:spcBef>
              <a:spcAft>
                <a:spcPts val="0"/>
              </a:spcAft>
              <a:buNone/>
            </a:pPr>
            <a:r>
              <a:rPr lang="ka-GE" sz="1244">
                <a:solidFill>
                  <a:schemeClr val="dk1"/>
                </a:solidFill>
                <a:latin typeface="Merriweather"/>
                <a:ea typeface="Merriweather"/>
                <a:cs typeface="Merriweather"/>
                <a:sym typeface="Merriweather"/>
              </a:rPr>
              <a:t>ღირებულების შექმნა მხოლოდ სიხარულისთვის / სიამოვნებისთვის</a:t>
            </a:r>
            <a:endParaRPr sz="1244">
              <a:solidFill>
                <a:schemeClr val="dk1"/>
              </a:solidFill>
              <a:latin typeface="Merriweather"/>
              <a:ea typeface="Merriweather"/>
              <a:cs typeface="Merriweather"/>
              <a:sym typeface="Merriweather"/>
            </a:endParaRPr>
          </a:p>
        </p:txBody>
      </p:sp>
      <p:sp>
        <p:nvSpPr>
          <p:cNvPr id="370" name="Google Shape;370;p18"/>
          <p:cNvSpPr txBox="1"/>
          <p:nvPr/>
        </p:nvSpPr>
        <p:spPr>
          <a:xfrm>
            <a:off x="4930771" y="2315222"/>
            <a:ext cx="1893472" cy="1173465"/>
          </a:xfrm>
          <a:prstGeom prst="rect">
            <a:avLst/>
          </a:prstGeom>
          <a:noFill/>
          <a:ln>
            <a:noFill/>
          </a:ln>
        </p:spPr>
        <p:txBody>
          <a:bodyPr spcFirstLastPara="1" wrap="square" lIns="0" tIns="15050" rIns="0" bIns="0" anchor="t" anchorCtr="0">
            <a:spAutoFit/>
          </a:bodyPr>
          <a:lstStyle/>
          <a:p>
            <a:pPr marL="284469" marR="276191" lvl="0" indent="0" algn="ctr" rtl="0">
              <a:spcBef>
                <a:spcPts val="0"/>
              </a:spcBef>
              <a:spcAft>
                <a:spcPts val="0"/>
              </a:spcAft>
              <a:buNone/>
            </a:pPr>
            <a:r>
              <a:rPr lang="ka-GE" sz="1896" b="1">
                <a:solidFill>
                  <a:schemeClr val="dk1"/>
                </a:solidFill>
                <a:latin typeface="Calibri"/>
                <a:ea typeface="Calibri"/>
                <a:cs typeface="Calibri"/>
                <a:sym typeface="Calibri"/>
              </a:rPr>
              <a:t>სოც.ღირებულება</a:t>
            </a:r>
            <a:endParaRPr sz="1896">
              <a:solidFill>
                <a:schemeClr val="dk1"/>
              </a:solidFill>
              <a:latin typeface="Calibri"/>
              <a:ea typeface="Calibri"/>
              <a:cs typeface="Calibri"/>
              <a:sym typeface="Calibri"/>
            </a:endParaRPr>
          </a:p>
          <a:p>
            <a:pPr marL="15051" marR="6021" lvl="0" indent="-753" algn="ctr" rtl="0">
              <a:spcBef>
                <a:spcPts val="18"/>
              </a:spcBef>
              <a:spcAft>
                <a:spcPts val="0"/>
              </a:spcAft>
              <a:buNone/>
            </a:pPr>
            <a:r>
              <a:rPr lang="ka-GE" sz="1244">
                <a:solidFill>
                  <a:schemeClr val="dk1"/>
                </a:solidFill>
                <a:latin typeface="Calibri"/>
                <a:ea typeface="Calibri"/>
                <a:cs typeface="Calibri"/>
                <a:sym typeface="Calibri"/>
              </a:rPr>
              <a:t>სხვა ადამიანების გახარება ან მათი ტანჯვის შემსუბუქება</a:t>
            </a:r>
            <a:endParaRPr sz="1244">
              <a:solidFill>
                <a:schemeClr val="dk1"/>
              </a:solidFill>
              <a:latin typeface="Calibri"/>
              <a:ea typeface="Calibri"/>
              <a:cs typeface="Calibri"/>
              <a:sym typeface="Calibri"/>
            </a:endParaRPr>
          </a:p>
        </p:txBody>
      </p:sp>
      <p:sp>
        <p:nvSpPr>
          <p:cNvPr id="371" name="Google Shape;371;p18"/>
          <p:cNvSpPr txBox="1"/>
          <p:nvPr/>
        </p:nvSpPr>
        <p:spPr>
          <a:xfrm>
            <a:off x="5880967" y="4740922"/>
            <a:ext cx="1970691" cy="1173465"/>
          </a:xfrm>
          <a:prstGeom prst="rect">
            <a:avLst/>
          </a:prstGeom>
          <a:noFill/>
          <a:ln>
            <a:noFill/>
          </a:ln>
        </p:spPr>
        <p:txBody>
          <a:bodyPr spcFirstLastPara="1" wrap="square" lIns="0" tIns="15050" rIns="0" bIns="0" anchor="t" anchorCtr="0">
            <a:spAutoFit/>
          </a:bodyPr>
          <a:lstStyle/>
          <a:p>
            <a:pPr marL="161049" marR="151266" lvl="0" indent="0" algn="ctr" rtl="0">
              <a:spcBef>
                <a:spcPts val="0"/>
              </a:spcBef>
              <a:spcAft>
                <a:spcPts val="0"/>
              </a:spcAft>
              <a:buNone/>
            </a:pPr>
            <a:r>
              <a:rPr lang="ka-GE" sz="1896" b="1">
                <a:solidFill>
                  <a:schemeClr val="dk1"/>
                </a:solidFill>
                <a:latin typeface="Merriweather"/>
                <a:ea typeface="Merriweather"/>
                <a:cs typeface="Merriweather"/>
                <a:sym typeface="Merriweather"/>
              </a:rPr>
              <a:t>ჰარმონიის ღირებულება</a:t>
            </a:r>
            <a:endParaRPr sz="1896">
              <a:solidFill>
                <a:schemeClr val="dk1"/>
              </a:solidFill>
              <a:latin typeface="Merriweather"/>
              <a:ea typeface="Merriweather"/>
              <a:cs typeface="Merriweather"/>
              <a:sym typeface="Merriweather"/>
            </a:endParaRPr>
          </a:p>
          <a:p>
            <a:pPr marL="15051" marR="6021" lvl="0" indent="-753" algn="ctr" rtl="0">
              <a:spcBef>
                <a:spcPts val="18"/>
              </a:spcBef>
              <a:spcAft>
                <a:spcPts val="0"/>
              </a:spcAft>
              <a:buNone/>
            </a:pPr>
            <a:r>
              <a:rPr lang="ka-GE" sz="1244">
                <a:solidFill>
                  <a:schemeClr val="dk1"/>
                </a:solidFill>
                <a:latin typeface="Merriweather"/>
                <a:ea typeface="Merriweather"/>
                <a:cs typeface="Merriweather"/>
                <a:sym typeface="Merriweather"/>
              </a:rPr>
              <a:t>ღირებულების შექმნა, რომელიც მთლიანობაში აზრს იძენს</a:t>
            </a:r>
            <a:endParaRPr sz="1244">
              <a:solidFill>
                <a:schemeClr val="dk1"/>
              </a:solidFill>
              <a:latin typeface="Merriweather"/>
              <a:ea typeface="Merriweather"/>
              <a:cs typeface="Merriweather"/>
              <a:sym typeface="Merriweather"/>
            </a:endParaRPr>
          </a:p>
        </p:txBody>
      </p:sp>
      <p:sp>
        <p:nvSpPr>
          <p:cNvPr id="372" name="Google Shape;372;p18"/>
          <p:cNvSpPr txBox="1"/>
          <p:nvPr/>
        </p:nvSpPr>
        <p:spPr>
          <a:xfrm>
            <a:off x="9377972" y="2168426"/>
            <a:ext cx="1938783" cy="1364927"/>
          </a:xfrm>
          <a:prstGeom prst="rect">
            <a:avLst/>
          </a:prstGeom>
          <a:noFill/>
          <a:ln>
            <a:noFill/>
          </a:ln>
        </p:spPr>
        <p:txBody>
          <a:bodyPr spcFirstLastPara="1" wrap="square" lIns="0" tIns="15050" rIns="0" bIns="0" anchor="t" anchorCtr="0">
            <a:spAutoFit/>
          </a:bodyPr>
          <a:lstStyle/>
          <a:p>
            <a:pPr marL="60204" marR="50422" lvl="0" indent="0" algn="ctr" rtl="0">
              <a:spcBef>
                <a:spcPts val="0"/>
              </a:spcBef>
              <a:spcAft>
                <a:spcPts val="0"/>
              </a:spcAft>
              <a:buNone/>
            </a:pPr>
            <a:r>
              <a:rPr lang="ka-GE" sz="1896" b="1">
                <a:solidFill>
                  <a:schemeClr val="dk1"/>
                </a:solidFill>
                <a:latin typeface="Calibri"/>
                <a:ea typeface="Calibri"/>
                <a:cs typeface="Calibri"/>
                <a:sym typeface="Calibri"/>
              </a:rPr>
              <a:t>ეკონომიკური ღირებულება</a:t>
            </a:r>
            <a:endParaRPr sz="1896">
              <a:solidFill>
                <a:schemeClr val="dk1"/>
              </a:solidFill>
              <a:latin typeface="Calibri"/>
              <a:ea typeface="Calibri"/>
              <a:cs typeface="Calibri"/>
              <a:sym typeface="Calibri"/>
            </a:endParaRPr>
          </a:p>
          <a:p>
            <a:pPr marL="15051" marR="6021" lvl="0" indent="0" algn="ctr" rtl="0">
              <a:spcBef>
                <a:spcPts val="18"/>
              </a:spcBef>
              <a:spcAft>
                <a:spcPts val="0"/>
              </a:spcAft>
              <a:buNone/>
            </a:pPr>
            <a:r>
              <a:rPr lang="ka-GE" sz="1244">
                <a:solidFill>
                  <a:schemeClr val="dk1"/>
                </a:solidFill>
                <a:latin typeface="Calibri"/>
                <a:ea typeface="Calibri"/>
                <a:cs typeface="Calibri"/>
                <a:sym typeface="Calibri"/>
              </a:rPr>
              <a:t>დააფასეთ საკუთარი თავისთვის ღირებულების შექმნა სხვების სურვილის გათვალისწინებით</a:t>
            </a:r>
            <a:endParaRPr sz="1244">
              <a:solidFill>
                <a:schemeClr val="dk1"/>
              </a:solidFill>
              <a:latin typeface="Calibri"/>
              <a:ea typeface="Calibri"/>
              <a:cs typeface="Calibri"/>
              <a:sym typeface="Calibri"/>
            </a:endParaRPr>
          </a:p>
        </p:txBody>
      </p:sp>
      <p:sp>
        <p:nvSpPr>
          <p:cNvPr id="373" name="Google Shape;373;p18"/>
          <p:cNvSpPr txBox="1"/>
          <p:nvPr/>
        </p:nvSpPr>
        <p:spPr>
          <a:xfrm>
            <a:off x="8719165" y="4634848"/>
            <a:ext cx="1921963" cy="1364927"/>
          </a:xfrm>
          <a:prstGeom prst="rect">
            <a:avLst/>
          </a:prstGeom>
          <a:noFill/>
          <a:ln>
            <a:noFill/>
          </a:ln>
        </p:spPr>
        <p:txBody>
          <a:bodyPr spcFirstLastPara="1" wrap="square" lIns="0" tIns="15050" rIns="0" bIns="0" anchor="t" anchorCtr="0">
            <a:spAutoFit/>
          </a:bodyPr>
          <a:lstStyle/>
          <a:p>
            <a:pPr marL="97081" marR="88803" lvl="0" indent="0" algn="ctr" rtl="0">
              <a:spcBef>
                <a:spcPts val="0"/>
              </a:spcBef>
              <a:spcAft>
                <a:spcPts val="0"/>
              </a:spcAft>
              <a:buNone/>
            </a:pPr>
            <a:r>
              <a:rPr lang="ka-GE" sz="1896" b="1">
                <a:solidFill>
                  <a:schemeClr val="dk1"/>
                </a:solidFill>
                <a:latin typeface="Merriweather"/>
                <a:ea typeface="Merriweather"/>
                <a:cs typeface="Merriweather"/>
                <a:sym typeface="Merriweather"/>
              </a:rPr>
              <a:t>ზეგავლენის ღირებულება</a:t>
            </a:r>
            <a:endParaRPr sz="1896">
              <a:solidFill>
                <a:schemeClr val="dk1"/>
              </a:solidFill>
              <a:latin typeface="Merriweather"/>
              <a:ea typeface="Merriweather"/>
              <a:cs typeface="Merriweather"/>
              <a:sym typeface="Merriweather"/>
            </a:endParaRPr>
          </a:p>
          <a:p>
            <a:pPr marL="15051" marR="6021" lvl="0" indent="-753" algn="ctr" rtl="0">
              <a:spcBef>
                <a:spcPts val="18"/>
              </a:spcBef>
              <a:spcAft>
                <a:spcPts val="0"/>
              </a:spcAft>
              <a:buNone/>
            </a:pPr>
            <a:r>
              <a:rPr lang="ka-GE" sz="1244">
                <a:solidFill>
                  <a:schemeClr val="dk1"/>
                </a:solidFill>
                <a:latin typeface="Merriweather"/>
                <a:ea typeface="Merriweather"/>
                <a:cs typeface="Merriweather"/>
                <a:sym typeface="Merriweather"/>
              </a:rPr>
              <a:t>ღირებულების შექმნა საკუთარი გავლენის / მემკვიდრეობის გასაზრდელად</a:t>
            </a:r>
            <a:endParaRPr sz="1244">
              <a:solidFill>
                <a:schemeClr val="dk1"/>
              </a:solidFill>
              <a:latin typeface="Merriweather"/>
              <a:ea typeface="Merriweather"/>
              <a:cs typeface="Merriweather"/>
              <a:sym typeface="Merriweather"/>
            </a:endParaRPr>
          </a:p>
        </p:txBody>
      </p:sp>
      <p:sp>
        <p:nvSpPr>
          <p:cNvPr id="374" name="Google Shape;374;p18"/>
          <p:cNvSpPr txBox="1">
            <a:spLocks noGrp="1"/>
          </p:cNvSpPr>
          <p:nvPr>
            <p:ph type="title"/>
          </p:nvPr>
        </p:nvSpPr>
        <p:spPr>
          <a:xfrm>
            <a:off x="910323" y="963013"/>
            <a:ext cx="6229828" cy="428325"/>
          </a:xfrm>
          <a:prstGeom prst="rect">
            <a:avLst/>
          </a:prstGeom>
          <a:noFill/>
          <a:ln>
            <a:noFill/>
          </a:ln>
        </p:spPr>
        <p:txBody>
          <a:bodyPr spcFirstLastPara="1" wrap="square" lIns="0" tIns="15050" rIns="0" bIns="0" anchor="ctr" anchorCtr="0">
            <a:spAutoFit/>
          </a:bodyPr>
          <a:lstStyle/>
          <a:p>
            <a:pPr marL="15051" lvl="0" indent="0" algn="l" rtl="0">
              <a:lnSpc>
                <a:spcPct val="90000"/>
              </a:lnSpc>
              <a:spcBef>
                <a:spcPts val="0"/>
              </a:spcBef>
              <a:spcAft>
                <a:spcPts val="0"/>
              </a:spcAft>
              <a:buClr>
                <a:srgbClr val="FF6D6D"/>
              </a:buClr>
              <a:buSzPts val="2902"/>
              <a:buFont typeface="Merriweather"/>
              <a:buNone/>
            </a:pPr>
            <a:r>
              <a:rPr lang="ka-GE" sz="2902">
                <a:solidFill>
                  <a:srgbClr val="FF6D6D"/>
                </a:solidFill>
                <a:latin typeface="Merriweather"/>
                <a:ea typeface="Merriweather"/>
                <a:cs typeface="Merriweather"/>
                <a:sym typeface="Merriweather"/>
              </a:rPr>
              <a:t>ღირებულება</a:t>
            </a:r>
            <a:endParaRPr sz="2902">
              <a:latin typeface="Merriweather"/>
              <a:ea typeface="Merriweather"/>
              <a:cs typeface="Merriweather"/>
              <a:sym typeface="Merriweather"/>
            </a:endParaRPr>
          </a:p>
        </p:txBody>
      </p:sp>
      <p:sp>
        <p:nvSpPr>
          <p:cNvPr id="375" name="Google Shape;375;p18"/>
          <p:cNvSpPr txBox="1"/>
          <p:nvPr/>
        </p:nvSpPr>
        <p:spPr>
          <a:xfrm>
            <a:off x="981030" y="2064684"/>
            <a:ext cx="2296912" cy="1546965"/>
          </a:xfrm>
          <a:prstGeom prst="rect">
            <a:avLst/>
          </a:prstGeom>
          <a:noFill/>
          <a:ln>
            <a:noFill/>
          </a:ln>
        </p:spPr>
        <p:txBody>
          <a:bodyPr spcFirstLastPara="1" wrap="square" lIns="0" tIns="15050" rIns="0" bIns="0" anchor="t" anchorCtr="0">
            <a:spAutoFit/>
          </a:bodyPr>
          <a:lstStyle/>
          <a:p>
            <a:pPr marL="15051" marR="6021" lvl="0" indent="0" algn="l" rtl="0">
              <a:spcBef>
                <a:spcPts val="0"/>
              </a:spcBef>
              <a:spcAft>
                <a:spcPts val="0"/>
              </a:spcAft>
              <a:buNone/>
            </a:pPr>
            <a:r>
              <a:rPr lang="ka-GE" sz="3318">
                <a:solidFill>
                  <a:schemeClr val="dk1"/>
                </a:solidFill>
                <a:latin typeface="Merriweather"/>
                <a:ea typeface="Merriweather"/>
                <a:cs typeface="Merriweather"/>
                <a:sym typeface="Merriweather"/>
              </a:rPr>
              <a:t>რა არის?  ვისთვის?  რატომ?</a:t>
            </a:r>
            <a:endParaRPr/>
          </a:p>
        </p:txBody>
      </p:sp>
      <p:sp>
        <p:nvSpPr>
          <p:cNvPr id="376" name="Google Shape;376;p18"/>
          <p:cNvSpPr txBox="1"/>
          <p:nvPr/>
        </p:nvSpPr>
        <p:spPr>
          <a:xfrm>
            <a:off x="981030" y="5831108"/>
            <a:ext cx="3071466" cy="188773"/>
          </a:xfrm>
          <a:prstGeom prst="rect">
            <a:avLst/>
          </a:prstGeom>
          <a:noFill/>
          <a:ln>
            <a:noFill/>
          </a:ln>
        </p:spPr>
        <p:txBody>
          <a:bodyPr spcFirstLastPara="1" wrap="square" lIns="0" tIns="15050" rIns="0" bIns="0" anchor="t" anchorCtr="0">
            <a:spAutoFit/>
          </a:bodyPr>
          <a:lstStyle/>
          <a:p>
            <a:pPr marL="15051" marR="6021" lvl="0" indent="0" algn="l" rtl="0">
              <a:spcBef>
                <a:spcPts val="0"/>
              </a:spcBef>
              <a:spcAft>
                <a:spcPts val="0"/>
              </a:spcAft>
              <a:buNone/>
            </a:pPr>
            <a:r>
              <a:rPr lang="ka-GE" sz="1128">
                <a:solidFill>
                  <a:srgbClr val="767676"/>
                </a:solidFill>
                <a:latin typeface="Calibri"/>
                <a:ea typeface="Calibri"/>
                <a:cs typeface="Calibri"/>
                <a:sym typeface="Calibri"/>
              </a:rPr>
              <a:t>წყარო: ლაკეუსი, 2018</a:t>
            </a:r>
            <a:endParaRPr sz="1128">
              <a:solidFill>
                <a:schemeClr val="dk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19"/>
          <p:cNvSpPr/>
          <p:nvPr/>
        </p:nvSpPr>
        <p:spPr>
          <a:xfrm>
            <a:off x="12486781" y="4198072"/>
            <a:ext cx="2133600" cy="671513"/>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82" name="Google Shape;382;p19"/>
          <p:cNvSpPr/>
          <p:nvPr/>
        </p:nvSpPr>
        <p:spPr>
          <a:xfrm>
            <a:off x="0" y="0"/>
            <a:ext cx="12192000" cy="1049418"/>
          </a:xfrm>
          <a:prstGeom prst="rect">
            <a:avLst/>
          </a:prstGeom>
          <a:solidFill>
            <a:srgbClr val="A6CB1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ka-GE" sz="2800">
                <a:solidFill>
                  <a:schemeClr val="lt1"/>
                </a:solidFill>
                <a:latin typeface="Calibri"/>
                <a:ea typeface="Calibri"/>
                <a:cs typeface="Calibri"/>
                <a:sym typeface="Calibri"/>
              </a:rPr>
              <a:t>ღირებულების გამოწვევა: დაწყებითი სკოლიდან უნივერსიტეტამდე</a:t>
            </a:r>
            <a:endParaRPr sz="2800">
              <a:solidFill>
                <a:schemeClr val="lt1"/>
              </a:solidFill>
              <a:latin typeface="Calibri"/>
              <a:ea typeface="Calibri"/>
              <a:cs typeface="Calibri"/>
              <a:sym typeface="Calibri"/>
            </a:endParaRPr>
          </a:p>
        </p:txBody>
      </p:sp>
      <p:pic>
        <p:nvPicPr>
          <p:cNvPr id="383" name="Google Shape;383;p19"/>
          <p:cNvPicPr preferRelativeResize="0"/>
          <p:nvPr/>
        </p:nvPicPr>
        <p:blipFill rotWithShape="1">
          <a:blip r:embed="rId3">
            <a:alphaModFix/>
          </a:blip>
          <a:srcRect/>
          <a:stretch/>
        </p:blipFill>
        <p:spPr>
          <a:xfrm>
            <a:off x="26681" y="187435"/>
            <a:ext cx="1607307" cy="643059"/>
          </a:xfrm>
          <a:prstGeom prst="rect">
            <a:avLst/>
          </a:prstGeom>
          <a:noFill/>
          <a:ln>
            <a:noFill/>
          </a:ln>
        </p:spPr>
      </p:pic>
      <p:pic>
        <p:nvPicPr>
          <p:cNvPr id="384" name="Google Shape;384;p19" descr="Trash Value Challenge.png"/>
          <p:cNvPicPr preferRelativeResize="0"/>
          <p:nvPr/>
        </p:nvPicPr>
        <p:blipFill rotWithShape="1">
          <a:blip r:embed="rId4">
            <a:alphaModFix/>
          </a:blip>
          <a:srcRect/>
          <a:stretch/>
        </p:blipFill>
        <p:spPr>
          <a:xfrm>
            <a:off x="327718" y="1229595"/>
            <a:ext cx="1005231" cy="1005231"/>
          </a:xfrm>
          <a:prstGeom prst="rect">
            <a:avLst/>
          </a:prstGeom>
          <a:noFill/>
          <a:ln>
            <a:noFill/>
          </a:ln>
        </p:spPr>
      </p:pic>
      <p:pic>
        <p:nvPicPr>
          <p:cNvPr id="385" name="Google Shape;385;p19"/>
          <p:cNvPicPr preferRelativeResize="0"/>
          <p:nvPr/>
        </p:nvPicPr>
        <p:blipFill rotWithShape="1">
          <a:blip r:embed="rId5">
            <a:alphaModFix/>
          </a:blip>
          <a:srcRect/>
          <a:stretch/>
        </p:blipFill>
        <p:spPr>
          <a:xfrm>
            <a:off x="2543737" y="2629023"/>
            <a:ext cx="2865327" cy="2721030"/>
          </a:xfrm>
          <a:prstGeom prst="rect">
            <a:avLst/>
          </a:prstGeom>
          <a:noFill/>
          <a:ln>
            <a:noFill/>
          </a:ln>
        </p:spPr>
      </p:pic>
      <p:pic>
        <p:nvPicPr>
          <p:cNvPr id="386" name="Google Shape;386;p19"/>
          <p:cNvPicPr preferRelativeResize="0"/>
          <p:nvPr/>
        </p:nvPicPr>
        <p:blipFill rotWithShape="1">
          <a:blip r:embed="rId6">
            <a:alphaModFix/>
          </a:blip>
          <a:srcRect/>
          <a:stretch/>
        </p:blipFill>
        <p:spPr>
          <a:xfrm>
            <a:off x="5870744" y="2362093"/>
            <a:ext cx="3925670" cy="367195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pic>
        <p:nvPicPr>
          <p:cNvPr id="198" name="Google Shape;198;p2"/>
          <p:cNvPicPr preferRelativeResize="0"/>
          <p:nvPr/>
        </p:nvPicPr>
        <p:blipFill rotWithShape="1">
          <a:blip r:embed="rId3">
            <a:alphaModFix/>
          </a:blip>
          <a:srcRect/>
          <a:stretch/>
        </p:blipFill>
        <p:spPr>
          <a:xfrm>
            <a:off x="1" y="0"/>
            <a:ext cx="12192000" cy="8092464"/>
          </a:xfrm>
          <a:prstGeom prst="rect">
            <a:avLst/>
          </a:prstGeom>
          <a:noFill/>
          <a:ln>
            <a:noFill/>
          </a:ln>
        </p:spPr>
      </p:pic>
      <p:sp>
        <p:nvSpPr>
          <p:cNvPr id="199" name="Google Shape;199;p2"/>
          <p:cNvSpPr/>
          <p:nvPr/>
        </p:nvSpPr>
        <p:spPr>
          <a:xfrm>
            <a:off x="9673324" y="6280818"/>
            <a:ext cx="176157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1200">
                <a:solidFill>
                  <a:schemeClr val="dk1"/>
                </a:solidFill>
                <a:latin typeface="Calibri"/>
                <a:ea typeface="Calibri"/>
                <a:cs typeface="Calibri"/>
                <a:sym typeface="Calibri"/>
              </a:rPr>
              <a:t>Credit: Johannes Lindner </a:t>
            </a:r>
            <a:endParaRPr/>
          </a:p>
        </p:txBody>
      </p:sp>
      <p:sp>
        <p:nvSpPr>
          <p:cNvPr id="200" name="Google Shape;200;p2"/>
          <p:cNvSpPr/>
          <p:nvPr/>
        </p:nvSpPr>
        <p:spPr>
          <a:xfrm>
            <a:off x="7383658" y="1500353"/>
            <a:ext cx="4301503"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3600" dirty="0">
                <a:solidFill>
                  <a:schemeClr val="dk1"/>
                </a:solidFill>
                <a:latin typeface="Calibri"/>
                <a:ea typeface="Calibri"/>
                <a:cs typeface="Calibri"/>
                <a:sym typeface="Calibri"/>
              </a:rPr>
              <a:t>როგორ შევქმნათ ღირებულება?</a:t>
            </a:r>
            <a:endParaRPr sz="3600" dirty="0">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20"/>
          <p:cNvSpPr/>
          <p:nvPr/>
        </p:nvSpPr>
        <p:spPr>
          <a:xfrm>
            <a:off x="4419600" y="5537200"/>
            <a:ext cx="2819400" cy="3302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92" name="Google Shape;392;p20">
            <a:hlinkClick r:id="rId3"/>
          </p:cNvPr>
          <p:cNvPicPr preferRelativeResize="0"/>
          <p:nvPr/>
        </p:nvPicPr>
        <p:blipFill rotWithShape="1">
          <a:blip r:embed="rId4">
            <a:alphaModFix/>
          </a:blip>
          <a:srcRect/>
          <a:stretch/>
        </p:blipFill>
        <p:spPr>
          <a:xfrm>
            <a:off x="-418424" y="1031523"/>
            <a:ext cx="12951735" cy="5826477"/>
          </a:xfrm>
          <a:prstGeom prst="rect">
            <a:avLst/>
          </a:prstGeom>
          <a:noFill/>
          <a:ln>
            <a:noFill/>
          </a:ln>
        </p:spPr>
      </p:pic>
      <p:sp>
        <p:nvSpPr>
          <p:cNvPr id="393" name="Google Shape;393;p20"/>
          <p:cNvSpPr txBox="1"/>
          <p:nvPr/>
        </p:nvSpPr>
        <p:spPr>
          <a:xfrm>
            <a:off x="9156570" y="6294613"/>
            <a:ext cx="2561920"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900">
                <a:solidFill>
                  <a:schemeClr val="lt1"/>
                </a:solidFill>
                <a:latin typeface="Calibri"/>
                <a:ea typeface="Calibri"/>
                <a:cs typeface="Calibri"/>
                <a:sym typeface="Calibri"/>
              </a:rPr>
              <a:t>Credit: UKids/IFTE </a:t>
            </a:r>
            <a:r>
              <a:rPr lang="ka-GE" sz="900" u="sng">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https://ukidsplatform.eu/de-at</a:t>
            </a:r>
            <a:r>
              <a:rPr lang="ka-GE" sz="900">
                <a:solidFill>
                  <a:schemeClr val="lt1"/>
                </a:solidFill>
                <a:latin typeface="Calibri"/>
                <a:ea typeface="Calibri"/>
                <a:cs typeface="Calibri"/>
                <a:sym typeface="Calibri"/>
              </a:rPr>
              <a:t> </a:t>
            </a:r>
            <a:endParaRPr/>
          </a:p>
        </p:txBody>
      </p:sp>
      <p:sp>
        <p:nvSpPr>
          <p:cNvPr id="394" name="Google Shape;394;p20"/>
          <p:cNvSpPr/>
          <p:nvPr/>
        </p:nvSpPr>
        <p:spPr>
          <a:xfrm>
            <a:off x="26681" y="0"/>
            <a:ext cx="12192000" cy="1049418"/>
          </a:xfrm>
          <a:prstGeom prst="rect">
            <a:avLst/>
          </a:prstGeom>
          <a:solidFill>
            <a:srgbClr val="A6CB1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ka-GE" sz="2800">
                <a:solidFill>
                  <a:schemeClr val="lt1"/>
                </a:solidFill>
                <a:latin typeface="Calibri"/>
                <a:ea typeface="Calibri"/>
                <a:cs typeface="Calibri"/>
                <a:sym typeface="Calibri"/>
              </a:rPr>
              <a:t>ღირებულების გამოწვევის ფესტივალი</a:t>
            </a:r>
            <a:endParaRPr sz="2800">
              <a:solidFill>
                <a:schemeClr val="lt1"/>
              </a:solidFill>
              <a:latin typeface="Calibri"/>
              <a:ea typeface="Calibri"/>
              <a:cs typeface="Calibri"/>
              <a:sym typeface="Calibri"/>
            </a:endParaRPr>
          </a:p>
        </p:txBody>
      </p:sp>
      <p:pic>
        <p:nvPicPr>
          <p:cNvPr id="395" name="Google Shape;395;p20"/>
          <p:cNvPicPr preferRelativeResize="0"/>
          <p:nvPr/>
        </p:nvPicPr>
        <p:blipFill rotWithShape="1">
          <a:blip r:embed="rId6">
            <a:alphaModFix/>
          </a:blip>
          <a:srcRect/>
          <a:stretch/>
        </p:blipFill>
        <p:spPr>
          <a:xfrm>
            <a:off x="26681" y="187435"/>
            <a:ext cx="1607307" cy="64305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pic>
        <p:nvPicPr>
          <p:cNvPr id="401" name="Google Shape;401;p21"/>
          <p:cNvPicPr preferRelativeResize="0"/>
          <p:nvPr/>
        </p:nvPicPr>
        <p:blipFill rotWithShape="1">
          <a:blip r:embed="rId3">
            <a:alphaModFix/>
          </a:blip>
          <a:srcRect/>
          <a:stretch/>
        </p:blipFill>
        <p:spPr>
          <a:xfrm>
            <a:off x="0" y="-144379"/>
            <a:ext cx="12192000" cy="8128000"/>
          </a:xfrm>
          <a:prstGeom prst="rect">
            <a:avLst/>
          </a:prstGeom>
          <a:noFill/>
          <a:ln>
            <a:noFill/>
          </a:ln>
        </p:spPr>
      </p:pic>
      <p:sp>
        <p:nvSpPr>
          <p:cNvPr id="402" name="Google Shape;402;p21"/>
          <p:cNvSpPr/>
          <p:nvPr/>
        </p:nvSpPr>
        <p:spPr>
          <a:xfrm>
            <a:off x="8319086" y="6269243"/>
            <a:ext cx="176157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1200">
                <a:solidFill>
                  <a:schemeClr val="lt1"/>
                </a:solidFill>
                <a:latin typeface="Calibri"/>
                <a:ea typeface="Calibri"/>
                <a:cs typeface="Calibri"/>
                <a:sym typeface="Calibri"/>
              </a:rPr>
              <a:t>Credit: Johannes Lindner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
          <p:cNvSpPr/>
          <p:nvPr/>
        </p:nvSpPr>
        <p:spPr>
          <a:xfrm>
            <a:off x="12486781" y="4198072"/>
            <a:ext cx="2133600" cy="671513"/>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6" name="Google Shape;206;p3"/>
          <p:cNvSpPr/>
          <p:nvPr/>
        </p:nvSpPr>
        <p:spPr>
          <a:xfrm>
            <a:off x="0" y="-13594"/>
            <a:ext cx="12192000" cy="1049418"/>
          </a:xfrm>
          <a:prstGeom prst="rect">
            <a:avLst/>
          </a:prstGeom>
          <a:solidFill>
            <a:srgbClr val="A6CB1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ka-GE" sz="2400" i="1">
                <a:solidFill>
                  <a:schemeClr val="lt1"/>
                </a:solidFill>
                <a:latin typeface="Twentieth Century"/>
                <a:ea typeface="Twentieth Century"/>
                <a:cs typeface="Twentieth Century"/>
                <a:sym typeface="Twentieth Century"/>
              </a:rPr>
              <a:t>        ღირებულების გამოწვევა</a:t>
            </a:r>
            <a:r>
              <a:rPr lang="ka-GE" sz="2400">
                <a:solidFill>
                  <a:schemeClr val="lt1"/>
                </a:solidFill>
                <a:latin typeface="Twentieth Century"/>
                <a:ea typeface="Twentieth Century"/>
                <a:cs typeface="Twentieth Century"/>
                <a:sym typeface="Twentieth Century"/>
              </a:rPr>
              <a:t>: დაწყებითი სკოლიდან უნივერსიტეტამდე</a:t>
            </a:r>
            <a:endParaRPr sz="2400">
              <a:solidFill>
                <a:schemeClr val="lt1"/>
              </a:solidFill>
              <a:latin typeface="Twentieth Century"/>
              <a:ea typeface="Twentieth Century"/>
              <a:cs typeface="Twentieth Century"/>
              <a:sym typeface="Twentieth Century"/>
            </a:endParaRPr>
          </a:p>
        </p:txBody>
      </p:sp>
      <p:pic>
        <p:nvPicPr>
          <p:cNvPr id="207" name="Google Shape;207;p3"/>
          <p:cNvPicPr preferRelativeResize="0"/>
          <p:nvPr/>
        </p:nvPicPr>
        <p:blipFill rotWithShape="1">
          <a:blip r:embed="rId3">
            <a:alphaModFix/>
          </a:blip>
          <a:srcRect/>
          <a:stretch/>
        </p:blipFill>
        <p:spPr>
          <a:xfrm>
            <a:off x="26681" y="187435"/>
            <a:ext cx="1607307" cy="643059"/>
          </a:xfrm>
          <a:prstGeom prst="rect">
            <a:avLst/>
          </a:prstGeom>
          <a:noFill/>
          <a:ln>
            <a:noFill/>
          </a:ln>
        </p:spPr>
      </p:pic>
      <p:pic>
        <p:nvPicPr>
          <p:cNvPr id="208" name="Google Shape;208;p3" descr="Trash Value Challenge.png"/>
          <p:cNvPicPr preferRelativeResize="0"/>
          <p:nvPr/>
        </p:nvPicPr>
        <p:blipFill rotWithShape="1">
          <a:blip r:embed="rId4">
            <a:alphaModFix/>
          </a:blip>
          <a:srcRect/>
          <a:stretch/>
        </p:blipFill>
        <p:spPr>
          <a:xfrm>
            <a:off x="327718" y="1229595"/>
            <a:ext cx="1562042" cy="1513605"/>
          </a:xfrm>
          <a:prstGeom prst="rect">
            <a:avLst/>
          </a:prstGeom>
          <a:noFill/>
          <a:ln>
            <a:noFill/>
          </a:ln>
        </p:spPr>
      </p:pic>
      <p:pic>
        <p:nvPicPr>
          <p:cNvPr id="209" name="Google Shape;209;p3"/>
          <p:cNvPicPr preferRelativeResize="0"/>
          <p:nvPr/>
        </p:nvPicPr>
        <p:blipFill rotWithShape="1">
          <a:blip r:embed="rId5">
            <a:alphaModFix/>
          </a:blip>
          <a:srcRect/>
          <a:stretch/>
        </p:blipFill>
        <p:spPr>
          <a:xfrm>
            <a:off x="2129209" y="2933823"/>
            <a:ext cx="2865327" cy="2721030"/>
          </a:xfrm>
          <a:prstGeom prst="rect">
            <a:avLst/>
          </a:prstGeom>
          <a:noFill/>
          <a:ln>
            <a:noFill/>
          </a:ln>
        </p:spPr>
      </p:pic>
      <p:pic>
        <p:nvPicPr>
          <p:cNvPr id="210" name="Google Shape;210;p3"/>
          <p:cNvPicPr preferRelativeResize="0"/>
          <p:nvPr/>
        </p:nvPicPr>
        <p:blipFill rotWithShape="1">
          <a:blip r:embed="rId6">
            <a:alphaModFix/>
          </a:blip>
          <a:srcRect/>
          <a:stretch/>
        </p:blipFill>
        <p:spPr>
          <a:xfrm>
            <a:off x="5870744" y="2362093"/>
            <a:ext cx="3925670" cy="367195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4"/>
          <p:cNvSpPr txBox="1">
            <a:spLocks noGrp="1"/>
          </p:cNvSpPr>
          <p:nvPr>
            <p:ph type="sldNum" idx="12"/>
          </p:nvPr>
        </p:nvSpPr>
        <p:spPr>
          <a:xfrm>
            <a:off x="10223501" y="260351"/>
            <a:ext cx="1536700" cy="504825"/>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ka-GE"/>
              <a:t>4</a:t>
            </a:fld>
            <a:endParaRPr/>
          </a:p>
        </p:txBody>
      </p:sp>
      <p:pic>
        <p:nvPicPr>
          <p:cNvPr id="216" name="Google Shape;216;p4" descr="title_shadow_50.png"/>
          <p:cNvPicPr preferRelativeResize="0"/>
          <p:nvPr/>
        </p:nvPicPr>
        <p:blipFill rotWithShape="1">
          <a:blip r:embed="rId3">
            <a:alphaModFix/>
          </a:blip>
          <a:srcRect/>
          <a:stretch/>
        </p:blipFill>
        <p:spPr>
          <a:xfrm rot="10800000">
            <a:off x="1832610" y="605790"/>
            <a:ext cx="8549640" cy="475526"/>
          </a:xfrm>
          <a:prstGeom prst="rect">
            <a:avLst/>
          </a:prstGeom>
          <a:noFill/>
          <a:ln>
            <a:noFill/>
          </a:ln>
        </p:spPr>
      </p:pic>
      <p:sp>
        <p:nvSpPr>
          <p:cNvPr id="217" name="Google Shape;217;p4"/>
          <p:cNvSpPr/>
          <p:nvPr/>
        </p:nvSpPr>
        <p:spPr>
          <a:xfrm>
            <a:off x="0" y="-13594"/>
            <a:ext cx="12192000" cy="1450508"/>
          </a:xfrm>
          <a:prstGeom prst="rect">
            <a:avLst/>
          </a:prstGeom>
          <a:solidFill>
            <a:srgbClr val="A6CB1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ka-GE" sz="3200" dirty="0">
                <a:solidFill>
                  <a:schemeClr val="lt1"/>
                </a:solidFill>
                <a:latin typeface="Merriweather"/>
                <a:ea typeface="Merriweather"/>
                <a:cs typeface="Merriweather"/>
                <a:sym typeface="Merriweather"/>
              </a:rPr>
              <a:t>ერთი შეხედვით უსარგებლო რესურსები(მაგ. მაკულატურა) </a:t>
            </a:r>
            <a:endParaRPr lang="de-AT" sz="3200" dirty="0">
              <a:solidFill>
                <a:schemeClr val="lt1"/>
              </a:solidFill>
              <a:latin typeface="Merriweather"/>
              <a:ea typeface="Merriweather"/>
              <a:cs typeface="Merriweather"/>
              <a:sym typeface="Merriweather"/>
            </a:endParaRPr>
          </a:p>
          <a:p>
            <a:pPr marL="0" marR="0" lvl="0" indent="0" algn="ctr" rtl="0">
              <a:spcBef>
                <a:spcPts val="0"/>
              </a:spcBef>
              <a:spcAft>
                <a:spcPts val="0"/>
              </a:spcAft>
              <a:buNone/>
            </a:pPr>
            <a:r>
              <a:rPr lang="ka-GE" sz="3200" dirty="0">
                <a:solidFill>
                  <a:schemeClr val="lt1"/>
                </a:solidFill>
                <a:latin typeface="Merriweather"/>
                <a:ea typeface="Merriweather"/>
                <a:cs typeface="Merriweather"/>
                <a:sym typeface="Merriweather"/>
              </a:rPr>
              <a:t>+ კრეატიულობა = შექმენით ღირებულება</a:t>
            </a:r>
            <a:endParaRPr sz="3200" dirty="0">
              <a:solidFill>
                <a:schemeClr val="lt1"/>
              </a:solidFill>
              <a:latin typeface="Merriweather"/>
              <a:ea typeface="Merriweather"/>
              <a:cs typeface="Merriweather"/>
              <a:sym typeface="Merriweather"/>
            </a:endParaRPr>
          </a:p>
        </p:txBody>
      </p:sp>
      <p:pic>
        <p:nvPicPr>
          <p:cNvPr id="218" name="Google Shape;218;p4"/>
          <p:cNvPicPr preferRelativeResize="0"/>
          <p:nvPr/>
        </p:nvPicPr>
        <p:blipFill rotWithShape="1">
          <a:blip r:embed="rId4">
            <a:alphaModFix/>
          </a:blip>
          <a:srcRect/>
          <a:stretch/>
        </p:blipFill>
        <p:spPr>
          <a:xfrm>
            <a:off x="3555267" y="1839596"/>
            <a:ext cx="3644186" cy="3681528"/>
          </a:xfrm>
          <a:prstGeom prst="rect">
            <a:avLst/>
          </a:prstGeom>
          <a:noFill/>
          <a:ln>
            <a:noFill/>
          </a:ln>
        </p:spPr>
      </p:pic>
      <p:sp>
        <p:nvSpPr>
          <p:cNvPr id="219" name="Google Shape;219;p4"/>
          <p:cNvSpPr txBox="1"/>
          <p:nvPr/>
        </p:nvSpPr>
        <p:spPr>
          <a:xfrm>
            <a:off x="8986996" y="6141538"/>
            <a:ext cx="1556836"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900">
                <a:solidFill>
                  <a:schemeClr val="dk1"/>
                </a:solidFill>
                <a:latin typeface="Calibri"/>
                <a:ea typeface="Calibri"/>
                <a:cs typeface="Calibri"/>
                <a:sym typeface="Calibri"/>
              </a:rPr>
              <a:t>Credit: Helmut Pokornig/IFTE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5"/>
          <p:cNvSpPr txBox="1">
            <a:spLocks noGrp="1"/>
          </p:cNvSpPr>
          <p:nvPr>
            <p:ph type="sldNum" idx="12"/>
          </p:nvPr>
        </p:nvSpPr>
        <p:spPr>
          <a:xfrm>
            <a:off x="10223501" y="260351"/>
            <a:ext cx="1536700" cy="504825"/>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ka-GE"/>
              <a:t>5</a:t>
            </a:fld>
            <a:endParaRPr/>
          </a:p>
        </p:txBody>
      </p:sp>
      <p:pic>
        <p:nvPicPr>
          <p:cNvPr id="225" name="Google Shape;225;p5" descr="title_shadow_50.png"/>
          <p:cNvPicPr preferRelativeResize="0"/>
          <p:nvPr/>
        </p:nvPicPr>
        <p:blipFill rotWithShape="1">
          <a:blip r:embed="rId3">
            <a:alphaModFix/>
          </a:blip>
          <a:srcRect/>
          <a:stretch/>
        </p:blipFill>
        <p:spPr>
          <a:xfrm rot="10800000">
            <a:off x="1832610" y="605790"/>
            <a:ext cx="8549640" cy="475526"/>
          </a:xfrm>
          <a:prstGeom prst="rect">
            <a:avLst/>
          </a:prstGeom>
          <a:noFill/>
          <a:ln>
            <a:noFill/>
          </a:ln>
        </p:spPr>
      </p:pic>
      <p:sp>
        <p:nvSpPr>
          <p:cNvPr id="226" name="Google Shape;226;p5"/>
          <p:cNvSpPr/>
          <p:nvPr/>
        </p:nvSpPr>
        <p:spPr>
          <a:xfrm>
            <a:off x="0" y="-30579"/>
            <a:ext cx="12192000" cy="1049418"/>
          </a:xfrm>
          <a:prstGeom prst="rect">
            <a:avLst/>
          </a:prstGeom>
          <a:solidFill>
            <a:srgbClr val="A6CB1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ka-GE" sz="3200">
                <a:solidFill>
                  <a:schemeClr val="lt1"/>
                </a:solidFill>
                <a:latin typeface="Calibri"/>
                <a:ea typeface="Calibri"/>
                <a:cs typeface="Calibri"/>
                <a:sym typeface="Calibri"/>
              </a:rPr>
              <a:t>შეგიძლიათ გააკეთოთ ძველი წიგნი…</a:t>
            </a:r>
            <a:endParaRPr sz="3200">
              <a:solidFill>
                <a:schemeClr val="lt1"/>
              </a:solidFill>
              <a:latin typeface="Calibri"/>
              <a:ea typeface="Calibri"/>
              <a:cs typeface="Calibri"/>
              <a:sym typeface="Calibri"/>
            </a:endParaRPr>
          </a:p>
        </p:txBody>
      </p:sp>
      <p:sp>
        <p:nvSpPr>
          <p:cNvPr id="227" name="Google Shape;227;p5"/>
          <p:cNvSpPr/>
          <p:nvPr/>
        </p:nvSpPr>
        <p:spPr>
          <a:xfrm>
            <a:off x="9620963" y="6292393"/>
            <a:ext cx="1370888"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900">
                <a:solidFill>
                  <a:schemeClr val="dk1"/>
                </a:solidFill>
                <a:latin typeface="Calibri"/>
                <a:ea typeface="Calibri"/>
                <a:cs typeface="Calibri"/>
                <a:sym typeface="Calibri"/>
              </a:rPr>
              <a:t>Credit: Johannes Lindner </a:t>
            </a:r>
            <a:endParaRPr/>
          </a:p>
        </p:txBody>
      </p:sp>
      <p:pic>
        <p:nvPicPr>
          <p:cNvPr id="228" name="Google Shape;228;p5" descr="Bildschirmfoto 2015-06-21 um 10.52.55.png"/>
          <p:cNvPicPr preferRelativeResize="0"/>
          <p:nvPr/>
        </p:nvPicPr>
        <p:blipFill rotWithShape="1">
          <a:blip r:embed="rId4">
            <a:alphaModFix/>
          </a:blip>
          <a:srcRect/>
          <a:stretch/>
        </p:blipFill>
        <p:spPr>
          <a:xfrm>
            <a:off x="2210947" y="1304636"/>
            <a:ext cx="3480963" cy="4820292"/>
          </a:xfrm>
          <a:prstGeom prst="rect">
            <a:avLst/>
          </a:prstGeom>
          <a:noFill/>
          <a:ln>
            <a:noFill/>
          </a:ln>
        </p:spPr>
      </p:pic>
      <p:pic>
        <p:nvPicPr>
          <p:cNvPr id="229" name="Google Shape;229;p5" descr="Bildschirmfoto 2015-06-21 um 10.57.54.png"/>
          <p:cNvPicPr preferRelativeResize="0"/>
          <p:nvPr/>
        </p:nvPicPr>
        <p:blipFill rotWithShape="1">
          <a:blip r:embed="rId5">
            <a:alphaModFix/>
          </a:blip>
          <a:srcRect/>
          <a:stretch/>
        </p:blipFill>
        <p:spPr>
          <a:xfrm>
            <a:off x="5809519" y="1293091"/>
            <a:ext cx="3207481" cy="48327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6"/>
          <p:cNvSpPr txBox="1">
            <a:spLocks noGrp="1"/>
          </p:cNvSpPr>
          <p:nvPr>
            <p:ph type="sldNum" idx="12"/>
          </p:nvPr>
        </p:nvSpPr>
        <p:spPr>
          <a:xfrm>
            <a:off x="10223501" y="260351"/>
            <a:ext cx="1536700" cy="504825"/>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ka-GE"/>
              <a:t>6</a:t>
            </a:fld>
            <a:endParaRPr/>
          </a:p>
        </p:txBody>
      </p:sp>
      <p:pic>
        <p:nvPicPr>
          <p:cNvPr id="235" name="Google Shape;235;p6" descr="title_shadow_50.png"/>
          <p:cNvPicPr preferRelativeResize="0"/>
          <p:nvPr/>
        </p:nvPicPr>
        <p:blipFill rotWithShape="1">
          <a:blip r:embed="rId3">
            <a:alphaModFix/>
          </a:blip>
          <a:srcRect/>
          <a:stretch/>
        </p:blipFill>
        <p:spPr>
          <a:xfrm rot="10800000">
            <a:off x="1832610" y="605790"/>
            <a:ext cx="8549640" cy="475526"/>
          </a:xfrm>
          <a:prstGeom prst="rect">
            <a:avLst/>
          </a:prstGeom>
          <a:noFill/>
          <a:ln>
            <a:noFill/>
          </a:ln>
        </p:spPr>
      </p:pic>
      <p:sp>
        <p:nvSpPr>
          <p:cNvPr id="236" name="Google Shape;236;p6"/>
          <p:cNvSpPr/>
          <p:nvPr/>
        </p:nvSpPr>
        <p:spPr>
          <a:xfrm>
            <a:off x="0" y="-13594"/>
            <a:ext cx="12192000" cy="1049418"/>
          </a:xfrm>
          <a:prstGeom prst="rect">
            <a:avLst/>
          </a:prstGeom>
          <a:solidFill>
            <a:srgbClr val="A6CB1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ka-GE" sz="3200">
                <a:solidFill>
                  <a:schemeClr val="lt1"/>
                </a:solidFill>
                <a:latin typeface="Twentieth Century"/>
                <a:ea typeface="Twentieth Century"/>
                <a:cs typeface="Twentieth Century"/>
                <a:sym typeface="Twentieth Century"/>
              </a:rPr>
              <a:t>შეხედეთ </a:t>
            </a:r>
            <a:r>
              <a:rPr lang="ka-GE" sz="3200">
                <a:solidFill>
                  <a:schemeClr val="lt1"/>
                </a:solidFill>
                <a:latin typeface="Merriweather"/>
                <a:ea typeface="Merriweather"/>
                <a:cs typeface="Merriweather"/>
                <a:sym typeface="Merriweather"/>
              </a:rPr>
              <a:t>რაში</a:t>
            </a:r>
            <a:r>
              <a:rPr lang="ka-GE" sz="3200">
                <a:solidFill>
                  <a:schemeClr val="lt1"/>
                </a:solidFill>
                <a:latin typeface="Twentieth Century"/>
                <a:ea typeface="Twentieth Century"/>
                <a:cs typeface="Twentieth Century"/>
                <a:sym typeface="Twentieth Century"/>
              </a:rPr>
              <a:t> შეგიძლიათ გადააქციოთ ზეითუნის ზეთის კონტეინერი...</a:t>
            </a:r>
            <a:endParaRPr sz="3200">
              <a:solidFill>
                <a:schemeClr val="lt1"/>
              </a:solidFill>
              <a:latin typeface="Twentieth Century"/>
              <a:ea typeface="Twentieth Century"/>
              <a:cs typeface="Twentieth Century"/>
              <a:sym typeface="Twentieth Century"/>
            </a:endParaRPr>
          </a:p>
        </p:txBody>
      </p:sp>
      <p:pic>
        <p:nvPicPr>
          <p:cNvPr id="237" name="Google Shape;237;p6" descr="Bildschirmfoto 2015-06-21 um 11.02.20.png"/>
          <p:cNvPicPr preferRelativeResize="0"/>
          <p:nvPr/>
        </p:nvPicPr>
        <p:blipFill rotWithShape="1">
          <a:blip r:embed="rId4">
            <a:alphaModFix/>
          </a:blip>
          <a:srcRect/>
          <a:stretch/>
        </p:blipFill>
        <p:spPr>
          <a:xfrm>
            <a:off x="3383399" y="1384317"/>
            <a:ext cx="4121146" cy="4896411"/>
          </a:xfrm>
          <a:prstGeom prst="rect">
            <a:avLst/>
          </a:prstGeom>
          <a:noFill/>
          <a:ln>
            <a:noFill/>
          </a:ln>
        </p:spPr>
      </p:pic>
      <p:sp>
        <p:nvSpPr>
          <p:cNvPr id="238" name="Google Shape;238;p6"/>
          <p:cNvSpPr/>
          <p:nvPr/>
        </p:nvSpPr>
        <p:spPr>
          <a:xfrm>
            <a:off x="9620963" y="6292393"/>
            <a:ext cx="1370888"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900">
                <a:solidFill>
                  <a:schemeClr val="dk1"/>
                </a:solidFill>
                <a:latin typeface="Calibri"/>
                <a:ea typeface="Calibri"/>
                <a:cs typeface="Calibri"/>
                <a:sym typeface="Calibri"/>
              </a:rPr>
              <a:t>Credit: Johannes Lindner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7"/>
          <p:cNvSpPr txBox="1">
            <a:spLocks noGrp="1"/>
          </p:cNvSpPr>
          <p:nvPr>
            <p:ph type="sldNum" idx="12"/>
          </p:nvPr>
        </p:nvSpPr>
        <p:spPr>
          <a:xfrm>
            <a:off x="10223501" y="260351"/>
            <a:ext cx="1536700" cy="504825"/>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ka-GE"/>
              <a:t>7</a:t>
            </a:fld>
            <a:endParaRPr/>
          </a:p>
        </p:txBody>
      </p:sp>
      <p:pic>
        <p:nvPicPr>
          <p:cNvPr id="244" name="Google Shape;244;p7" descr="title_shadow_50.png"/>
          <p:cNvPicPr preferRelativeResize="0"/>
          <p:nvPr/>
        </p:nvPicPr>
        <p:blipFill rotWithShape="1">
          <a:blip r:embed="rId3">
            <a:alphaModFix/>
          </a:blip>
          <a:srcRect/>
          <a:stretch/>
        </p:blipFill>
        <p:spPr>
          <a:xfrm rot="10800000">
            <a:off x="1832610" y="605790"/>
            <a:ext cx="8549640" cy="475526"/>
          </a:xfrm>
          <a:prstGeom prst="rect">
            <a:avLst/>
          </a:prstGeom>
          <a:noFill/>
          <a:ln>
            <a:noFill/>
          </a:ln>
        </p:spPr>
      </p:pic>
      <p:sp>
        <p:nvSpPr>
          <p:cNvPr id="245" name="Google Shape;245;p7"/>
          <p:cNvSpPr/>
          <p:nvPr/>
        </p:nvSpPr>
        <p:spPr>
          <a:xfrm>
            <a:off x="0" y="-13594"/>
            <a:ext cx="12192000" cy="1049418"/>
          </a:xfrm>
          <a:prstGeom prst="rect">
            <a:avLst/>
          </a:prstGeom>
          <a:solidFill>
            <a:srgbClr val="A6CB1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ka-GE" sz="3200">
                <a:solidFill>
                  <a:schemeClr val="lt1"/>
                </a:solidFill>
                <a:latin typeface="Twentieth Century"/>
                <a:ea typeface="Twentieth Century"/>
                <a:cs typeface="Twentieth Century"/>
                <a:sym typeface="Twentieth Century"/>
              </a:rPr>
              <a:t>თქვენ </a:t>
            </a:r>
            <a:r>
              <a:rPr lang="ka-GE" sz="3200">
                <a:solidFill>
                  <a:schemeClr val="lt1"/>
                </a:solidFill>
                <a:latin typeface="Merriweather"/>
                <a:ea typeface="Merriweather"/>
                <a:cs typeface="Merriweather"/>
                <a:sym typeface="Merriweather"/>
              </a:rPr>
              <a:t>შეგიძლიათ</a:t>
            </a:r>
            <a:r>
              <a:rPr lang="ka-GE" sz="3200">
                <a:solidFill>
                  <a:schemeClr val="lt1"/>
                </a:solidFill>
                <a:latin typeface="Twentieth Century"/>
                <a:ea typeface="Twentieth Century"/>
                <a:cs typeface="Twentieth Century"/>
                <a:sym typeface="Twentieth Century"/>
              </a:rPr>
              <a:t> გადააქციოთ ეს გამაფრთხილებელი ნიშანი...</a:t>
            </a:r>
            <a:endParaRPr sz="3200">
              <a:solidFill>
                <a:schemeClr val="lt1"/>
              </a:solidFill>
              <a:latin typeface="Twentieth Century"/>
              <a:ea typeface="Twentieth Century"/>
              <a:cs typeface="Twentieth Century"/>
              <a:sym typeface="Twentieth Century"/>
            </a:endParaRPr>
          </a:p>
        </p:txBody>
      </p:sp>
      <p:pic>
        <p:nvPicPr>
          <p:cNvPr id="246" name="Google Shape;246;p7" descr="Bildschirmfoto 2015-06-21 um 10.51.39.png"/>
          <p:cNvPicPr preferRelativeResize="0"/>
          <p:nvPr/>
        </p:nvPicPr>
        <p:blipFill rotWithShape="1">
          <a:blip r:embed="rId4">
            <a:alphaModFix/>
          </a:blip>
          <a:srcRect/>
          <a:stretch/>
        </p:blipFill>
        <p:spPr>
          <a:xfrm>
            <a:off x="2978728" y="1327727"/>
            <a:ext cx="4883727" cy="5023028"/>
          </a:xfrm>
          <a:prstGeom prst="rect">
            <a:avLst/>
          </a:prstGeom>
          <a:noFill/>
          <a:ln>
            <a:noFill/>
          </a:ln>
        </p:spPr>
      </p:pic>
      <p:sp>
        <p:nvSpPr>
          <p:cNvPr id="247" name="Google Shape;247;p7"/>
          <p:cNvSpPr/>
          <p:nvPr/>
        </p:nvSpPr>
        <p:spPr>
          <a:xfrm>
            <a:off x="9620963" y="6292393"/>
            <a:ext cx="1370888"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900">
                <a:solidFill>
                  <a:schemeClr val="dk1"/>
                </a:solidFill>
                <a:latin typeface="Calibri"/>
                <a:ea typeface="Calibri"/>
                <a:cs typeface="Calibri"/>
                <a:sym typeface="Calibri"/>
              </a:rPr>
              <a:t>Credit: Johannes Lindner </a:t>
            </a:r>
            <a:endParaRPr/>
          </a:p>
        </p:txBody>
      </p:sp>
      <p:sp>
        <p:nvSpPr>
          <p:cNvPr id="248" name="Google Shape;248;p7"/>
          <p:cNvSpPr txBox="1"/>
          <p:nvPr/>
        </p:nvSpPr>
        <p:spPr>
          <a:xfrm>
            <a:off x="9379131" y="2129246"/>
            <a:ext cx="1612720" cy="66620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1800">
                <a:solidFill>
                  <a:schemeClr val="dk1"/>
                </a:solidFill>
                <a:latin typeface="Calibri"/>
                <a:ea typeface="Calibri"/>
                <a:cs typeface="Calibri"/>
                <a:sym typeface="Calibri"/>
              </a:rPr>
              <a:t>სახანძრო გასასვლელი</a:t>
            </a:r>
            <a:endParaRPr sz="18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8"/>
          <p:cNvSpPr txBox="1">
            <a:spLocks noGrp="1"/>
          </p:cNvSpPr>
          <p:nvPr>
            <p:ph type="sldNum" idx="12"/>
          </p:nvPr>
        </p:nvSpPr>
        <p:spPr>
          <a:xfrm>
            <a:off x="10223501" y="260351"/>
            <a:ext cx="1536700" cy="504825"/>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ka-GE"/>
              <a:t>8</a:t>
            </a:fld>
            <a:endParaRPr/>
          </a:p>
        </p:txBody>
      </p:sp>
      <p:pic>
        <p:nvPicPr>
          <p:cNvPr id="254" name="Google Shape;254;p8" descr="title_shadow_50.png"/>
          <p:cNvPicPr preferRelativeResize="0"/>
          <p:nvPr/>
        </p:nvPicPr>
        <p:blipFill rotWithShape="1">
          <a:blip r:embed="rId3">
            <a:alphaModFix/>
          </a:blip>
          <a:srcRect/>
          <a:stretch/>
        </p:blipFill>
        <p:spPr>
          <a:xfrm rot="10800000">
            <a:off x="1832610" y="605790"/>
            <a:ext cx="8549640" cy="475526"/>
          </a:xfrm>
          <a:prstGeom prst="rect">
            <a:avLst/>
          </a:prstGeom>
          <a:noFill/>
          <a:ln>
            <a:noFill/>
          </a:ln>
        </p:spPr>
      </p:pic>
      <p:sp>
        <p:nvSpPr>
          <p:cNvPr id="255" name="Google Shape;255;p8"/>
          <p:cNvSpPr/>
          <p:nvPr/>
        </p:nvSpPr>
        <p:spPr>
          <a:xfrm>
            <a:off x="0" y="-13594"/>
            <a:ext cx="12192000" cy="1049418"/>
          </a:xfrm>
          <a:prstGeom prst="rect">
            <a:avLst/>
          </a:prstGeom>
          <a:solidFill>
            <a:srgbClr val="A6CB1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ka-GE" sz="3200">
                <a:solidFill>
                  <a:schemeClr val="lt1"/>
                </a:solidFill>
                <a:latin typeface="Merriweather"/>
                <a:ea typeface="Merriweather"/>
                <a:cs typeface="Merriweather"/>
                <a:sym typeface="Merriweather"/>
              </a:rPr>
              <a:t>კასრი შეიძლება გარდაიქმნას...</a:t>
            </a:r>
            <a:endParaRPr sz="3200">
              <a:solidFill>
                <a:schemeClr val="lt1"/>
              </a:solidFill>
              <a:latin typeface="Merriweather"/>
              <a:ea typeface="Merriweather"/>
              <a:cs typeface="Merriweather"/>
              <a:sym typeface="Merriweather"/>
            </a:endParaRPr>
          </a:p>
        </p:txBody>
      </p:sp>
      <p:pic>
        <p:nvPicPr>
          <p:cNvPr id="256" name="Google Shape;256;p8" descr="Bildschirmfoto 2015-06-21 um 10.59.57.png"/>
          <p:cNvPicPr preferRelativeResize="0"/>
          <p:nvPr/>
        </p:nvPicPr>
        <p:blipFill rotWithShape="1">
          <a:blip r:embed="rId4">
            <a:alphaModFix/>
          </a:blip>
          <a:srcRect/>
          <a:stretch/>
        </p:blipFill>
        <p:spPr>
          <a:xfrm>
            <a:off x="3613727" y="1327726"/>
            <a:ext cx="3660214" cy="5055582"/>
          </a:xfrm>
          <a:prstGeom prst="rect">
            <a:avLst/>
          </a:prstGeom>
          <a:noFill/>
          <a:ln>
            <a:noFill/>
          </a:ln>
        </p:spPr>
      </p:pic>
      <p:sp>
        <p:nvSpPr>
          <p:cNvPr id="257" name="Google Shape;257;p8"/>
          <p:cNvSpPr/>
          <p:nvPr/>
        </p:nvSpPr>
        <p:spPr>
          <a:xfrm>
            <a:off x="9620963" y="6292393"/>
            <a:ext cx="1370888"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900">
                <a:solidFill>
                  <a:schemeClr val="dk1"/>
                </a:solidFill>
                <a:latin typeface="Calibri"/>
                <a:ea typeface="Calibri"/>
                <a:cs typeface="Calibri"/>
                <a:sym typeface="Calibri"/>
              </a:rPr>
              <a:t>Credit: Johannes Lindner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9"/>
          <p:cNvSpPr txBox="1">
            <a:spLocks noGrp="1"/>
          </p:cNvSpPr>
          <p:nvPr>
            <p:ph type="sldNum" idx="12"/>
          </p:nvPr>
        </p:nvSpPr>
        <p:spPr>
          <a:xfrm>
            <a:off x="10223501" y="260351"/>
            <a:ext cx="1536700" cy="504825"/>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ka-GE"/>
              <a:t>9</a:t>
            </a:fld>
            <a:endParaRPr/>
          </a:p>
        </p:txBody>
      </p:sp>
      <p:pic>
        <p:nvPicPr>
          <p:cNvPr id="263" name="Google Shape;263;p9" descr="title_shadow_50.png"/>
          <p:cNvPicPr preferRelativeResize="0"/>
          <p:nvPr/>
        </p:nvPicPr>
        <p:blipFill rotWithShape="1">
          <a:blip r:embed="rId3">
            <a:alphaModFix/>
          </a:blip>
          <a:srcRect/>
          <a:stretch/>
        </p:blipFill>
        <p:spPr>
          <a:xfrm rot="10800000">
            <a:off x="1832610" y="605790"/>
            <a:ext cx="8549640" cy="475526"/>
          </a:xfrm>
          <a:prstGeom prst="rect">
            <a:avLst/>
          </a:prstGeom>
          <a:noFill/>
          <a:ln>
            <a:noFill/>
          </a:ln>
        </p:spPr>
      </p:pic>
      <p:sp>
        <p:nvSpPr>
          <p:cNvPr id="264" name="Google Shape;264;p9"/>
          <p:cNvSpPr/>
          <p:nvPr/>
        </p:nvSpPr>
        <p:spPr>
          <a:xfrm>
            <a:off x="0" y="-13594"/>
            <a:ext cx="12192000" cy="1049418"/>
          </a:xfrm>
          <a:prstGeom prst="rect">
            <a:avLst/>
          </a:prstGeom>
          <a:solidFill>
            <a:srgbClr val="A6CB1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ka-GE" sz="3200">
                <a:solidFill>
                  <a:schemeClr val="lt1"/>
                </a:solidFill>
                <a:latin typeface="Merriweather"/>
                <a:ea typeface="Merriweather"/>
                <a:cs typeface="Merriweather"/>
                <a:sym typeface="Merriweather"/>
              </a:rPr>
              <a:t>გრამფირფიტა/ვინილი ხდება...</a:t>
            </a:r>
            <a:endParaRPr sz="3200">
              <a:solidFill>
                <a:schemeClr val="lt1"/>
              </a:solidFill>
              <a:latin typeface="Merriweather"/>
              <a:ea typeface="Merriweather"/>
              <a:cs typeface="Merriweather"/>
              <a:sym typeface="Merriweather"/>
            </a:endParaRPr>
          </a:p>
        </p:txBody>
      </p:sp>
      <p:pic>
        <p:nvPicPr>
          <p:cNvPr id="265" name="Google Shape;265;p9" descr="Bildschirmfoto 2015-06-21 um 10.51.25.png"/>
          <p:cNvPicPr preferRelativeResize="0"/>
          <p:nvPr/>
        </p:nvPicPr>
        <p:blipFill rotWithShape="1">
          <a:blip r:embed="rId4">
            <a:alphaModFix/>
          </a:blip>
          <a:srcRect/>
          <a:stretch/>
        </p:blipFill>
        <p:spPr>
          <a:xfrm>
            <a:off x="3447288" y="1304633"/>
            <a:ext cx="4149621" cy="5085320"/>
          </a:xfrm>
          <a:prstGeom prst="rect">
            <a:avLst/>
          </a:prstGeom>
          <a:noFill/>
          <a:ln>
            <a:noFill/>
          </a:ln>
        </p:spPr>
      </p:pic>
      <p:sp>
        <p:nvSpPr>
          <p:cNvPr id="266" name="Google Shape;266;p9"/>
          <p:cNvSpPr/>
          <p:nvPr/>
        </p:nvSpPr>
        <p:spPr>
          <a:xfrm>
            <a:off x="9620963" y="6292393"/>
            <a:ext cx="1370888"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ka-GE" sz="900">
                <a:solidFill>
                  <a:schemeClr val="dk1"/>
                </a:solidFill>
                <a:latin typeface="Calibri"/>
                <a:ea typeface="Calibri"/>
                <a:cs typeface="Calibri"/>
                <a:sym typeface="Calibri"/>
              </a:rPr>
              <a:t>Credit: Johannes Lindner </a:t>
            </a:r>
            <a:endParaRPr/>
          </a:p>
        </p:txBody>
      </p:sp>
    </p:spTree>
  </p:cSld>
  <p:clrMapOvr>
    <a:masterClrMapping/>
  </p:clrMapOvr>
</p:sld>
</file>

<file path=ppt/theme/theme1.xml><?xml version="1.0" encoding="utf-8"?>
<a:theme xmlns:a="http://schemas.openxmlformats.org/drawingml/2006/main" name="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656</Words>
  <Application>Microsoft Macintosh PowerPoint</Application>
  <PresentationFormat>Breitbild</PresentationFormat>
  <Paragraphs>101</Paragraphs>
  <Slides>21</Slides>
  <Notes>20</Notes>
  <HiddenSlides>0</HiddenSlides>
  <MMClips>0</MMClips>
  <ScaleCrop>false</ScaleCrop>
  <HeadingPairs>
    <vt:vector size="6" baseType="variant">
      <vt:variant>
        <vt:lpstr>Verwendete Schriftarten</vt:lpstr>
      </vt:variant>
      <vt:variant>
        <vt:i4>5</vt:i4>
      </vt:variant>
      <vt:variant>
        <vt:lpstr>Design</vt:lpstr>
      </vt:variant>
      <vt:variant>
        <vt:i4>2</vt:i4>
      </vt:variant>
      <vt:variant>
        <vt:lpstr>Folientitel</vt:lpstr>
      </vt:variant>
      <vt:variant>
        <vt:i4>21</vt:i4>
      </vt:variant>
    </vt:vector>
  </HeadingPairs>
  <TitlesOfParts>
    <vt:vector size="28" baseType="lpstr">
      <vt:lpstr>Times</vt:lpstr>
      <vt:lpstr>Calibri</vt:lpstr>
      <vt:lpstr>Arial</vt:lpstr>
      <vt:lpstr>Merriweather</vt:lpstr>
      <vt:lpstr>Twentieth Century</vt:lpstr>
      <vt:lpstr>Office</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სამეწარმეო სწავლება არის ღირებულების შექმნის პედაგოგიკა </vt:lpstr>
      <vt:lpstr>ღირებულება</vt:lpstr>
      <vt:lpstr>PowerPoint-Präsentation</vt:lpstr>
      <vt:lpstr>PowerPoint-Präsentation</vt:lpstr>
      <vt:lpstr>PowerPoint-Präsentation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Johannes Lindner</dc:creator>
  <cp:lastModifiedBy>Johannes Lindner</cp:lastModifiedBy>
  <cp:revision>3</cp:revision>
  <cp:lastPrinted>2023-11-02T11:26:14Z</cp:lastPrinted>
  <dcterms:created xsi:type="dcterms:W3CDTF">2022-09-13T07:34:04Z</dcterms:created>
  <dcterms:modified xsi:type="dcterms:W3CDTF">2023-11-02T11:26:36Z</dcterms:modified>
</cp:coreProperties>
</file>