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525" r:id="rId2"/>
    <p:sldId id="256" r:id="rId3"/>
    <p:sldId id="475" r:id="rId4"/>
    <p:sldId id="490" r:id="rId5"/>
    <p:sldId id="491" r:id="rId6"/>
    <p:sldId id="492" r:id="rId7"/>
    <p:sldId id="478" r:id="rId8"/>
    <p:sldId id="524" r:id="rId9"/>
    <p:sldId id="517" r:id="rId10"/>
    <p:sldId id="515" r:id="rId11"/>
    <p:sldId id="520" r:id="rId12"/>
    <p:sldId id="519" r:id="rId13"/>
    <p:sldId id="516" r:id="rId14"/>
    <p:sldId id="508" r:id="rId15"/>
    <p:sldId id="437" r:id="rId16"/>
    <p:sldId id="521" r:id="rId17"/>
    <p:sldId id="438" r:id="rId18"/>
    <p:sldId id="523" r:id="rId19"/>
    <p:sldId id="470" r:id="rId20"/>
    <p:sldId id="509" r:id="rId21"/>
    <p:sldId id="494" r:id="rId22"/>
    <p:sldId id="497" r:id="rId23"/>
    <p:sldId id="498" r:id="rId24"/>
    <p:sldId id="499" r:id="rId25"/>
    <p:sldId id="522" r:id="rId26"/>
    <p:sldId id="500" r:id="rId27"/>
    <p:sldId id="501" r:id="rId28"/>
    <p:sldId id="502" r:id="rId29"/>
    <p:sldId id="503" r:id="rId30"/>
    <p:sldId id="504" r:id="rId31"/>
    <p:sldId id="510" r:id="rId32"/>
    <p:sldId id="505" r:id="rId33"/>
    <p:sldId id="512" r:id="rId34"/>
    <p:sldId id="514" r:id="rId35"/>
    <p:sldId id="513" r:id="rId36"/>
    <p:sldId id="483" r:id="rId3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561"/>
    <p:restoredTop sz="94687"/>
  </p:normalViewPr>
  <p:slideViewPr>
    <p:cSldViewPr snapToGrid="0" snapToObjects="1">
      <p:cViewPr varScale="1">
        <p:scale>
          <a:sx n="112" d="100"/>
          <a:sy n="112" d="100"/>
        </p:scale>
        <p:origin x="8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1DDB4-37CB-084F-934F-1F2E99637670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932F-560A-B845-8F6A-A77D7839C9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80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349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578A9-9584-144C-8A91-E7523FFE0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F2B7CA4-C261-CD42-8C25-B6EE4DC2F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8CAB54-A993-C440-940F-86CBD9E0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FB9E13-64E3-D048-B368-DB7F3641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C2142-CA34-824F-9110-EB6697E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36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67FE7-EDEF-A34B-939D-4359BFAC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154C5B-2677-BD4C-84BF-3F656D792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DF2F91-28A2-1144-86DE-D35ACF6B7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A475-F0BD-EB43-80C7-1ABDAFAE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659B89-E7C1-7A4F-A0FF-5C3C5023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84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B182282-0A50-8044-9F25-6729EF78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095A88-E7B8-D245-8F65-C0DCD5F42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C9FEA7-16C5-2D45-80F3-F25DAEE2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0FA740-4D07-B947-8F1E-2D4DFCF9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0BBB9-F7C3-4747-AFA5-778C1A928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27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92150"/>
            <a:ext cx="109728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223501" y="260351"/>
            <a:ext cx="1536700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5564055"/>
      </p:ext>
    </p:extLst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055367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5B6DC-2265-9348-A901-8E9DF93E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B6689-5623-BE41-81AE-71D69A1C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33920-CBF5-284C-BAFC-683CFCF5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45274C-AA91-6A46-A82F-F996A0E8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4B23FC-0D63-B045-B010-448C7CA7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91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8072-B816-064F-97AB-9F2F21C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4E28EB-28C0-CE4F-9DF9-577E14247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2E93B7-43B0-454E-9798-2014084B7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0062B-C37C-514B-BF47-4EC5E268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0CDCE9-71E8-4D40-B86F-B4360E53F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FC2B-DE00-7443-A678-3781F1D4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936282-F9B6-AF44-A421-F70DB7EF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15389A-3714-3A49-BE0B-34AB3D358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57A7203-260A-884E-98F8-391D6788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2C7BF8-94D2-3547-94F5-BF2A4DEF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5E10DD-FE0A-8A4D-9A63-D583A4F9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59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B4A3D-4C8F-EC41-9529-22C550CD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88C9CC-18F6-524A-B870-240BC32D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76EDA0-46FC-F246-8196-DBB366BB6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4BA433-674E-A547-B46D-65577C8AD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BEBE5A-C56A-674F-B349-FDB7483A20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4BFF857-DFD3-314B-BFF7-BD3B561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F90D94-94C1-3841-A57B-534F2979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C22CE62-7E64-C44C-9865-2341523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C5409-7B5D-054A-9290-A973BB5E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03D811-554F-9746-AF33-C1515EC4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255C4D-3529-9A4D-8A71-8BEE2F2D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60F6B8-3FCC-F94A-A18F-77580906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5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91C3EA1-31D4-AE4C-A451-F648EE66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A6F951-BE30-294F-89E1-8DBB8957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03502-5A4B-604C-94EE-B90A3324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54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7BD3-80F8-A04D-B3AD-E6641AAD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C2BA37-129F-F14A-B487-D1EA52882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0A2F7E-E945-3C4B-A91B-471012F2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38CF1-9449-3946-B85A-245AB42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A83ABE-C4E3-794C-9693-CC7622FC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1ADB06-AD6F-B442-9FB5-A99631F3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2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B6198-897E-9746-BCD2-B9F97F7FF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8CD5F2D-590D-C742-9A9B-AAC29E384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0B5363-854B-D64E-A116-EE7480E97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44DCC1-2772-5D47-A6CF-69E530A4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E565A4-03A1-9346-ABA5-6EA374B8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B05650-2F6B-1B44-961A-5560443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5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81B6A69-DA6C-3C4E-A09A-2BEE93B0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AB90D4-F0C9-3049-8B7C-FAEC6E929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BF51E-C063-E441-AC4C-DC434C2C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5627-D6FD-1F46-BA6A-E279FAB2B548}" type="datetimeFigureOut">
              <a:rPr lang="de-DE" smtClean="0"/>
              <a:t>04.11.23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03238-266F-3D4E-9945-88C31B6B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AB00F5-2FFD-0348-A09F-A51022D5F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00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at/url?sa=i&amp;url=https://www.fteval.at/content/home/plattform/mitglieder/profile/bmbwf/&amp;psig=AOvVaw1RoRl-_yhgGsXsuJLmZ_HX&amp;ust=1664268228693000&amp;source=images&amp;cd=vfe&amp;ved=0CAwQjRxqFwoTCIiO1rqIsvoCFQAAAAAdAAAAABAN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0.png"/><Relationship Id="rId7" Type="http://schemas.openxmlformats.org/officeDocument/2006/relationships/image" Target="../media/image1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7552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1199727"/>
            <a:ext cx="1219200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ka-GE" sz="2000" dirty="0">
                <a:solidFill>
                  <a:srgbClr val="FFFFFF"/>
                </a:solidFill>
                <a:latin typeface="Tw Cen MT"/>
                <a:ea typeface="DejaVu Sans"/>
              </a:rPr>
              <a:t>                             იდეის გამოწვევა</a:t>
            </a:r>
            <a:r>
              <a:rPr lang="en-GB" sz="2000" dirty="0">
                <a:solidFill>
                  <a:srgbClr val="FFFFFF"/>
                </a:solidFill>
                <a:latin typeface="Tw Cen MT"/>
                <a:ea typeface="DejaVu Sans"/>
              </a:rPr>
              <a:t>/ B1: </a:t>
            </a:r>
            <a:r>
              <a:rPr lang="ka-GE" sz="2000" dirty="0">
                <a:solidFill>
                  <a:srgbClr val="FFFFFF"/>
                </a:solidFill>
                <a:latin typeface="Tw Cen MT"/>
                <a:ea typeface="DejaVu Sans"/>
              </a:rPr>
              <a:t> სამეწარმეო დიზაინი - მდგრადი ბიზნეს მოდელი</a:t>
            </a:r>
            <a:endParaRPr lang="en-GB" sz="2000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03671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7" name="CustomShape 3"/>
          <p:cNvSpPr/>
          <p:nvPr/>
        </p:nvSpPr>
        <p:spPr>
          <a:xfrm>
            <a:off x="259771" y="1401802"/>
            <a:ext cx="6673625" cy="43051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endParaRPr lang="ka-GE" sz="3600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ka-GE" sz="36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იდეის გამოწვევა </a:t>
            </a:r>
            <a:r>
              <a:rPr lang="en-GB" sz="36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B1 </a:t>
            </a:r>
          </a:p>
          <a:p>
            <a:pPr>
              <a:spcBef>
                <a:spcPts val="600"/>
              </a:spcBef>
            </a:pPr>
            <a:r>
              <a:rPr lang="ka-GE" sz="36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იდეის ტილო</a:t>
            </a:r>
            <a:endParaRPr lang="en-GB" sz="3600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ka-GE" sz="2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შემიძლია განვავითარო იდეა და მოდელი, როგორ განვახორციელო იგი.</a:t>
            </a:r>
          </a:p>
          <a:p>
            <a:pPr>
              <a:spcBef>
                <a:spcPts val="600"/>
              </a:spcBef>
            </a:pPr>
            <a:r>
              <a:rPr lang="ka-GE" sz="2000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ძირითადი სამეწარმეო განათლება</a:t>
            </a:r>
            <a:endParaRPr lang="en-GB" sz="2000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769" y="1965906"/>
            <a:ext cx="3209534" cy="3176916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7082338" y="4834743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a-GE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სამეწარმეო დიზაინი - მდგრადი ბიზნეს მოდელი</a:t>
            </a:r>
            <a:endParaRPr lang="en-GB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Bild 2">
            <a:extLst>
              <a:ext uri="{FF2B5EF4-FFF2-40B4-BE49-F238E27FC236}">
                <a16:creationId xmlns:a16="http://schemas.microsoft.com/office/drawing/2014/main" id="{D8AC49A6-F349-CE43-994A-BB7B8389112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771" y="5687050"/>
            <a:ext cx="1881680" cy="894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fteval">
            <a:hlinkClick r:id="rId6"/>
            <a:extLst>
              <a:ext uri="{FF2B5EF4-FFF2-40B4-BE49-F238E27FC236}">
                <a16:creationId xmlns:a16="http://schemas.microsoft.com/office/drawing/2014/main" id="{50D603F4-CAEB-8243-8864-607887BBB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570" y="5882850"/>
            <a:ext cx="1588783" cy="74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820B6AE-8AE8-BC4B-AA8F-5134C9A294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26573" y="5884655"/>
            <a:ext cx="864699" cy="59858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E0DC7EA-CF7F-5449-B668-6099EBD01A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0653" y="49176"/>
            <a:ext cx="4431030" cy="114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05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1514042" y="6326669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Credit: </a:t>
            </a:r>
            <a:r>
              <a:rPr lang="de-DE" sz="900" dirty="0"/>
              <a:t>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10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99E7460-C1B4-F14D-9573-E7446EF1D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555" y="1381262"/>
            <a:ext cx="9047289" cy="487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49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8682831" y="5008414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err="1"/>
              <a:t>Credit</a:t>
            </a:r>
            <a:r>
              <a:rPr lang="de-DE" sz="90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Bildschirmfoto 2015-06-13 um 15.46.5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302" y="1081317"/>
            <a:ext cx="7887860" cy="5603567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11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531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8354496" y="4880285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12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B54932-A7F5-4E41-B1B3-D6D53F643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252" y="1209986"/>
            <a:ext cx="6746738" cy="536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8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8902749" y="501997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err="1"/>
              <a:t>Credit</a:t>
            </a:r>
            <a:r>
              <a:rPr lang="de-DE" sz="90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13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02F0773-A301-E549-BA56-BA51F157D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318" y="1309769"/>
            <a:ext cx="8643183" cy="51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71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 Canvas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92303" y="1654042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694552" y="199909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შიდა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471" y="500969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გარე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434518" y="1656357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6" name="Right Arrow 35"/>
          <p:cNvSpPr/>
          <p:nvPr/>
        </p:nvSpPr>
        <p:spPr>
          <a:xfrm>
            <a:off x="1898979" y="1503950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Box 37"/>
          <p:cNvSpPr txBox="1"/>
          <p:nvPr/>
        </p:nvSpPr>
        <p:spPr>
          <a:xfrm>
            <a:off x="1855309" y="6545577"/>
            <a:ext cx="1568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>
                <a:latin typeface="Arial"/>
                <a:cs typeface="Arial"/>
              </a:rPr>
              <a:t>Source: Lindner/Fröhlich 2015</a:t>
            </a:r>
          </a:p>
          <a:p>
            <a:r>
              <a:rPr lang="de-DE" sz="800">
                <a:latin typeface="Arial"/>
                <a:cs typeface="Arial"/>
              </a:rPr>
              <a:t> 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95576AE3-511B-AD41-A3D7-44A357DECD9C}"/>
              </a:ext>
            </a:extLst>
          </p:cNvPr>
          <p:cNvSpPr txBox="1"/>
          <p:nvPr/>
        </p:nvSpPr>
        <p:spPr>
          <a:xfrm>
            <a:off x="4301068" y="1122217"/>
            <a:ext cx="3826012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ka-GE" dirty="0">
                <a:solidFill>
                  <a:srgbClr val="008000"/>
                </a:solidFill>
              </a:rPr>
              <a:t>შეამოწმეთ შესაძლებლობა</a:t>
            </a:r>
            <a:endParaRPr lang="en-GB" dirty="0">
              <a:solidFill>
                <a:srgbClr val="008000"/>
              </a:solidFill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06D554A6-27D9-E745-B184-C2CF63406377}"/>
              </a:ext>
            </a:extLst>
          </p:cNvPr>
          <p:cNvSpPr txBox="1"/>
          <p:nvPr/>
        </p:nvSpPr>
        <p:spPr>
          <a:xfrm rot="16200000">
            <a:off x="-191578" y="3353928"/>
            <a:ext cx="2418591" cy="646331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0000FF"/>
                </a:solidFill>
              </a:rPr>
              <a:t>(ბიზნეს) იდეის შემუშავება</a:t>
            </a:r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B965FA07-9A7F-3240-867F-D03262906BD7}"/>
              </a:ext>
            </a:extLst>
          </p:cNvPr>
          <p:cNvSpPr txBox="1"/>
          <p:nvPr/>
        </p:nvSpPr>
        <p:spPr>
          <a:xfrm>
            <a:off x="4619202" y="2437984"/>
            <a:ext cx="2619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შეამოწმეთ საბაზრო შესაძლებლობა</a:t>
            </a:r>
            <a:endParaRPr lang="en-GB" sz="1500" dirty="0">
              <a:solidFill>
                <a:srgbClr val="008000"/>
              </a:solidFill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48038B1-BCA4-BD44-989D-BFDD3AD44969}"/>
              </a:ext>
            </a:extLst>
          </p:cNvPr>
          <p:cNvSpPr txBox="1"/>
          <p:nvPr/>
        </p:nvSpPr>
        <p:spPr>
          <a:xfrm>
            <a:off x="2015686" y="1856609"/>
            <a:ext cx="2464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00FF"/>
                </a:solidFill>
              </a:rPr>
              <a:t>ადამიანი არის კატალიზატორი</a:t>
            </a:r>
            <a:r>
              <a:rPr lang="en-GB" sz="1600" dirty="0">
                <a:solidFill>
                  <a:srgbClr val="0000FF"/>
                </a:solidFill>
              </a:rPr>
              <a:t>:</a:t>
            </a:r>
          </a:p>
          <a:p>
            <a:endParaRPr lang="en-GB" sz="1600" dirty="0">
              <a:solidFill>
                <a:srgbClr val="0000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ოცნება ხდება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ჰობი გადაიქცევა სამსახურად</a:t>
            </a:r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56782271-01F6-D440-916E-324AF3F90C84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z="1200" smtClean="0">
                <a:solidFill>
                  <a:schemeClr val="bg1"/>
                </a:solidFill>
              </a:rPr>
              <a:pPr algn="r"/>
              <a:t>14</a:t>
            </a:fld>
            <a:endParaRPr lang="de-AT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08794"/>
      </p:ext>
    </p:extLst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3070114" y="5929849"/>
            <a:ext cx="316865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AT" sz="1400" dirty="0" err="1"/>
              <a:t>Goshaart</a:t>
            </a:r>
            <a:endParaRPr lang="de-AT" sz="1400" dirty="0"/>
          </a:p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შეიმუშავეთ ბიზნეს იდეა - შიდა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297D96E3-BED3-F145-8313-3306B1E4F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69" y="2859925"/>
            <a:ext cx="27002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ოცნება ხდება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E67164C-5F9E-6541-B34D-B583CDCB398D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15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76EBA11-2E39-8244-A6BD-97139BDFE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705" y="1516331"/>
            <a:ext cx="3456682" cy="441351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3E70A80-2B2E-9C4F-B0DA-6C20D51897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7978" y="1516330"/>
            <a:ext cx="5361142" cy="441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02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2215907" y="5922826"/>
            <a:ext cx="316865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AT" sz="1400" dirty="0" err="1"/>
              <a:t>Jibson</a:t>
            </a:r>
            <a:r>
              <a:rPr lang="de-AT" sz="1400" dirty="0"/>
              <a:t> </a:t>
            </a:r>
            <a:r>
              <a:rPr lang="de-AT" sz="1400" dirty="0" err="1"/>
              <a:t>Khundadze</a:t>
            </a:r>
            <a:endParaRPr lang="de-AT" sz="1400" dirty="0"/>
          </a:p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შეიმუშავეთ ბიზნეს იდეა - შიდა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297D96E3-BED3-F145-8313-3306B1E4F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69" y="2859925"/>
            <a:ext cx="1765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ოცნება ხდება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E67164C-5F9E-6541-B34D-B583CDCB398D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16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8E7D535-3325-E847-A644-F9966C438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907" y="1508710"/>
            <a:ext cx="3738955" cy="437564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502A656-3305-8A4B-AF17-601EAE8E5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846" y="1498413"/>
            <a:ext cx="5861267" cy="438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09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17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17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0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შეიმუშავეთ ბიზნეს იდეა - შიდა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F9419B0D-2533-3845-85CF-DCEA4555B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5405" y="2811806"/>
            <a:ext cx="34774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ჰობი იქცევა სამსახურად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96CCF3D0-B58E-E544-B6C4-B204D1503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5197" y="6309974"/>
            <a:ext cx="150606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Source Johannes Lindner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338372B2-02F8-6449-A6AB-B81AF4E3229D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17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10CEBCF-582D-BA4A-BF04-E725A5A81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13" y="1426755"/>
            <a:ext cx="3776864" cy="488321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022365A-5B55-4B45-9578-06667EBDD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854" y="1426755"/>
            <a:ext cx="3561269" cy="488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771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657" y="1394856"/>
            <a:ext cx="7316263" cy="487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5167" y="4061478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18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18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0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შეიმუშავეთ ბიზნეს იდეა - შიდა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F9419B0D-2533-3845-85CF-DCEA4555B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2200" y="2344667"/>
            <a:ext cx="34774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ჰობი იქცევა სამსახურად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141062EA-7174-9441-AE72-82CDB1978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658" y="6328046"/>
            <a:ext cx="21862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/>
              <a:t>Vienna City Marathon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96CCF3D0-B58E-E544-B6C4-B204D1503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427" y="6328045"/>
            <a:ext cx="150606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 VCM / Niki Wagner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338372B2-02F8-6449-A6AB-B81AF4E3229D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18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309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ტილო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92303" y="1654042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694552" y="199909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შიდა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471" y="5009695"/>
            <a:ext cx="671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გარე</a:t>
            </a:r>
            <a:endParaRPr lang="de-DE" dirty="0">
              <a:solidFill>
                <a:srgbClr val="0000FF"/>
              </a:solidFill>
            </a:endParaRPr>
          </a:p>
          <a:p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434518" y="1656357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6" name="Right Arrow 35"/>
          <p:cNvSpPr/>
          <p:nvPr/>
        </p:nvSpPr>
        <p:spPr>
          <a:xfrm>
            <a:off x="1898979" y="1503950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Box 37"/>
          <p:cNvSpPr txBox="1"/>
          <p:nvPr/>
        </p:nvSpPr>
        <p:spPr>
          <a:xfrm>
            <a:off x="1855309" y="6545577"/>
            <a:ext cx="1568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>
                <a:latin typeface="Arial"/>
                <a:cs typeface="Arial"/>
              </a:rPr>
              <a:t>Source: Lindner/Fröhlich 2015</a:t>
            </a:r>
          </a:p>
          <a:p>
            <a:r>
              <a:rPr lang="de-DE" sz="800">
                <a:latin typeface="Arial"/>
                <a:cs typeface="Arial"/>
              </a:rPr>
              <a:t> 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95576AE3-511B-AD41-A3D7-44A357DECD9C}"/>
              </a:ext>
            </a:extLst>
          </p:cNvPr>
          <p:cNvSpPr txBox="1"/>
          <p:nvPr/>
        </p:nvSpPr>
        <p:spPr>
          <a:xfrm>
            <a:off x="4976943" y="1126548"/>
            <a:ext cx="2975495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8000"/>
                </a:solidFill>
              </a:rPr>
              <a:t>შეამოწმეთ შესაძლებლობა</a:t>
            </a:r>
            <a:endParaRPr lang="en-GB" dirty="0">
              <a:solidFill>
                <a:srgbClr val="008000"/>
              </a:solidFill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06D554A6-27D9-E745-B184-C2CF63406377}"/>
              </a:ext>
            </a:extLst>
          </p:cNvPr>
          <p:cNvSpPr txBox="1"/>
          <p:nvPr/>
        </p:nvSpPr>
        <p:spPr>
          <a:xfrm rot="16200000">
            <a:off x="-191578" y="3215428"/>
            <a:ext cx="2418591" cy="923330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0000FF"/>
                </a:solidFill>
              </a:rPr>
              <a:t>(ბიზნეს) იდეის შემუშავება</a:t>
            </a:r>
            <a:endParaRPr lang="en-GB" b="1" dirty="0">
              <a:solidFill>
                <a:srgbClr val="0000FF"/>
              </a:solidFill>
            </a:endParaRPr>
          </a:p>
          <a:p>
            <a:pPr algn="ctr"/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B965FA07-9A7F-3240-867F-D03262906BD7}"/>
              </a:ext>
            </a:extLst>
          </p:cNvPr>
          <p:cNvSpPr txBox="1"/>
          <p:nvPr/>
        </p:nvSpPr>
        <p:spPr>
          <a:xfrm>
            <a:off x="4549047" y="2481556"/>
            <a:ext cx="2109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შეამოწმეთ საბაზრო </a:t>
            </a:r>
          </a:p>
          <a:p>
            <a:r>
              <a:rPr lang="ka-GE" sz="1600" dirty="0">
                <a:solidFill>
                  <a:srgbClr val="008000"/>
                </a:solidFill>
              </a:rPr>
              <a:t>შესაძლებლობა</a:t>
            </a:r>
            <a:endParaRPr lang="en-GB" sz="1500" dirty="0">
              <a:solidFill>
                <a:srgbClr val="008000"/>
              </a:solidFill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48038B1-BCA4-BD44-989D-BFDD3AD44969}"/>
              </a:ext>
            </a:extLst>
          </p:cNvPr>
          <p:cNvSpPr txBox="1"/>
          <p:nvPr/>
        </p:nvSpPr>
        <p:spPr>
          <a:xfrm>
            <a:off x="1967734" y="1933147"/>
            <a:ext cx="234465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00FF"/>
                </a:solidFill>
              </a:rPr>
              <a:t>ადამიანი არის კატალიზატორი</a:t>
            </a:r>
            <a:r>
              <a:rPr lang="en-GB" sz="1600" dirty="0">
                <a:solidFill>
                  <a:srgbClr val="0000FF"/>
                </a:solidFill>
              </a:rPr>
              <a:t>:</a:t>
            </a:r>
          </a:p>
          <a:p>
            <a:endParaRPr lang="en-GB" sz="1600" dirty="0">
              <a:solidFill>
                <a:srgbClr val="0000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ოცნება ხდება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ჰობი გადაიქცევა სამსახურად</a:t>
            </a:r>
            <a:endParaRPr lang="en-GB" sz="16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F261F05A-E358-FD40-9BCC-1BA74798B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8979" y="4080896"/>
            <a:ext cx="3007838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22" name="Right Arrow 36">
            <a:extLst>
              <a:ext uri="{FF2B5EF4-FFF2-40B4-BE49-F238E27FC236}">
                <a16:creationId xmlns:a16="http://schemas.microsoft.com/office/drawing/2014/main" id="{FB9DA284-2D8A-C84C-8275-189B29C9925E}"/>
              </a:ext>
            </a:extLst>
          </p:cNvPr>
          <p:cNvSpPr/>
          <p:nvPr/>
        </p:nvSpPr>
        <p:spPr>
          <a:xfrm>
            <a:off x="1892303" y="3739701"/>
            <a:ext cx="2671440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1C2C6997-7C5F-FC4F-BD43-EAFB6BF33EB8}"/>
              </a:ext>
            </a:extLst>
          </p:cNvPr>
          <p:cNvSpPr txBox="1"/>
          <p:nvPr/>
        </p:nvSpPr>
        <p:spPr>
          <a:xfrm>
            <a:off x="1898979" y="4139655"/>
            <a:ext cx="245508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 ბაზრის შესაძლებლობა არის კატალიზატორი:</a:t>
            </a:r>
            <a:endParaRPr lang="en-GB" sz="1600" dirty="0">
              <a:solidFill>
                <a:srgbClr val="008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გაეცანით პრობლემას მაგ. გარემოს დაბინძურება,სოციალური პრობლემა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შეცვლა მაგ. კანონი, ტენდენცია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ტექნიკური განვითარება მაგ. ინტერნეტი, სმარტ ტელეფონები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კონკურსი</a:t>
            </a:r>
            <a:endParaRPr lang="en-GB" sz="1100" dirty="0">
              <a:solidFill>
                <a:srgbClr val="008000"/>
              </a:solidFill>
            </a:endParaRP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3EDF5A9D-9969-1C4F-9D80-8E0096AB09E7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z="1200" smtClean="0">
                <a:solidFill>
                  <a:schemeClr val="bg1"/>
                </a:solidFill>
              </a:rPr>
              <a:pPr algn="r"/>
              <a:t>19</a:t>
            </a:fld>
            <a:endParaRPr lang="de-AT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694416"/>
      </p:ext>
    </p:extLst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29.jpeg">
            <a:extLst>
              <a:ext uri="{FF2B5EF4-FFF2-40B4-BE49-F238E27FC236}">
                <a16:creationId xmlns:a16="http://schemas.microsoft.com/office/drawing/2014/main" id="{6FB1E8C7-A366-C844-8454-C2ACA42524A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25327" y="1943100"/>
            <a:ext cx="2827973" cy="28702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7785EAE-3207-7347-A693-EACDCD12772A}"/>
              </a:ext>
            </a:extLst>
          </p:cNvPr>
          <p:cNvSpPr txBox="1"/>
          <p:nvPr/>
        </p:nvSpPr>
        <p:spPr>
          <a:xfrm>
            <a:off x="2705100" y="1943100"/>
            <a:ext cx="211949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a-GE" sz="1600" dirty="0">
                <a:ea typeface="Times New Roman" panose="02020603050405020304" pitchFamily="18" charset="0"/>
              </a:rPr>
              <a:t>ფინანსური გეგმა </a:t>
            </a:r>
            <a:endParaRPr lang="de-AT" sz="1600" dirty="0">
              <a:ea typeface="Times New Roman" panose="02020603050405020304" pitchFamily="18" charset="0"/>
            </a:endParaRPr>
          </a:p>
          <a:p>
            <a:r>
              <a:rPr lang="ka-GE" sz="1600" dirty="0">
                <a:ea typeface="Times New Roman" panose="02020603050405020304" pitchFamily="18" charset="0"/>
              </a:rPr>
              <a:t>(start-up ის ხარჯები)</a:t>
            </a:r>
            <a:endParaRPr lang="de-AT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EFDA3D28-9F35-1E43-960E-946B74B53FB2}"/>
              </a:ext>
            </a:extLst>
          </p:cNvPr>
          <p:cNvSpPr/>
          <p:nvPr/>
        </p:nvSpPr>
        <p:spPr>
          <a:xfrm>
            <a:off x="5333382" y="1573768"/>
            <a:ext cx="8338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sz="1600" dirty="0"/>
              <a:t>გუნდი</a:t>
            </a:r>
            <a:endParaRPr lang="de-AT" sz="16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3FA76D91-715A-E449-A4FF-F21C56EE142F}"/>
              </a:ext>
            </a:extLst>
          </p:cNvPr>
          <p:cNvSpPr/>
          <p:nvPr/>
        </p:nvSpPr>
        <p:spPr>
          <a:xfrm>
            <a:off x="5446555" y="2977634"/>
            <a:ext cx="1441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sz="1600" dirty="0"/>
              <a:t>ბიზნეს იდეა/</a:t>
            </a:r>
            <a:endParaRPr lang="de-AT" sz="1600" dirty="0"/>
          </a:p>
          <a:p>
            <a:pPr>
              <a:spcAft>
                <a:spcPts val="0"/>
              </a:spcAft>
            </a:pPr>
            <a:r>
              <a:rPr lang="ka-GE" sz="1600" dirty="0"/>
              <a:t>კონცეფცია</a:t>
            </a:r>
            <a:endParaRPr lang="de-AT" sz="16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40E9E02-A51E-224B-9830-EC34CCC4F129}"/>
              </a:ext>
            </a:extLst>
          </p:cNvPr>
          <p:cNvSpPr/>
          <p:nvPr/>
        </p:nvSpPr>
        <p:spPr>
          <a:xfrm>
            <a:off x="5107629" y="2167980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sz="1600" dirty="0">
                <a:ea typeface="Times New Roman" panose="02020603050405020304" pitchFamily="18" charset="0"/>
              </a:rPr>
              <a:t>ბიზნეს </a:t>
            </a:r>
            <a:endParaRPr lang="de-AT" sz="1600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a-GE" sz="1600" dirty="0">
                <a:ea typeface="Times New Roman" panose="02020603050405020304" pitchFamily="18" charset="0"/>
              </a:rPr>
              <a:t>მოდელი</a:t>
            </a:r>
            <a:endParaRPr lang="de-AT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975E2D-0B7A-8843-A05B-C75F7669E66E}"/>
              </a:ext>
            </a:extLst>
          </p:cNvPr>
          <p:cNvSpPr/>
          <p:nvPr/>
        </p:nvSpPr>
        <p:spPr>
          <a:xfrm>
            <a:off x="6328366" y="4443968"/>
            <a:ext cx="1119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dirty="0">
                <a:ea typeface="Times New Roman" panose="02020603050405020304" pitchFamily="18" charset="0"/>
              </a:rPr>
              <a:t>შეჯამება</a:t>
            </a:r>
            <a:endParaRPr lang="de-AT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422ADFF-282F-F642-A59B-1720BB4E7D67}"/>
              </a:ext>
            </a:extLst>
          </p:cNvPr>
          <p:cNvSpPr/>
          <p:nvPr/>
        </p:nvSpPr>
        <p:spPr>
          <a:xfrm>
            <a:off x="5105114" y="3794610"/>
            <a:ext cx="2446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dirty="0">
                <a:ea typeface="Times New Roman" panose="02020603050405020304" pitchFamily="18" charset="0"/>
              </a:rPr>
              <a:t>მარკეტინგული გეგმა</a:t>
            </a:r>
            <a:endParaRPr lang="de-AT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028FACF-B30B-0E4B-A4AD-A10359FCFA23}"/>
              </a:ext>
            </a:extLst>
          </p:cNvPr>
          <p:cNvSpPr/>
          <p:nvPr/>
        </p:nvSpPr>
        <p:spPr>
          <a:xfrm>
            <a:off x="6944947" y="2314255"/>
            <a:ext cx="18662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ka-GE" sz="1600" dirty="0">
                <a:ea typeface="Times New Roman" panose="02020603050405020304" pitchFamily="18" charset="0"/>
              </a:rPr>
              <a:t>იურიდიული და </a:t>
            </a:r>
            <a:endParaRPr lang="de-AT" sz="1600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a-GE" sz="1600" dirty="0">
                <a:ea typeface="Times New Roman" panose="02020603050405020304" pitchFamily="18" charset="0"/>
              </a:rPr>
              <a:t>ორგანიზაციული </a:t>
            </a:r>
            <a:endParaRPr lang="de-AT" sz="1600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ka-GE" sz="1600" dirty="0">
                <a:ea typeface="Times New Roman" panose="02020603050405020304" pitchFamily="18" charset="0"/>
              </a:rPr>
              <a:t>საკითხები</a:t>
            </a:r>
            <a:endParaRPr lang="de-AT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51FEBBD-7E44-4A4A-859A-BCFE57B66059}"/>
              </a:ext>
            </a:extLst>
          </p:cNvPr>
          <p:cNvSpPr/>
          <p:nvPr/>
        </p:nvSpPr>
        <p:spPr>
          <a:xfrm>
            <a:off x="2629206" y="3239243"/>
            <a:ext cx="19720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dirty="0" err="1"/>
              <a:t>განხორციელება</a:t>
            </a:r>
            <a:r>
              <a:rPr lang="de-DE" dirty="0"/>
              <a:t>/</a:t>
            </a:r>
          </a:p>
          <a:p>
            <a:pPr algn="r"/>
            <a:r>
              <a:rPr lang="de-DE" dirty="0" err="1"/>
              <a:t>შესრულება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9950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de-AT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92303" y="1654042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694552" y="199909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შიდა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471" y="500969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გარე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434518" y="1656357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6" name="Right Arrow 35"/>
          <p:cNvSpPr/>
          <p:nvPr/>
        </p:nvSpPr>
        <p:spPr>
          <a:xfrm>
            <a:off x="1898979" y="1503950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Box 37"/>
          <p:cNvSpPr txBox="1"/>
          <p:nvPr/>
        </p:nvSpPr>
        <p:spPr>
          <a:xfrm>
            <a:off x="1855309" y="6545577"/>
            <a:ext cx="1568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>
                <a:latin typeface="Arial"/>
                <a:cs typeface="Arial"/>
              </a:rPr>
              <a:t>Source: Lindner/Fröhlich 2015</a:t>
            </a:r>
          </a:p>
          <a:p>
            <a:r>
              <a:rPr lang="de-DE" sz="800">
                <a:latin typeface="Arial"/>
                <a:cs typeface="Arial"/>
              </a:rPr>
              <a:t> 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95576AE3-511B-AD41-A3D7-44A357DECD9C}"/>
              </a:ext>
            </a:extLst>
          </p:cNvPr>
          <p:cNvSpPr txBox="1"/>
          <p:nvPr/>
        </p:nvSpPr>
        <p:spPr>
          <a:xfrm>
            <a:off x="4999609" y="1134618"/>
            <a:ext cx="2975495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8000"/>
                </a:solidFill>
              </a:rPr>
              <a:t>შეამოწმეთ შესაძლებლობა</a:t>
            </a:r>
            <a:endParaRPr lang="en-GB" dirty="0">
              <a:solidFill>
                <a:srgbClr val="008000"/>
              </a:solidFill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06D554A6-27D9-E745-B184-C2CF63406377}"/>
              </a:ext>
            </a:extLst>
          </p:cNvPr>
          <p:cNvSpPr txBox="1"/>
          <p:nvPr/>
        </p:nvSpPr>
        <p:spPr>
          <a:xfrm rot="16200000">
            <a:off x="-191578" y="3215428"/>
            <a:ext cx="2418591" cy="923330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0000FF"/>
                </a:solidFill>
              </a:rPr>
              <a:t>(ბიზნეს) იდეის შემუშავება</a:t>
            </a:r>
            <a:endParaRPr lang="en-GB" b="1" dirty="0">
              <a:solidFill>
                <a:srgbClr val="0000FF"/>
              </a:solidFill>
            </a:endParaRPr>
          </a:p>
          <a:p>
            <a:pPr algn="ctr"/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B965FA07-9A7F-3240-867F-D03262906BD7}"/>
              </a:ext>
            </a:extLst>
          </p:cNvPr>
          <p:cNvSpPr txBox="1"/>
          <p:nvPr/>
        </p:nvSpPr>
        <p:spPr>
          <a:xfrm>
            <a:off x="4999609" y="2449581"/>
            <a:ext cx="2109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შეამოწმეთ საბაზრო </a:t>
            </a:r>
          </a:p>
          <a:p>
            <a:r>
              <a:rPr lang="ka-GE" sz="1600" dirty="0">
                <a:solidFill>
                  <a:srgbClr val="008000"/>
                </a:solidFill>
              </a:rPr>
              <a:t>შესაძლებლობა</a:t>
            </a:r>
            <a:endParaRPr lang="en-GB" sz="1500" dirty="0">
              <a:solidFill>
                <a:srgbClr val="008000"/>
              </a:solidFill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48038B1-BCA4-BD44-989D-BFDD3AD44969}"/>
              </a:ext>
            </a:extLst>
          </p:cNvPr>
          <p:cNvSpPr txBox="1"/>
          <p:nvPr/>
        </p:nvSpPr>
        <p:spPr>
          <a:xfrm>
            <a:off x="1967734" y="1933147"/>
            <a:ext cx="23446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00FF"/>
                </a:solidFill>
              </a:rPr>
              <a:t>ადამიანი არის კატალიზატორი</a:t>
            </a:r>
            <a:r>
              <a:rPr lang="en-GB" sz="1600" dirty="0">
                <a:solidFill>
                  <a:srgbClr val="0000FF"/>
                </a:solidFill>
              </a:rPr>
              <a:t>:</a:t>
            </a:r>
          </a:p>
          <a:p>
            <a:endParaRPr lang="en-GB" sz="1600" dirty="0">
              <a:solidFill>
                <a:srgbClr val="0000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ოცნება ხდება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ჰობი გადაიქცევა სამსახურად</a:t>
            </a:r>
            <a:endParaRPr lang="en-GB" sz="16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endParaRPr lang="en-GB" sz="16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F261F05A-E358-FD40-9BCC-1BA74798B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555" y="408089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22" name="Right Arrow 36">
            <a:extLst>
              <a:ext uri="{FF2B5EF4-FFF2-40B4-BE49-F238E27FC236}">
                <a16:creationId xmlns:a16="http://schemas.microsoft.com/office/drawing/2014/main" id="{FB9DA284-2D8A-C84C-8275-189B29C9925E}"/>
              </a:ext>
            </a:extLst>
          </p:cNvPr>
          <p:cNvSpPr/>
          <p:nvPr/>
        </p:nvSpPr>
        <p:spPr>
          <a:xfrm>
            <a:off x="1908548" y="3849986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1C2C6997-7C5F-FC4F-BD43-EAFB6BF33EB8}"/>
              </a:ext>
            </a:extLst>
          </p:cNvPr>
          <p:cNvSpPr txBox="1"/>
          <p:nvPr/>
        </p:nvSpPr>
        <p:spPr>
          <a:xfrm>
            <a:off x="1940302" y="4194620"/>
            <a:ext cx="2461763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100" dirty="0">
                <a:solidFill>
                  <a:srgbClr val="008000"/>
                </a:solidFill>
              </a:rPr>
              <a:t>ბაზრის შესაძლებლობა არის კატალიზატორი:</a:t>
            </a:r>
            <a:endParaRPr lang="en-GB" sz="1100" dirty="0">
              <a:solidFill>
                <a:srgbClr val="008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გაეცანით პრობლემას მაგ. გარემოს დაბინძურება,სოციალური პრობლემა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შეცვლა მაგ. კანონი, ტენდენცია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ტექნიკური განვითარება მაგ. ინტერნეტი, სმარტ ტელეფონები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100" dirty="0">
                <a:solidFill>
                  <a:srgbClr val="008000"/>
                </a:solidFill>
              </a:rPr>
              <a:t>კონკურსი</a:t>
            </a:r>
            <a:endParaRPr lang="en-GB" sz="1100" dirty="0">
              <a:solidFill>
                <a:srgbClr val="008000"/>
              </a:solidFill>
            </a:endParaRP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E451EDEB-46E7-F74B-9B7E-0518CEB81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199" y="4110398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9061684B-45D3-AE4D-9571-BBD83DEF5020}"/>
              </a:ext>
            </a:extLst>
          </p:cNvPr>
          <p:cNvSpPr txBox="1"/>
          <p:nvPr/>
        </p:nvSpPr>
        <p:spPr>
          <a:xfrm>
            <a:off x="4483414" y="4304339"/>
            <a:ext cx="24911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გადაჭერით პრობლემა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ka-GE" sz="1500" dirty="0">
                <a:solidFill>
                  <a:srgbClr val="0000FF"/>
                </a:solidFill>
              </a:rPr>
              <a:t>აღმოაჩინეთ არსებული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კომბინაცია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 </a:t>
            </a:r>
            <a:r>
              <a:rPr lang="ka-GE" sz="1500" dirty="0">
                <a:solidFill>
                  <a:srgbClr val="0000FF"/>
                </a:solidFill>
              </a:rPr>
              <a:t>მიმართულების საწინააღმდეგოდ სვლა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მომხმარებლის ინოვაცია</a:t>
            </a:r>
            <a:r>
              <a:rPr lang="en-GB" sz="1500" dirty="0">
                <a:solidFill>
                  <a:srgbClr val="0000FF"/>
                </a:solidFill>
              </a:rPr>
              <a:t> / </a:t>
            </a:r>
            <a:r>
              <a:rPr lang="ka-GE" sz="1500" dirty="0">
                <a:solidFill>
                  <a:srgbClr val="0000FF"/>
                </a:solidFill>
              </a:rPr>
              <a:t>ღია ინოვაცია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ka-GE" sz="1500" dirty="0">
                <a:solidFill>
                  <a:srgbClr val="0000FF"/>
                </a:solidFill>
              </a:rPr>
              <a:t> იმიტაცია: ასლი, ფრენჩაიზინგი,</a:t>
            </a:r>
            <a:endParaRPr lang="en-GB" sz="1500" dirty="0">
              <a:solidFill>
                <a:srgbClr val="0000FF"/>
              </a:solidFill>
            </a:endParaRPr>
          </a:p>
          <a:p>
            <a:r>
              <a:rPr lang="ka-GE" sz="1500" dirty="0">
                <a:solidFill>
                  <a:srgbClr val="0000FF"/>
                </a:solidFill>
              </a:rPr>
              <a:t>მიღება</a:t>
            </a:r>
            <a:endParaRPr lang="en-GB" sz="1500" dirty="0">
              <a:solidFill>
                <a:srgbClr val="0000FF"/>
              </a:solidFill>
            </a:endParaRP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55E95765-1A09-8543-8738-1B8F4620E645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z="1200" smtClean="0">
                <a:solidFill>
                  <a:schemeClr val="bg1"/>
                </a:solidFill>
              </a:rPr>
              <a:pPr algn="r"/>
              <a:t>20</a:t>
            </a:fld>
            <a:endParaRPr lang="de-AT" sz="1200" dirty="0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74E62DB-3C0A-0346-96B5-629CF0977950}"/>
              </a:ext>
            </a:extLst>
          </p:cNvPr>
          <p:cNvSpPr/>
          <p:nvPr/>
        </p:nvSpPr>
        <p:spPr>
          <a:xfrm>
            <a:off x="4522175" y="283912"/>
            <a:ext cx="27190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ტილო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84811"/>
      </p:ext>
    </p:extLst>
  </p:cSld>
  <p:clrMapOvr>
    <a:masterClrMapping/>
  </p:clrMapOvr>
  <p:transition spd="med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29" name="Rectângulo 28"/>
          <p:cNvSpPr/>
          <p:nvPr/>
        </p:nvSpPr>
        <p:spPr>
          <a:xfrm>
            <a:off x="1312715" y="1060804"/>
            <a:ext cx="8924544" cy="5822177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ტილო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657766" y="3451161"/>
            <a:ext cx="2418591" cy="923330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0000FF"/>
                </a:solidFill>
              </a:rPr>
              <a:t>(ბიზნეს) იდეის შემუშავება</a:t>
            </a:r>
            <a:endParaRPr lang="en-GB" b="1" dirty="0">
              <a:solidFill>
                <a:srgbClr val="0000FF"/>
              </a:solidFill>
            </a:endParaRPr>
          </a:p>
          <a:p>
            <a:pPr algn="ctr"/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0571" y="1147198"/>
            <a:ext cx="2975495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8000"/>
                </a:solidFill>
              </a:rPr>
              <a:t>შეამოწმეთ შესაძლებლობა</a:t>
            </a:r>
            <a:endParaRPr lang="en-GB" dirty="0">
              <a:solidFill>
                <a:srgbClr val="008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438360" y="1652892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1505740" y="23810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შიდა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47762" y="502749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გარე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2440669" y="407974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994268" y="1645019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4982884" y="4082061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7520475" y="1655207"/>
            <a:ext cx="2861775" cy="4846774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4" name="TextBox 33"/>
          <p:cNvSpPr txBox="1"/>
          <p:nvPr/>
        </p:nvSpPr>
        <p:spPr>
          <a:xfrm>
            <a:off x="7568905" y="2008671"/>
            <a:ext cx="2786340" cy="275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დაასახელეთ თქვენი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სამიზნე ჯგუფი</a:t>
            </a:r>
            <a:endParaRPr lang="en-US" sz="1600" dirty="0">
              <a:solidFill>
                <a:srgbClr val="008000"/>
              </a:solidFill>
            </a:endParaRPr>
          </a:p>
          <a:p>
            <a:endParaRPr lang="en-GB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ჩაატარეთ ბაზრის კვლევა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ბაზრის შანსებისა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და სამიზნე ჯგუფის 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შესახებ მეტი ინფორმაციის 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ka-GE" sz="1600" dirty="0">
                <a:solidFill>
                  <a:srgbClr val="008000"/>
                </a:solidFill>
              </a:rPr>
              <a:t>გასარკვევად.</a:t>
            </a:r>
            <a:endParaRPr lang="en-US" sz="1600" dirty="0">
              <a:solidFill>
                <a:srgbClr val="008000"/>
              </a:solidFill>
            </a:endParaRPr>
          </a:p>
          <a:p>
            <a:endParaRPr lang="en-GB" sz="1500" dirty="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8000"/>
                </a:solidFill>
              </a:rPr>
              <a:t> </a:t>
            </a:r>
            <a:r>
              <a:rPr lang="ka-GE" sz="1500" dirty="0">
                <a:solidFill>
                  <a:srgbClr val="008000"/>
                </a:solidFill>
              </a:rPr>
              <a:t>პრაქტიკოსის შეფასება  </a:t>
            </a:r>
          </a:p>
          <a:p>
            <a:pPr>
              <a:buFont typeface="Arial"/>
              <a:buChar char="•"/>
            </a:pPr>
            <a:r>
              <a:rPr lang="ka-GE" sz="1500" dirty="0">
                <a:solidFill>
                  <a:srgbClr val="008000"/>
                </a:solidFill>
              </a:rPr>
              <a:t>ბაზრის კვლევა</a:t>
            </a:r>
            <a:endParaRPr lang="en-GB" sz="1500" dirty="0">
              <a:solidFill>
                <a:srgbClr val="008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6690" y="4143770"/>
            <a:ext cx="26603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ka-GE" sz="1500" dirty="0">
                <a:solidFill>
                  <a:srgbClr val="0000FF"/>
                </a:solidFill>
              </a:rPr>
              <a:t>გადაჭერით პრობლემა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ka-GE" sz="1500" dirty="0">
                <a:solidFill>
                  <a:srgbClr val="0000FF"/>
                </a:solidFill>
              </a:rPr>
              <a:t>აღმოაჩინეთ არსებული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კომბინაცია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მიმართულების საწინააღმდეგოდ სვლა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</a:t>
            </a:r>
            <a:r>
              <a:rPr lang="ka-GE" sz="1500" dirty="0">
                <a:solidFill>
                  <a:srgbClr val="0000FF"/>
                </a:solidFill>
              </a:rPr>
              <a:t>მომხმარებლის ინოვაცია</a:t>
            </a:r>
            <a:r>
              <a:rPr lang="en-GB" sz="1500" dirty="0">
                <a:solidFill>
                  <a:srgbClr val="0000FF"/>
                </a:solidFill>
              </a:rPr>
              <a:t> / </a:t>
            </a:r>
            <a:r>
              <a:rPr lang="ka-GE" sz="1500" dirty="0">
                <a:solidFill>
                  <a:srgbClr val="0000FF"/>
                </a:solidFill>
              </a:rPr>
              <a:t>ღია ინოვაცია</a:t>
            </a:r>
            <a:endParaRPr lang="en-GB" sz="15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ka-GE" sz="1500" dirty="0">
                <a:solidFill>
                  <a:srgbClr val="0000FF"/>
                </a:solidFill>
              </a:rPr>
              <a:t> იმიტაცია: ასლი, ფრენჩაიზინგი,</a:t>
            </a:r>
            <a:endParaRPr lang="en-GB" sz="1500" dirty="0">
              <a:solidFill>
                <a:srgbClr val="0000FF"/>
              </a:solidFill>
            </a:endParaRPr>
          </a:p>
          <a:p>
            <a:r>
              <a:rPr lang="ka-GE" sz="1500" dirty="0">
                <a:solidFill>
                  <a:srgbClr val="0000FF"/>
                </a:solidFill>
              </a:rPr>
              <a:t>მიღება</a:t>
            </a:r>
            <a:endParaRPr lang="en-GB" sz="1500" dirty="0">
              <a:solidFill>
                <a:srgbClr val="0000FF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2438352" y="1502800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Box 24"/>
          <p:cNvSpPr txBox="1"/>
          <p:nvPr/>
        </p:nvSpPr>
        <p:spPr>
          <a:xfrm>
            <a:off x="2506699" y="1802306"/>
            <a:ext cx="2501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dirty="0">
                <a:solidFill>
                  <a:srgbClr val="0000FF"/>
                </a:solidFill>
              </a:rPr>
              <a:t>ადამიანი არის კატალიზატორი</a:t>
            </a:r>
            <a:r>
              <a:rPr lang="en-GB" sz="1600" dirty="0">
                <a:solidFill>
                  <a:srgbClr val="0000FF"/>
                </a:solidFill>
              </a:rPr>
              <a:t>:</a:t>
            </a:r>
          </a:p>
          <a:p>
            <a:endParaRPr lang="en-GB" sz="1600" dirty="0">
              <a:solidFill>
                <a:srgbClr val="0000FF"/>
              </a:solidFill>
            </a:endParaRPr>
          </a:p>
          <a:p>
            <a:endParaRPr lang="en-GB" sz="1600" dirty="0">
              <a:solidFill>
                <a:srgbClr val="0000FF"/>
              </a:solidFill>
            </a:endParaRPr>
          </a:p>
          <a:p>
            <a:endParaRPr lang="en-GB" sz="1600" dirty="0">
              <a:solidFill>
                <a:srgbClr val="0000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ოცნება ხდება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>
                <a:solidFill>
                  <a:srgbClr val="0000FF"/>
                </a:solidFill>
              </a:rPr>
              <a:t>ჰობი გადაიქცევა სამსახურად</a:t>
            </a:r>
            <a:endParaRPr lang="en-GB" sz="1600" dirty="0">
              <a:solidFill>
                <a:srgbClr val="0000FF"/>
              </a:solidFill>
            </a:endParaRPr>
          </a:p>
          <a:p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2462753" y="3701063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2472416" y="4193470"/>
            <a:ext cx="2461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>
                <a:solidFill>
                  <a:srgbClr val="008000"/>
                </a:solidFill>
              </a:rPr>
              <a:t>ბაზრის შესაძლებლობა არის კატალიზატორი:</a:t>
            </a:r>
            <a:endParaRPr lang="en-GB" sz="1200" dirty="0">
              <a:solidFill>
                <a:srgbClr val="008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200" dirty="0">
                <a:solidFill>
                  <a:srgbClr val="008000"/>
                </a:solidFill>
              </a:rPr>
              <a:t>გაეცანით პრობლემას მაგ. გარემოს დაბინძურება,სოციალური პრობლემა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200" dirty="0">
                <a:solidFill>
                  <a:srgbClr val="008000"/>
                </a:solidFill>
              </a:rPr>
              <a:t>შეცვლა მაგ. კანონი, ტენდენცია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200" dirty="0">
                <a:solidFill>
                  <a:srgbClr val="008000"/>
                </a:solidFill>
              </a:rPr>
              <a:t>ტექნიკური განვითარება მაგ. ინტერნეტი, სმარტ ტელეფონები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200" dirty="0">
                <a:solidFill>
                  <a:srgbClr val="008000"/>
                </a:solidFill>
              </a:rPr>
              <a:t>კონკურსი</a:t>
            </a:r>
            <a:endParaRPr lang="en-GB" sz="1200" dirty="0">
              <a:solidFill>
                <a:srgbClr val="008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01366" y="6544427"/>
            <a:ext cx="1568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>
                <a:latin typeface="Arial"/>
                <a:cs typeface="Arial"/>
              </a:rPr>
              <a:t>Source: Lindner/Fröhlich 2015</a:t>
            </a:r>
          </a:p>
          <a:p>
            <a:r>
              <a:rPr lang="de-DE" sz="800">
                <a:latin typeface="Arial"/>
                <a:cs typeface="Arial"/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22614" y="2429736"/>
            <a:ext cx="21098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1600" dirty="0">
                <a:solidFill>
                  <a:srgbClr val="008000"/>
                </a:solidFill>
              </a:rPr>
              <a:t>შეამოწმეთ საბაზრო </a:t>
            </a:r>
          </a:p>
          <a:p>
            <a:r>
              <a:rPr lang="ka-GE" sz="1600" dirty="0">
                <a:solidFill>
                  <a:srgbClr val="008000"/>
                </a:solidFill>
              </a:rPr>
              <a:t>შესაძლებლობა</a:t>
            </a:r>
            <a:endParaRPr lang="en-GB" sz="1500" dirty="0">
              <a:solidFill>
                <a:srgbClr val="008000"/>
              </a:solidFill>
            </a:endParaRP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3F9FDF8D-91D2-0A4A-BFDE-68E7B56B3BD4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z="1200" smtClean="0">
                <a:solidFill>
                  <a:schemeClr val="bg1"/>
                </a:solidFill>
              </a:rPr>
              <a:pPr algn="r"/>
              <a:t>21</a:t>
            </a:fld>
            <a:endParaRPr lang="de-AT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49255"/>
      </p:ext>
    </p:extLst>
  </p:cSld>
  <p:clrMapOvr>
    <a:masterClrMapping/>
  </p:clrMapOvr>
  <p:transition spd="med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3625" y="1239606"/>
            <a:ext cx="3808527" cy="518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1499546" y="2865067"/>
            <a:ext cx="4032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პრობლემის გადაჭრა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22</a:t>
            </a:fld>
            <a:endParaRPr lang="de-A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22</a:t>
            </a:fld>
            <a:endParaRPr lang="de-AT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22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383626" y="646651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 Paul </a:t>
            </a:r>
            <a:r>
              <a:rPr lang="en-GB" sz="900" err="1"/>
              <a:t>Langrock</a:t>
            </a:r>
            <a:r>
              <a:rPr lang="en-GB" sz="900"/>
              <a:t> / </a:t>
            </a:r>
            <a:r>
              <a:rPr lang="en-GB" sz="900" err="1"/>
              <a:t>Angentur</a:t>
            </a:r>
            <a:r>
              <a:rPr lang="en-GB" sz="900"/>
              <a:t> for Renewable Energy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670D53F-4FC3-B441-87B6-3FBDC4C485BE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22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4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1691770" y="2743481"/>
            <a:ext cx="4321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ka-GE" sz="3600" b="1" dirty="0">
                <a:solidFill>
                  <a:srgbClr val="0033D1"/>
                </a:solidFill>
              </a:rPr>
              <a:t>არსებული იდეის გარდაქმნა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23</a:t>
            </a:fld>
            <a:endParaRPr lang="de-AT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889750" y="615950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Source: Red Bull Contentpool</a:t>
            </a:r>
          </a:p>
        </p:txBody>
      </p:sp>
      <p:pic>
        <p:nvPicPr>
          <p:cNvPr id="47111" name="Picture 8" descr="Bildschirmfoto 2012-08-25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7952" y="1531615"/>
            <a:ext cx="2065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23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23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23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23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6AD5B3BA-D532-7E40-8ABD-88E1989FDB14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23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20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B920BFC-8DE2-E047-96D5-4BF1ACF57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85" y="2337623"/>
            <a:ext cx="5346478" cy="3564319"/>
          </a:xfrm>
          <a:prstGeom prst="rect">
            <a:avLst/>
          </a:prstGeom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3812458" y="1402249"/>
            <a:ext cx="5639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იდეების კომბინაცია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24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24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24</a:t>
            </a:fld>
            <a:endParaRPr lang="de-AT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24</a:t>
            </a:fld>
            <a:endParaRPr lang="de-AT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24</a:t>
            </a:fld>
            <a:endParaRPr lang="de-AT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37737" y="5898942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Source: Johannes Lindner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2D49A232-1BD9-E143-ABE7-67A3F267A419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24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DC72AF9-5BCE-C643-AC3B-F34D03ED0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681" y="2337623"/>
            <a:ext cx="5731736" cy="356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34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699" y="802416"/>
            <a:ext cx="6205853" cy="500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1292271" y="2611465"/>
            <a:ext cx="33626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იდეების კომბინაცია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25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25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25</a:t>
            </a:fld>
            <a:endParaRPr lang="de-AT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25</a:t>
            </a:fld>
            <a:endParaRPr lang="de-AT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25</a:t>
            </a:fld>
            <a:endParaRPr lang="de-AT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423477" y="585931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Source: TM &amp; PEZ AG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2D49A232-1BD9-E143-ABE7-67A3F267A419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25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340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8904" y="1450976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470264" y="2595581"/>
            <a:ext cx="39364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3600" b="1" dirty="0">
                <a:solidFill>
                  <a:srgbClr val="0033D1"/>
                </a:solidFill>
              </a:rPr>
              <a:t>მიმართულების საწინააღმდეგოდ სვლა</a:t>
            </a:r>
            <a:endParaRPr lang="en-GB" sz="3600" b="1" dirty="0">
              <a:solidFill>
                <a:srgbClr val="0033D1"/>
              </a:solidFill>
            </a:endParaRP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456" y="5768254"/>
            <a:ext cx="1479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7867796" y="5826127"/>
            <a:ext cx="1484022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/>
              <a:t>Automatic Chronos</a:t>
            </a:r>
          </a:p>
          <a:p>
            <a:pPr>
              <a:spcBef>
                <a:spcPct val="50000"/>
              </a:spcBef>
            </a:pPr>
            <a:endParaRPr lang="de-DE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26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26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26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26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26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26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5888904" y="626503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Source: The Swatch Group (Austria)</a:t>
            </a: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39FE7E64-01AD-1C4A-9B9D-90F6C023F7AA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26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7016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406509" y="2577837"/>
            <a:ext cx="628791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მომხმარებლის ინოვაცია</a:t>
            </a:r>
          </a:p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ღია ინოვაცია</a:t>
            </a:r>
            <a:endParaRPr lang="de-DE" sz="3600" b="1" dirty="0">
              <a:solidFill>
                <a:srgbClr val="0033D1"/>
              </a:solidFill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27</a:t>
            </a:fld>
            <a:endParaRPr lang="de-AT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5895164" y="6172200"/>
            <a:ext cx="15985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/>
              <a:t>Source Wikimedia Foundation</a:t>
            </a:r>
          </a:p>
          <a:p>
            <a:endParaRPr lang="en-GB" sz="90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27</a:t>
            </a:fld>
            <a:endParaRPr lang="de-A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27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27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27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27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Bildschirmfoto 2015-06-13 um 17.08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900" y="1275984"/>
            <a:ext cx="5089632" cy="4794213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AD86F9-C258-A84D-AF75-9EB2CDD137EF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27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0362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1141969" y="2978874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იმიტაცია</a:t>
            </a:r>
            <a:endParaRPr lang="de-DE" sz="3600" b="1" dirty="0">
              <a:solidFill>
                <a:srgbClr val="0033D1"/>
              </a:solidFill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28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28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28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28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28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28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EFF2F3A9-794D-FE43-8C18-73AECDCEA5CC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223A386-28DA-1A42-BFDC-75B9D034F233}" type="slidenum">
              <a:rPr lang="de-AT" sz="1100" smtClean="0">
                <a:solidFill>
                  <a:schemeClr val="bg1"/>
                </a:solidFill>
              </a:rPr>
              <a:pPr algn="ctr"/>
              <a:t>28</a:t>
            </a:fld>
            <a:endParaRPr lang="de-AT" sz="1100" dirty="0">
              <a:solidFill>
                <a:schemeClr val="bg1"/>
              </a:solidFill>
            </a:endParaRPr>
          </a:p>
        </p:txBody>
      </p:sp>
      <p:sp>
        <p:nvSpPr>
          <p:cNvPr id="21" name="Text Box 6">
            <a:extLst>
              <a:ext uri="{FF2B5EF4-FFF2-40B4-BE49-F238E27FC236}">
                <a16:creationId xmlns:a16="http://schemas.microsoft.com/office/drawing/2014/main" id="{F934FB4E-D951-024A-AE85-91EAE77072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062" y="6441978"/>
            <a:ext cx="3168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684DBEA-FCF7-CD43-9010-A790F28CD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530" y="1219613"/>
            <a:ext cx="5876680" cy="519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86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248195" y="2740835"/>
            <a:ext cx="41547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ka-GE" sz="3600" b="1" dirty="0">
                <a:solidFill>
                  <a:srgbClr val="0033D1"/>
                </a:solidFill>
              </a:rPr>
              <a:t>ფრანჩაიზინგი</a:t>
            </a:r>
            <a:endParaRPr lang="de-DE" sz="3600" b="1" dirty="0">
              <a:solidFill>
                <a:srgbClr val="0033D1"/>
              </a:solidFill>
            </a:endParaRPr>
          </a:p>
        </p:txBody>
      </p:sp>
      <p:sp>
        <p:nvSpPr>
          <p:cNvPr id="52229" name="Textfeld 6"/>
          <p:cNvSpPr txBox="1">
            <a:spLocks noChangeArrowheads="1"/>
          </p:cNvSpPr>
          <p:nvPr/>
        </p:nvSpPr>
        <p:spPr bwMode="auto">
          <a:xfrm>
            <a:off x="4173780" y="6034537"/>
            <a:ext cx="35179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1400"/>
              <a:t>Bio-Racal, „children´s brand“ </a:t>
            </a:r>
          </a:p>
          <a:p>
            <a:endParaRPr lang="en-GB" sz="1000"/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29</a:t>
            </a:fld>
            <a:endParaRPr lang="de-AT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 rot="16200000">
            <a:off x="7446322" y="4825307"/>
            <a:ext cx="20473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/>
              <a:t>Source </a:t>
            </a:r>
            <a:r>
              <a:rPr lang="en-GB" sz="900" err="1"/>
              <a:t>Sonnentor</a:t>
            </a:r>
            <a:r>
              <a:rPr lang="en-GB" sz="900"/>
              <a:t> </a:t>
            </a:r>
            <a:r>
              <a:rPr lang="en-GB" sz="900" err="1"/>
              <a:t>Kräuterhandel</a:t>
            </a:r>
            <a:r>
              <a:rPr lang="en-GB" sz="900"/>
              <a:t> GmbH</a:t>
            </a:r>
          </a:p>
          <a:p>
            <a:endParaRPr lang="en-GB" sz="900"/>
          </a:p>
        </p:txBody>
      </p:sp>
      <p:pic>
        <p:nvPicPr>
          <p:cNvPr id="52232" name="Picture 9" descr="Bildschirmfoto 2012-08-23 um 20.25.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1874" y="1326859"/>
            <a:ext cx="4043459" cy="470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29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29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78986" y="2740835"/>
            <a:ext cx="2090832" cy="150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29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29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29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იდეის შემუშავება - გარე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CB472971-2E78-714B-8F08-BACACF4E00D9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29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4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1766462" y="992910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9" name="Picture 8" descr="N0E3NURDNzAtM0EyNS00RkY3LThCMkUtRUYzQUJDNEE0ODc5;jsessionid=02AD8543816373056D80D0C9E0FFB157-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539" y="759748"/>
            <a:ext cx="6218358" cy="5914540"/>
          </a:xfrm>
          <a:prstGeom prst="rect">
            <a:avLst/>
          </a:prstGeom>
        </p:spPr>
      </p:pic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de-AT"/>
              <a:t>2</a:t>
            </a:r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სავაჭრო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</a:t>
            </a:r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თამაში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17502" y="1547107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b="1" dirty="0">
                <a:latin typeface="Handwriting - Dakota"/>
                <a:cs typeface="Handwriting - Dakota"/>
              </a:rPr>
              <a:t>იდეა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1" name="TextBox 10"/>
          <p:cNvSpPr txBox="1"/>
          <p:nvPr/>
        </p:nvSpPr>
        <p:spPr>
          <a:xfrm rot="20459069">
            <a:off x="7218078" y="1076118"/>
            <a:ext cx="1385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>
                <a:latin typeface="Handwriting - Dakota"/>
                <a:cs typeface="Handwriting - Dakota"/>
              </a:rPr>
              <a:t>მოთხოვნა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2" name="TextBox 11"/>
          <p:cNvSpPr txBox="1"/>
          <p:nvPr/>
        </p:nvSpPr>
        <p:spPr>
          <a:xfrm rot="1081150">
            <a:off x="7631320" y="1875244"/>
            <a:ext cx="2598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b="1" dirty="0">
                <a:latin typeface="Handwriting - Dakota"/>
                <a:cs typeface="Handwriting - Dakota"/>
              </a:rPr>
              <a:t>ბაზრის შესაძლებლობა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0711" y="3717018"/>
            <a:ext cx="2008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b="1" dirty="0">
                <a:latin typeface="Handwriting - Dakota"/>
                <a:cs typeface="Handwriting - Dakota"/>
              </a:rPr>
              <a:t>წარმატების საიდუმლო </a:t>
            </a:r>
            <a:endParaRPr lang="en-GB" sz="2400" b="1" dirty="0">
              <a:latin typeface="Handwriting - Dakota"/>
              <a:cs typeface="Handwriting - Dakot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8209" y="5301689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b="1" dirty="0">
                <a:latin typeface="Handwriting - Dakota"/>
                <a:cs typeface="Handwriting - Dakota"/>
              </a:rPr>
              <a:t>კომუნიკაცია</a:t>
            </a:r>
            <a:endParaRPr lang="en-GB" b="1" dirty="0">
              <a:latin typeface="Handwriting - Dakota"/>
              <a:cs typeface="Handwriting - Dakot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3556" y="4330141"/>
            <a:ext cx="1585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>
                <a:latin typeface="Handwriting - Dakota"/>
                <a:cs typeface="Handwriting - Dakota"/>
              </a:rPr>
              <a:t>მეგობრულობა</a:t>
            </a:r>
            <a:endParaRPr lang="en-GB" sz="1600" b="1" dirty="0">
              <a:latin typeface="Handwriting - Dakota"/>
              <a:cs typeface="Handwriting - Dakot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3763" y="4615999"/>
            <a:ext cx="864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1400" b="1" dirty="0">
                <a:latin typeface="Handwriting - Dakota"/>
                <a:cs typeface="Handwriting - Dakota"/>
              </a:rPr>
              <a:t> მოსმენა</a:t>
            </a:r>
            <a:endParaRPr lang="en-GB" sz="1400" b="1" dirty="0">
              <a:latin typeface="Handwriting - Dakota"/>
              <a:cs typeface="Handwriting - Dakot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46168" y="5322580"/>
            <a:ext cx="1144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>
                <a:latin typeface="Handwriting - Dakota"/>
                <a:cs typeface="Handwriting - Dakota"/>
              </a:rPr>
              <a:t>გამოკითხვა</a:t>
            </a:r>
            <a:endParaRPr lang="en-GB" sz="1400" b="1" dirty="0">
              <a:latin typeface="Handwriting - Dakota"/>
              <a:cs typeface="Handwriting - Dakota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39242" y="6283625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/>
              <a:t>Illustration: Helmut </a:t>
            </a:r>
            <a:r>
              <a:rPr lang="de-DE" sz="900" err="1"/>
              <a:t>Pokornig</a:t>
            </a:r>
            <a:r>
              <a:rPr lang="de-DE" sz="900"/>
              <a:t>, </a:t>
            </a:r>
            <a:r>
              <a:rPr lang="de-DE" sz="900" err="1"/>
              <a:t>Credit</a:t>
            </a:r>
            <a:r>
              <a:rPr lang="de-DE" sz="900"/>
              <a:t>: IFTE</a:t>
            </a: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E19ADCFD-810D-D049-9978-F0D50DCDB955}"/>
              </a:ext>
            </a:extLst>
          </p:cNvPr>
          <p:cNvSpPr txBox="1">
            <a:spLocks/>
          </p:cNvSpPr>
          <p:nvPr/>
        </p:nvSpPr>
        <p:spPr bwMode="auto">
          <a:xfrm>
            <a:off x="10375901" y="4127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675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68540" y="6028181"/>
            <a:ext cx="10759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/>
              <a:t>Source </a:t>
            </a:r>
            <a:r>
              <a:rPr lang="en-GB" sz="800" err="1"/>
              <a:t>Matin</a:t>
            </a:r>
            <a:r>
              <a:rPr lang="en-GB" sz="800"/>
              <a:t> </a:t>
            </a:r>
            <a:r>
              <a:rPr lang="en-GB" sz="800" err="1"/>
              <a:t>Wesian</a:t>
            </a:r>
            <a:endParaRPr lang="en-GB" sz="800"/>
          </a:p>
          <a:p>
            <a:endParaRPr lang="en-GB" sz="800"/>
          </a:p>
        </p:txBody>
      </p:sp>
      <p:pic>
        <p:nvPicPr>
          <p:cNvPr id="54277" name="Picture 7" descr="Bildschirmfoto 2012-08-25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3362" y="1655207"/>
            <a:ext cx="4742229" cy="441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30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30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30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30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250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8" name="Picture 8" descr="Bildschirmfoto 2012-08-25 um 12.56.0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6805" y="2566340"/>
            <a:ext cx="7164821" cy="259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31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31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31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165785" y="5340834"/>
            <a:ext cx="11945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Helmut </a:t>
            </a:r>
            <a:r>
              <a:rPr lang="en-GB" sz="800" dirty="0" err="1"/>
              <a:t>Pokornig</a:t>
            </a:r>
            <a:endParaRPr lang="en-GB" sz="800" dirty="0"/>
          </a:p>
          <a:p>
            <a:endParaRPr lang="en-GB" sz="800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31</a:t>
            </a:fld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FC62AB7-FD3B-3140-9886-1DB87925FF8F}"/>
              </a:ext>
            </a:extLst>
          </p:cNvPr>
          <p:cNvSpPr/>
          <p:nvPr/>
        </p:nvSpPr>
        <p:spPr>
          <a:xfrm>
            <a:off x="5504922" y="2654925"/>
            <a:ext cx="4086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latin typeface="Bradley Hand" pitchFamily="2" charset="77"/>
              </a:rPr>
              <a:t>Puppet theatre</a:t>
            </a:r>
          </a:p>
        </p:txBody>
      </p:sp>
    </p:spTree>
    <p:extLst>
      <p:ext uri="{BB962C8B-B14F-4D97-AF65-F5344CB8AC3E}">
        <p14:creationId xmlns:p14="http://schemas.microsoft.com/office/powerpoint/2010/main" val="623405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1870367" y="969819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32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32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32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pic>
        <p:nvPicPr>
          <p:cNvPr id="13" name="Picture 9" descr="Bildschirmfoto 2012-08-25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164" y="1285960"/>
            <a:ext cx="4762789" cy="366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660320" y="5811993"/>
            <a:ext cx="13404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innocent Alps </a:t>
            </a:r>
            <a:r>
              <a:rPr lang="en-GB" sz="800" dirty="0" err="1"/>
              <a:t>Gmbh</a:t>
            </a:r>
            <a:endParaRPr lang="en-GB" sz="800" dirty="0"/>
          </a:p>
          <a:p>
            <a:endParaRPr lang="en-GB" sz="8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8D1B632-0268-144B-926C-9E84422832CC}"/>
              </a:ext>
            </a:extLst>
          </p:cNvPr>
          <p:cNvSpPr/>
          <p:nvPr/>
        </p:nvSpPr>
        <p:spPr>
          <a:xfrm>
            <a:off x="4660320" y="5126832"/>
            <a:ext cx="1582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3600" dirty="0"/>
              <a:t>სმუზი</a:t>
            </a:r>
            <a:endParaRPr lang="en-GB" sz="3600" dirty="0"/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362D183A-70BF-8041-A5E9-217418015E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10223501" y="260351"/>
            <a:ext cx="1536700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32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644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33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33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33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Bildschirmfoto 2012-08-25 um 12.58.38.png">
            <a:extLst>
              <a:ext uri="{FF2B5EF4-FFF2-40B4-BE49-F238E27FC236}">
                <a16:creationId xmlns:a16="http://schemas.microsoft.com/office/drawing/2014/main" id="{5005990A-DD85-2444-8175-ADDEE855CC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8766" y="1566153"/>
            <a:ext cx="6932578" cy="464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8">
            <a:extLst>
              <a:ext uri="{FF2B5EF4-FFF2-40B4-BE49-F238E27FC236}">
                <a16:creationId xmlns:a16="http://schemas.microsoft.com/office/drawing/2014/main" id="{B51D692B-9489-1847-B774-34B3235EB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6744" y="5517106"/>
            <a:ext cx="11705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</a:t>
            </a:r>
            <a:r>
              <a:rPr lang="en-GB" sz="800" dirty="0" err="1"/>
              <a:t>crystalsol</a:t>
            </a:r>
            <a:r>
              <a:rPr lang="en-GB" sz="800" dirty="0"/>
              <a:t> GmbH</a:t>
            </a:r>
          </a:p>
          <a:p>
            <a:endParaRPr lang="en-GB" sz="800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5FA0C98-3259-AA49-A6BF-B6320A256B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10223501" y="260351"/>
            <a:ext cx="1536700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33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254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34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34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34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6" descr="Bildschirmfoto 2012-08-25 um 13.00.36.png">
            <a:extLst>
              <a:ext uri="{FF2B5EF4-FFF2-40B4-BE49-F238E27FC236}">
                <a16:creationId xmlns:a16="http://schemas.microsoft.com/office/drawing/2014/main" id="{B720E693-FDB6-F94D-B342-F8EEE6AE2C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1158" y="1305415"/>
            <a:ext cx="4152875" cy="50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8">
            <a:extLst>
              <a:ext uri="{FF2B5EF4-FFF2-40B4-BE49-F238E27FC236}">
                <a16:creationId xmlns:a16="http://schemas.microsoft.com/office/drawing/2014/main" id="{D542F5B5-C020-E244-AE76-FC2B8F9F3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238" y="6140657"/>
            <a:ext cx="21018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Nina </a:t>
            </a:r>
            <a:r>
              <a:rPr lang="en-GB" sz="800" dirty="0" err="1"/>
              <a:t>Dautzenberg</a:t>
            </a:r>
            <a:r>
              <a:rPr lang="en-GB" sz="800" dirty="0"/>
              <a:t> / Andrea </a:t>
            </a:r>
            <a:r>
              <a:rPr lang="en-GB" sz="800" dirty="0" err="1"/>
              <a:t>Gaesmann</a:t>
            </a:r>
            <a:endParaRPr lang="en-GB" sz="800" dirty="0"/>
          </a:p>
          <a:p>
            <a:endParaRPr lang="en-GB" sz="800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08BE349F-66DD-D34E-9B7F-E9D7835D3E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10223501" y="260351"/>
            <a:ext cx="1536700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34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40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81BAC4F-89A2-6847-91DE-08D955FF7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9148"/>
            <a:ext cx="12192000" cy="8128000"/>
          </a:xfrm>
          <a:prstGeom prst="rect">
            <a:avLst/>
          </a:prstGeom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35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35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35</a:t>
            </a:fld>
            <a:endParaRPr lang="de-AT" sz="120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9148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გააანალიზეთ იდეა და მისი შესაძლებლობა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46EFDCB4-87F7-394E-88BF-15372C406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481" y="6438346"/>
            <a:ext cx="12234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Johannes Lindner</a:t>
            </a:r>
          </a:p>
          <a:p>
            <a:endParaRPr lang="en-GB" sz="800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C339595-AFF1-6047-BE34-3D77C1271E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10223501" y="260351"/>
            <a:ext cx="1536700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35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839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6982692" y="6215384"/>
            <a:ext cx="25843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Lindner/Fröhlich 2014</a:t>
            </a:r>
          </a:p>
          <a:p>
            <a:r>
              <a:rPr lang="en-GB" sz="800" dirty="0"/>
              <a:t>Illustrators: Helmut </a:t>
            </a:r>
            <a:r>
              <a:rPr lang="en-GB" sz="800" dirty="0" err="1"/>
              <a:t>Pokornig</a:t>
            </a:r>
            <a:r>
              <a:rPr lang="en-GB" sz="800" dirty="0"/>
              <a:t> and Hermann </a:t>
            </a:r>
            <a:r>
              <a:rPr lang="en-GB" sz="800" dirty="0" err="1"/>
              <a:t>Redlingshofer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179499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აქტივობა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ângulo 28"/>
          <p:cNvSpPr/>
          <p:nvPr/>
        </p:nvSpPr>
        <p:spPr>
          <a:xfrm>
            <a:off x="1766462" y="1133061"/>
            <a:ext cx="8649747" cy="560949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0117" y="1215109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241690" y="1774443"/>
            <a:ext cx="492779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>
                <a:solidFill>
                  <a:srgbClr val="0000FF"/>
                </a:solidFill>
              </a:rPr>
              <a:t>მოგწონთ თქვენი ფანტაზიის გამოყენება</a:t>
            </a:r>
            <a:r>
              <a:rPr lang="en-GB" dirty="0">
                <a:solidFill>
                  <a:srgbClr val="0000FF"/>
                </a:solidFill>
              </a:rPr>
              <a:t>? </a:t>
            </a:r>
          </a:p>
          <a:p>
            <a:r>
              <a:rPr lang="ka-GE" dirty="0">
                <a:solidFill>
                  <a:srgbClr val="0000FF"/>
                </a:solidFill>
              </a:rPr>
              <a:t>შეხედეთ განსხვავებულ დეტალებს წრეებში. </a:t>
            </a:r>
            <a:endParaRPr lang="en-GB" dirty="0">
              <a:solidFill>
                <a:srgbClr val="0000FF"/>
              </a:solidFill>
            </a:endParaRPr>
          </a:p>
          <a:p>
            <a:endParaRPr lang="ka-GE" dirty="0">
              <a:solidFill>
                <a:srgbClr val="0000FF"/>
              </a:solidFill>
            </a:endParaRPr>
          </a:p>
          <a:p>
            <a:r>
              <a:rPr lang="ka-GE" dirty="0">
                <a:solidFill>
                  <a:srgbClr val="0000FF"/>
                </a:solidFill>
              </a:rPr>
              <a:t>იფიქრეთ იმაზე თუ შეიძლება წარმოადგენდეს ეს სურათები და გაუზიარეთ კლასელებს. გაგიკვირდებათ, რომ თქვენს მეგობრებსაც შეიძლება ჰქონდეთ მსგავსი აღქმები. </a:t>
            </a:r>
          </a:p>
          <a:p>
            <a:endParaRPr lang="ka-GE" dirty="0">
              <a:solidFill>
                <a:srgbClr val="0000FF"/>
              </a:solidFill>
            </a:endParaRPr>
          </a:p>
          <a:p>
            <a:endParaRPr lang="en-GB" dirty="0">
              <a:solidFill>
                <a:srgbClr val="0000FF"/>
              </a:solidFill>
            </a:endParaRPr>
          </a:p>
          <a:p>
            <a:r>
              <a:rPr lang="ka-GE" dirty="0">
                <a:solidFill>
                  <a:srgbClr val="0000FF"/>
                </a:solidFill>
              </a:rPr>
              <a:t>გზა მიეცით თქვენს იდეებს. </a:t>
            </a:r>
            <a:endParaRPr lang="en-GB" dirty="0">
              <a:solidFill>
                <a:srgbClr val="0000FF"/>
              </a:solidFill>
            </a:endParaRPr>
          </a:p>
          <a:p>
            <a:endParaRPr lang="en-GB" dirty="0">
              <a:solidFill>
                <a:srgbClr val="0000FF"/>
              </a:solidFill>
            </a:endParaRPr>
          </a:p>
          <a:p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0F07B696-636B-454A-A726-F29D85671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67" y="6273155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/>
              <a:t>Illustration: Helmut </a:t>
            </a:r>
            <a:r>
              <a:rPr lang="de-DE" sz="900" err="1"/>
              <a:t>Pokornig</a:t>
            </a:r>
            <a:r>
              <a:rPr lang="de-DE" sz="900"/>
              <a:t>, </a:t>
            </a:r>
            <a:r>
              <a:rPr lang="de-DE" sz="900" err="1"/>
              <a:t>Credit</a:t>
            </a:r>
            <a:r>
              <a:rPr lang="de-DE" sz="900"/>
              <a:t>: IFTE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AC88408-0392-A14D-91C5-CF9FDF32EF02}"/>
              </a:ext>
            </a:extLst>
          </p:cNvPr>
          <p:cNvSpPr txBox="1">
            <a:spLocks/>
          </p:cNvSpPr>
          <p:nvPr/>
        </p:nvSpPr>
        <p:spPr bwMode="auto">
          <a:xfrm>
            <a:off x="10375901" y="4127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23A386-28DA-1A42-BFDC-75B9D034F233}" type="slidenum">
              <a:rPr lang="de-AT" smtClean="0">
                <a:solidFill>
                  <a:schemeClr val="bg1"/>
                </a:solidFill>
              </a:rPr>
              <a:pPr/>
              <a:t>4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87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586480" y="1782419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006009" y="1782419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871104" y="1700700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635360" y="2716363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82209" y="3839819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79761" y="2777438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8416927" y="2692560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689041" y="3835666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8472013" y="3799589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689041" y="4954969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5090152" y="4906619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8826525" y="4902326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9191626" y="260351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5"/>
            <a:ext cx="12192000" cy="126666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ფერებთან თამაში</a:t>
            </a:r>
          </a:p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ა) წაიკითხეთ თითოეული სიტყვა ხმამაღლა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8021C280-48FB-3D48-9242-7987CB84F21B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5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9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228146" y="1826839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936434" y="1822175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796887" y="1752387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228146" y="2863912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12634" y="3879575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936434" y="2831213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8619827" y="2736574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188688" y="3980363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8820436" y="3803374"/>
            <a:ext cx="3110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9900"/>
                </a:solidFill>
              </a:rPr>
              <a:t>წითელი</a:t>
            </a:r>
            <a:endParaRPr lang="en-GB" sz="6000" b="1" dirty="0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366304" y="5041856"/>
            <a:ext cx="236314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CC00"/>
                </a:solidFill>
              </a:rPr>
              <a:t>მწვანე</a:t>
            </a:r>
            <a:endParaRPr lang="en-GB" sz="6000" b="1" dirty="0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4860235" y="4946375"/>
            <a:ext cx="3454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0000FF"/>
                </a:solidFill>
              </a:rPr>
              <a:t>ყვითელი</a:t>
            </a:r>
            <a:endParaRPr lang="en-GB" sz="6000" b="1" dirty="0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8755315" y="4946375"/>
            <a:ext cx="32464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6000" b="1" dirty="0">
                <a:solidFill>
                  <a:srgbClr val="FF0000"/>
                </a:solidFill>
              </a:rPr>
              <a:t>ცისფერი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9191626" y="260351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ბ) ხმამაღლა თქვით თითოეული ფერის სახელი.</a:t>
            </a:r>
          </a:p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რა ხდება შენს თავში?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A9CB86DC-F2A3-9541-9453-B82BA664EFBF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6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14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667" y="1235354"/>
            <a:ext cx="3650864" cy="257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10256608" y="491700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7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A207828-CAE4-E440-AC55-8D67D4684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1871" y="3905800"/>
            <a:ext cx="3150704" cy="259071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B8AC624-2E8D-D042-AFBE-2DFCE177A5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667" y="3905802"/>
            <a:ext cx="4807345" cy="2590713"/>
          </a:xfrm>
          <a:prstGeom prst="rect">
            <a:avLst/>
          </a:prstGeom>
        </p:spPr>
      </p:pic>
      <p:pic>
        <p:nvPicPr>
          <p:cNvPr id="15" name="Picture 11" descr="Bildschirmfoto 2015-06-13 um 15.46.59.png">
            <a:extLst>
              <a:ext uri="{FF2B5EF4-FFF2-40B4-BE49-F238E27FC236}">
                <a16:creationId xmlns:a16="http://schemas.microsoft.com/office/drawing/2014/main" id="{1E4ED651-6BA4-6345-82E1-21C5C2D6BF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306" y="1234788"/>
            <a:ext cx="3306896" cy="257244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EA52604C-1B71-CD48-9545-269F8A8C0A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3306" y="3905800"/>
            <a:ext cx="3306896" cy="263195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C121356-A4E5-DE47-B0FE-965793DD95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8823" y="1234789"/>
            <a:ext cx="4311190" cy="257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40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3284" y="1218790"/>
            <a:ext cx="7808292" cy="550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8542345" y="5019979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err="1"/>
              <a:t>Credit</a:t>
            </a:r>
            <a:r>
              <a:rPr lang="de-DE" sz="90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8</a:t>
            </a:fld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573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6"/>
          <p:cNvSpPr txBox="1">
            <a:spLocks noChangeArrowheads="1"/>
          </p:cNvSpPr>
          <p:nvPr/>
        </p:nvSpPr>
        <p:spPr bwMode="auto">
          <a:xfrm rot="16200000">
            <a:off x="8086139" y="4949859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err="1"/>
              <a:t>Credit</a:t>
            </a:r>
            <a:r>
              <a:rPr lang="de-DE" sz="900" dirty="0"/>
              <a:t>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სურათები კრეატიული იდეების შთაგონებისთვის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6FF74E4-5E09-DE41-8EBC-D68B79D072C3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223A386-28DA-1A42-BFDC-75B9D034F233}" type="slidenum">
              <a:rPr lang="de-AT" smtClean="0">
                <a:solidFill>
                  <a:schemeClr val="bg1"/>
                </a:solidFill>
              </a:rPr>
              <a:pPr algn="r"/>
              <a:t>9</a:t>
            </a:fld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6E69978-0BA7-C745-8C22-4569CCC78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104" y="1194972"/>
            <a:ext cx="6633266" cy="54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71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Microsoft Macintosh PowerPoint</Application>
  <PresentationFormat>Breitbild</PresentationFormat>
  <Paragraphs>335</Paragraphs>
  <Slides>36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9" baseType="lpstr">
      <vt:lpstr>ＭＳ Ｐゴシック</vt:lpstr>
      <vt:lpstr>Arial</vt:lpstr>
      <vt:lpstr>Bradley Hand</vt:lpstr>
      <vt:lpstr>Calibri</vt:lpstr>
      <vt:lpstr>Calibri Light</vt:lpstr>
      <vt:lpstr>DejaVu Sans</vt:lpstr>
      <vt:lpstr>Handwriting - Dakota</vt:lpstr>
      <vt:lpstr>Helvetica Neue</vt:lpstr>
      <vt:lpstr>Sylfaen</vt:lpstr>
      <vt:lpstr>Times</vt:lpstr>
      <vt:lpstr>Times New Roman</vt:lpstr>
      <vt:lpstr>Tw Cen MT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Lindner</dc:creator>
  <cp:lastModifiedBy>Johannes Lindner</cp:lastModifiedBy>
  <cp:revision>46</cp:revision>
  <dcterms:created xsi:type="dcterms:W3CDTF">2022-09-13T07:34:04Z</dcterms:created>
  <dcterms:modified xsi:type="dcterms:W3CDTF">2023-11-04T18:44:18Z</dcterms:modified>
</cp:coreProperties>
</file>