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521" r:id="rId2"/>
    <p:sldId id="1522" r:id="rId3"/>
    <p:sldId id="1513" r:id="rId4"/>
    <p:sldId id="1514" r:id="rId5"/>
    <p:sldId id="260" r:id="rId6"/>
    <p:sldId id="1315" r:id="rId7"/>
  </p:sldIdLst>
  <p:sldSz cx="15125700" cy="7562850"/>
  <p:notesSz cx="9866313" cy="673576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4AA8"/>
    <a:srgbClr val="E5037F"/>
    <a:srgbClr val="E6027D"/>
    <a:srgbClr val="8FD81F"/>
    <a:srgbClr val="00C058"/>
    <a:srgbClr val="5DB761"/>
    <a:srgbClr val="FFC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97"/>
    <p:restoredTop sz="93101"/>
  </p:normalViewPr>
  <p:slideViewPr>
    <p:cSldViewPr>
      <p:cViewPr varScale="1">
        <p:scale>
          <a:sx n="93" d="100"/>
          <a:sy n="93" d="100"/>
        </p:scale>
        <p:origin x="328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0296327-49F5-9D4F-9A49-E2BDFA75A9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610" cy="337920"/>
          </a:xfrm>
          <a:prstGeom prst="rect">
            <a:avLst/>
          </a:prstGeom>
        </p:spPr>
        <p:txBody>
          <a:bodyPr vert="horz" lIns="66907" tIns="33453" rIns="66907" bIns="33453" rtlCol="0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1AC143-B8A8-414F-B9DD-AFA4C26A94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88633" y="0"/>
            <a:ext cx="4275609" cy="337920"/>
          </a:xfrm>
          <a:prstGeom prst="rect">
            <a:avLst/>
          </a:prstGeom>
        </p:spPr>
        <p:txBody>
          <a:bodyPr vert="horz" lIns="66907" tIns="33453" rIns="66907" bIns="33453" rtlCol="0"/>
          <a:lstStyle>
            <a:lvl1pPr algn="r">
              <a:defRPr sz="900"/>
            </a:lvl1pPr>
          </a:lstStyle>
          <a:p>
            <a:fld id="{F32934AD-1922-DB4D-8EE1-842408F68F90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3EF446E-82C0-E140-9942-4EB75EEED7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397844"/>
            <a:ext cx="4275610" cy="337919"/>
          </a:xfrm>
          <a:prstGeom prst="rect">
            <a:avLst/>
          </a:prstGeom>
        </p:spPr>
        <p:txBody>
          <a:bodyPr vert="horz" lIns="66907" tIns="33453" rIns="66907" bIns="33453" rtlCol="0" anchor="b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8C21CAE-A5D4-214C-9DDA-40FB3DA1851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88633" y="6397844"/>
            <a:ext cx="4275609" cy="337919"/>
          </a:xfrm>
          <a:prstGeom prst="rect">
            <a:avLst/>
          </a:prstGeom>
        </p:spPr>
        <p:txBody>
          <a:bodyPr vert="horz" lIns="66907" tIns="33453" rIns="66907" bIns="33453" rtlCol="0" anchor="b"/>
          <a:lstStyle>
            <a:lvl1pPr algn="r">
              <a:defRPr sz="900"/>
            </a:lvl1pPr>
          </a:lstStyle>
          <a:p>
            <a:fld id="{163501D1-96D4-8B4A-B698-84504F666B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4320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610" cy="337920"/>
          </a:xfrm>
          <a:prstGeom prst="rect">
            <a:avLst/>
          </a:prstGeom>
        </p:spPr>
        <p:txBody>
          <a:bodyPr vert="horz" lIns="66907" tIns="33453" rIns="66907" bIns="33453" rtlCol="0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588633" y="0"/>
            <a:ext cx="4275609" cy="337920"/>
          </a:xfrm>
          <a:prstGeom prst="rect">
            <a:avLst/>
          </a:prstGeom>
        </p:spPr>
        <p:txBody>
          <a:bodyPr vert="horz" lIns="66907" tIns="33453" rIns="66907" bIns="33453" rtlCol="0"/>
          <a:lstStyle>
            <a:lvl1pPr algn="r">
              <a:defRPr sz="900"/>
            </a:lvl1pPr>
          </a:lstStyle>
          <a:p>
            <a:fld id="{7A0B9D04-9F46-984C-9433-4423970B0472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662238" y="842963"/>
            <a:ext cx="4541837" cy="2271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6907" tIns="33453" rIns="66907" bIns="33453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86839" y="3242046"/>
            <a:ext cx="7892636" cy="2652454"/>
          </a:xfrm>
          <a:prstGeom prst="rect">
            <a:avLst/>
          </a:prstGeom>
        </p:spPr>
        <p:txBody>
          <a:bodyPr vert="horz" lIns="66907" tIns="33453" rIns="66907" bIns="33453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397844"/>
            <a:ext cx="4275610" cy="337919"/>
          </a:xfrm>
          <a:prstGeom prst="rect">
            <a:avLst/>
          </a:prstGeom>
        </p:spPr>
        <p:txBody>
          <a:bodyPr vert="horz" lIns="66907" tIns="33453" rIns="66907" bIns="33453" rtlCol="0" anchor="b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588633" y="6397844"/>
            <a:ext cx="4275609" cy="337919"/>
          </a:xfrm>
          <a:prstGeom prst="rect">
            <a:avLst/>
          </a:prstGeom>
        </p:spPr>
        <p:txBody>
          <a:bodyPr vert="horz" lIns="66907" tIns="33453" rIns="66907" bIns="33453" rtlCol="0" anchor="b"/>
          <a:lstStyle>
            <a:lvl1pPr algn="r">
              <a:defRPr sz="900"/>
            </a:lvl1pPr>
          </a:lstStyle>
          <a:p>
            <a:fld id="{F08FBBB6-D013-CC46-B4A3-ED339DF3D8B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46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2344483"/>
            <a:ext cx="6428422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4235196"/>
            <a:ext cx="5293995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3A3938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739455"/>
            <a:ext cx="328983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739455"/>
            <a:ext cx="328983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3" y="5073086"/>
            <a:ext cx="165436" cy="24897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985"/>
          </a:p>
        </p:txBody>
      </p:sp>
      <p:sp>
        <p:nvSpPr>
          <p:cNvPr id="3" name="Rechteck 2"/>
          <p:cNvSpPr/>
          <p:nvPr userDrawn="1"/>
        </p:nvSpPr>
        <p:spPr>
          <a:xfrm>
            <a:off x="5120" y="2583321"/>
            <a:ext cx="160319" cy="2489765"/>
          </a:xfrm>
          <a:prstGeom prst="rect">
            <a:avLst/>
          </a:prstGeom>
          <a:solidFill>
            <a:srgbClr val="E42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985"/>
          </a:p>
        </p:txBody>
      </p:sp>
      <p:sp>
        <p:nvSpPr>
          <p:cNvPr id="4" name="Rechteck 3"/>
          <p:cNvSpPr/>
          <p:nvPr userDrawn="1"/>
        </p:nvSpPr>
        <p:spPr>
          <a:xfrm>
            <a:off x="3" y="1"/>
            <a:ext cx="165436" cy="2583321"/>
          </a:xfrm>
          <a:prstGeom prst="rect">
            <a:avLst/>
          </a:prstGeom>
          <a:solidFill>
            <a:srgbClr val="4FA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985"/>
          </a:p>
        </p:txBody>
      </p:sp>
    </p:spTree>
    <p:extLst>
      <p:ext uri="{BB962C8B-B14F-4D97-AF65-F5344CB8AC3E}">
        <p14:creationId xmlns:p14="http://schemas.microsoft.com/office/powerpoint/2010/main" val="3000992294"/>
      </p:ext>
    </p:extLst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172395-0591-472B-923A-B658D0DD9B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8142" y="7033450"/>
            <a:ext cx="1739455" cy="276999"/>
          </a:xfrm>
        </p:spPr>
        <p:txBody>
          <a:bodyPr/>
          <a:lstStyle/>
          <a:p>
            <a:fld id="{460E4D12-15B0-454B-B886-F7C883D0B4F8}" type="datetimeFigureOut">
              <a:rPr lang="de-AT" smtClean="0"/>
              <a:t>02.11.23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1917A0-927B-4534-A6C2-0F45FE55A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71369" y="7033450"/>
            <a:ext cx="2420112" cy="276999"/>
          </a:xfrm>
        </p:spPr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563F08-C7A3-4754-9374-1F0505D13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605888" y="7069070"/>
            <a:ext cx="242569" cy="338554"/>
          </a:xfrm>
        </p:spPr>
        <p:txBody>
          <a:bodyPr/>
          <a:lstStyle/>
          <a:p>
            <a:fld id="{DF7D7459-0920-4958-8E5E-3F6243477DC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89714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07299" y="852106"/>
            <a:ext cx="1172845" cy="208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7300" y="3136912"/>
            <a:ext cx="3239770" cy="162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3A3938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7033450"/>
            <a:ext cx="242011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7033450"/>
            <a:ext cx="1739455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605888" y="7069070"/>
            <a:ext cx="242569" cy="207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73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hyperlink" Target="https://www.google.at/url?sa=i&amp;url=https://www.fteval.at/content/home/plattform/mitglieder/profile/bmbwf/&amp;psig=AOvVaw1RoRl-_yhgGsXsuJLmZ_HX&amp;ust=1664268228693000&amp;source=images&amp;cd=vfe&amp;ved=0CAwQjRxqFwoTCIiO1rqIsvoCFQAAAAAdAAAAABAN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43093159" y="2763517"/>
            <a:ext cx="9426765" cy="522849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1222956"/>
            <a:ext cx="15125700" cy="1155667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9250" tIns="49625" rIns="99250" bIns="49625" anchor="ctr"/>
          <a:lstStyle/>
          <a:p>
            <a:pPr marL="4712871" indent="-4712871"/>
            <a:r>
              <a:rPr lang="de-AT" sz="1985" b="1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ka-GE" sz="1985" b="1" dirty="0">
                <a:solidFill>
                  <a:srgbClr val="FFFFFF"/>
                </a:solidFill>
                <a:latin typeface="Tw Cen MT"/>
                <a:ea typeface="DejaVu Sans"/>
              </a:rPr>
              <a:t>                                               </a:t>
            </a:r>
            <a:r>
              <a:rPr lang="ka-GE" sz="2400" b="1" dirty="0">
                <a:solidFill>
                  <a:srgbClr val="FFFFFF"/>
                </a:solidFill>
                <a:latin typeface="Tw Cen MT"/>
                <a:ea typeface="DejaVu Sans"/>
              </a:rPr>
              <a:t>ემპათიის გამოწვევა</a:t>
            </a:r>
            <a:r>
              <a:rPr lang="de-AT" sz="2400" b="1" dirty="0">
                <a:solidFill>
                  <a:srgbClr val="FFFFFF"/>
                </a:solidFill>
                <a:latin typeface="Tw Cen MT"/>
                <a:ea typeface="DejaVu Sans"/>
              </a:rPr>
              <a:t>/ B1: </a:t>
            </a:r>
            <a:r>
              <a:rPr lang="ka-GE" sz="2400" b="1" dirty="0">
                <a:solidFill>
                  <a:srgbClr val="FFFFFF"/>
                </a:solidFill>
                <a:latin typeface="Tw Cen MT"/>
                <a:ea typeface="DejaVu Sans"/>
              </a:rPr>
              <a:t>ემპათიის რუკა</a:t>
            </a:r>
            <a:endParaRPr lang="de-AT" sz="2400" b="1" dirty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171450" y="1330941"/>
            <a:ext cx="2351431" cy="939699"/>
          </a:xfrm>
          <a:prstGeom prst="rect">
            <a:avLst/>
          </a:prstGeom>
          <a:ln>
            <a:noFill/>
          </a:ln>
        </p:spPr>
      </p:pic>
      <p:sp>
        <p:nvSpPr>
          <p:cNvPr id="77" name="CustomShape 3"/>
          <p:cNvSpPr/>
          <p:nvPr/>
        </p:nvSpPr>
        <p:spPr>
          <a:xfrm>
            <a:off x="857250" y="2000100"/>
            <a:ext cx="8733554" cy="39368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 anchor="ctr"/>
          <a:lstStyle/>
          <a:p>
            <a:pPr>
              <a:spcBef>
                <a:spcPts val="662"/>
              </a:spcBef>
            </a:pPr>
            <a:r>
              <a:rPr lang="ka-GE" sz="3970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ემპათიის გამოწვევა </a:t>
            </a:r>
            <a:r>
              <a:rPr lang="de-AT" sz="3970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B1</a:t>
            </a:r>
            <a:endParaRPr lang="ka-GE" sz="3970" b="1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62"/>
              </a:spcBef>
            </a:pPr>
            <a:r>
              <a:rPr lang="ka-GE" sz="3970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შემიძლია სხვებთან იდენტიფიცირება.</a:t>
            </a:r>
          </a:p>
          <a:p>
            <a:pPr>
              <a:spcBef>
                <a:spcPts val="662"/>
              </a:spcBef>
            </a:pPr>
            <a:r>
              <a:rPr lang="ka-GE" sz="3970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სამეწარმეო კულტურა</a:t>
            </a:r>
            <a:endParaRPr sz="3970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" name="Picture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50" y="2109361"/>
            <a:ext cx="3795056" cy="3584458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8988136" y="5371295"/>
            <a:ext cx="4129259" cy="43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62"/>
              </a:spcBef>
            </a:pPr>
            <a:r>
              <a:rPr lang="ka-GE" sz="2206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ემპათიის რუკა</a:t>
            </a:r>
            <a:endParaRPr lang="de-AT" sz="2206" b="1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9" name="Bild 2">
            <a:extLst>
              <a:ext uri="{FF2B5EF4-FFF2-40B4-BE49-F238E27FC236}">
                <a16:creationId xmlns:a16="http://schemas.microsoft.com/office/drawing/2014/main" id="{AD34082C-EB52-DE43-A8D0-B1F7129CB60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250" y="5957673"/>
            <a:ext cx="2321600" cy="1217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6A809A1-474A-5249-A00B-749DCAA1A4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3873" y="42974"/>
            <a:ext cx="4431030" cy="1148451"/>
          </a:xfrm>
          <a:prstGeom prst="rect">
            <a:avLst/>
          </a:prstGeom>
        </p:spPr>
      </p:pic>
      <p:pic>
        <p:nvPicPr>
          <p:cNvPr id="14" name="Picture 2" descr="fteval">
            <a:hlinkClick r:id="rId7"/>
            <a:extLst>
              <a:ext uri="{FF2B5EF4-FFF2-40B4-BE49-F238E27FC236}">
                <a16:creationId xmlns:a16="http://schemas.microsoft.com/office/drawing/2014/main" id="{9B1F43D2-3E18-A340-A96F-F4290E904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850" y="6349615"/>
            <a:ext cx="1960841" cy="92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A19C9E15-0540-EB4A-A460-E167C15F1E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96251" y="6349615"/>
            <a:ext cx="1096248" cy="75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7110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2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r">
              <a:lnSpc>
                <a:spcPct val="100000"/>
              </a:lnSpc>
            </a:pPr>
            <a:fld id="{EDB49B13-6287-44A9-A018-0290010B11E1}" type="slidenum">
              <a:rPr lang="de-AT" sz="1323">
                <a:solidFill>
                  <a:srgbClr val="8B8B8B"/>
                </a:solidFill>
                <a:latin typeface="Calibri"/>
              </a:rPr>
              <a:t>2</a:t>
            </a:fld>
            <a:endParaRPr sz="1985"/>
          </a:p>
        </p:txBody>
      </p:sp>
      <p:pic>
        <p:nvPicPr>
          <p:cNvPr id="84" name="Imagem 7"/>
          <p:cNvPicPr/>
          <p:nvPr/>
        </p:nvPicPr>
        <p:blipFill>
          <a:blip r:embed="rId2"/>
          <a:stretch/>
        </p:blipFill>
        <p:spPr>
          <a:xfrm rot="10800000">
            <a:off x="24238438" y="1716628"/>
            <a:ext cx="9427559" cy="523643"/>
          </a:xfrm>
          <a:prstGeom prst="rect">
            <a:avLst/>
          </a:prstGeom>
          <a:ln>
            <a:noFill/>
          </a:ln>
        </p:spPr>
      </p:pic>
      <p:sp>
        <p:nvSpPr>
          <p:cNvPr id="85" name="CustomShape 3"/>
          <p:cNvSpPr/>
          <p:nvPr/>
        </p:nvSpPr>
        <p:spPr>
          <a:xfrm>
            <a:off x="0" y="-28575"/>
            <a:ext cx="15125699" cy="1156461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9250" tIns="49625" rIns="99250" bIns="49625" anchor="ctr"/>
          <a:lstStyle/>
          <a:p>
            <a:pPr algn="ctr">
              <a:lnSpc>
                <a:spcPct val="100000"/>
              </a:lnSpc>
            </a:pPr>
            <a:r>
              <a:rPr lang="ka-GE" sz="3529" dirty="0">
                <a:solidFill>
                  <a:srgbClr val="FFFFFF"/>
                </a:solidFill>
                <a:latin typeface="Tw Cen MT"/>
                <a:ea typeface="DejaVu Sans"/>
              </a:rPr>
              <a:t>მომხმარებელთა ანალიზი ემპათიის რუკით</a:t>
            </a:r>
            <a:endParaRPr sz="1985" dirty="0"/>
          </a:p>
        </p:txBody>
      </p:sp>
      <p:sp>
        <p:nvSpPr>
          <p:cNvPr id="86" name="CustomShape 4"/>
          <p:cNvSpPr/>
          <p:nvPr/>
        </p:nvSpPr>
        <p:spPr>
          <a:xfrm>
            <a:off x="628650" y="1876425"/>
            <a:ext cx="14097000" cy="47890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marL="378150" indent="-378150">
              <a:buFont typeface="Arial" charset="0"/>
              <a:buChar char="•"/>
            </a:pP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გააანალიზეთ პოტენციური მომხმარებელი და ჩამოწერეთ ის, რაც მას ესმის, ხედავს, ამბობს, ფიქრობს და გრძნობს.</a:t>
            </a: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buFont typeface="Arial" charset="0"/>
              <a:buChar char="•"/>
            </a:pP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78150" indent="-378150">
              <a:buFont typeface="Arial" charset="0"/>
              <a:buChar char="•"/>
            </a:pPr>
            <a:r>
              <a:rPr lang="de-AT" sz="3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ფოკუსირება იმაზე, თუ რას აღიქვამს მომხმარებელი = მომხმარებლის პერსპექტივა</a:t>
            </a: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buFont typeface="Arial" charset="0"/>
              <a:buChar char="•"/>
            </a:pP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78150" indent="-378150">
              <a:buFont typeface="Arial" charset="0"/>
              <a:buChar char="•"/>
            </a:pP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 ემპათიის რუკა არის ეფექტური ინსტრუმენტი თქვენი კლიენტების პერსონალური იმიჯის შესაქმნელად.</a:t>
            </a:r>
            <a:endParaRPr sz="3200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31534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2788528" y="1094926"/>
            <a:ext cx="9599063" cy="6339693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8" name="CustomShape 2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r">
              <a:lnSpc>
                <a:spcPct val="100000"/>
              </a:lnSpc>
            </a:pPr>
            <a:fld id="{DE2EDFC3-3647-4192-81A8-7C873697BFBD}" type="slidenum">
              <a:rPr lang="de-AT" sz="1323">
                <a:solidFill>
                  <a:srgbClr val="8B8B8B"/>
                </a:solidFill>
                <a:latin typeface="Calibri"/>
              </a:rPr>
              <a:t>3</a:t>
            </a:fld>
            <a:endParaRPr sz="1985"/>
          </a:p>
        </p:txBody>
      </p:sp>
      <p:pic>
        <p:nvPicPr>
          <p:cNvPr id="89" name="Imagem 7"/>
          <p:cNvPicPr/>
          <p:nvPr/>
        </p:nvPicPr>
        <p:blipFill>
          <a:blip r:embed="rId2"/>
          <a:stretch/>
        </p:blipFill>
        <p:spPr>
          <a:xfrm rot="10800000">
            <a:off x="24238438" y="1716628"/>
            <a:ext cx="9427559" cy="523643"/>
          </a:xfrm>
          <a:prstGeom prst="rect">
            <a:avLst/>
          </a:prstGeom>
          <a:ln>
            <a:noFill/>
          </a:ln>
        </p:spPr>
      </p:pic>
      <p:sp>
        <p:nvSpPr>
          <p:cNvPr id="90" name="CustomShape 3"/>
          <p:cNvSpPr/>
          <p:nvPr/>
        </p:nvSpPr>
        <p:spPr>
          <a:xfrm>
            <a:off x="0" y="-15086"/>
            <a:ext cx="15125699" cy="1156461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9250" tIns="49625" rIns="99250" bIns="49625" anchor="ctr"/>
          <a:lstStyle/>
          <a:p>
            <a:pPr algn="ctr">
              <a:lnSpc>
                <a:spcPct val="100000"/>
              </a:lnSpc>
            </a:pPr>
            <a:r>
              <a:rPr lang="ka-GE" sz="3529" dirty="0">
                <a:solidFill>
                  <a:srgbClr val="FFFFFF"/>
                </a:solidFill>
                <a:latin typeface="Tw Cen MT"/>
                <a:ea typeface="DejaVu Sans"/>
              </a:rPr>
              <a:t>მომხმარებელთა ანალიზი ემპათიის რუკით</a:t>
            </a:r>
            <a:endParaRPr sz="1985" dirty="0"/>
          </a:p>
        </p:txBody>
      </p:sp>
      <p:sp>
        <p:nvSpPr>
          <p:cNvPr id="91" name="CustomShape 4"/>
          <p:cNvSpPr/>
          <p:nvPr/>
        </p:nvSpPr>
        <p:spPr>
          <a:xfrm>
            <a:off x="857250" y="1393470"/>
            <a:ext cx="14268449" cy="47890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marL="378150" indent="-378150">
              <a:lnSpc>
                <a:spcPct val="80000"/>
              </a:lnSpc>
              <a:buFont typeface="Arial" charset="0"/>
              <a:buChar char="•"/>
            </a:pP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ბრეინსტორმინგი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საშუალებას გაძლევთ შეაგროვოთ მომხმარებლის ყველა შესაძლო სეგმენტი</a:t>
            </a: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lnSpc>
                <a:spcPct val="80000"/>
              </a:lnSpc>
              <a:buFont typeface="Arial" charset="0"/>
              <a:buChar char="•"/>
            </a:pP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78150" indent="-378150">
              <a:lnSpc>
                <a:spcPct val="80000"/>
              </a:lnSpc>
              <a:buFont typeface="Arial" charset="0"/>
              <a:buChar char="•"/>
            </a:pP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აირჩიეთ სამი პერსპექტიული კლიენტი</a:t>
            </a:r>
            <a:r>
              <a:rPr lang="de-AT" sz="3200" dirty="0">
                <a:latin typeface="Calibri" charset="0"/>
                <a:ea typeface="Calibri" charset="0"/>
                <a:cs typeface="Calibri" charset="0"/>
                <a:sym typeface="Wingdings"/>
              </a:rPr>
              <a:t>  </a:t>
            </a: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შემდეგ აირჩიეთ ერთი მათგანი.</a:t>
            </a: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lnSpc>
                <a:spcPct val="80000"/>
              </a:lnSpc>
              <a:buFont typeface="Arial" charset="0"/>
              <a:buChar char="•"/>
            </a:pP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78150" indent="-378150">
              <a:lnSpc>
                <a:spcPct val="80000"/>
              </a:lnSpc>
              <a:buFont typeface="Arial" charset="0"/>
              <a:buChar char="•"/>
            </a:pP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პროფილირების სავარჯიშო: სახელი, დემოგრაფიული მახასიათებლები (ასაკი, შემოსავალი, ოჯახური მდგომარეობა და ა.შ.) – რაც უფრო კონკრეტული იქნება ინფორმაცია, მით უფრო ადვილი იქნება გამოწვევა!</a:t>
            </a: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lnSpc>
                <a:spcPct val="80000"/>
              </a:lnSpc>
              <a:buFont typeface="Arial" charset="0"/>
              <a:buChar char="•"/>
            </a:pP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78150" indent="-378150">
              <a:lnSpc>
                <a:spcPct val="80000"/>
              </a:lnSpc>
              <a:buFont typeface="Arial" charset="0"/>
              <a:buChar char="•"/>
            </a:pP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ვიზუალიზაცია, ბრეინსტორმინგი, გამოიყენეთ სტიკერები</a:t>
            </a:r>
            <a:r>
              <a:rPr lang="de-AT" sz="3200" dirty="0">
                <a:latin typeface="Calibri" charset="0"/>
                <a:ea typeface="Calibri" charset="0"/>
                <a:cs typeface="Calibri" charset="0"/>
              </a:rPr>
              <a:t>.</a:t>
            </a: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 </a:t>
            </a: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lnSpc>
                <a:spcPct val="80000"/>
              </a:lnSpc>
              <a:buFont typeface="Arial" charset="0"/>
              <a:buChar char="•"/>
            </a:pP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78150" indent="-378150">
              <a:lnSpc>
                <a:spcPct val="80000"/>
              </a:lnSpc>
              <a:buFont typeface="Arial" charset="0"/>
              <a:buChar char="•"/>
            </a:pPr>
            <a:r>
              <a:rPr lang="ka-GE" sz="3200" dirty="0">
                <a:latin typeface="Calibri" charset="0"/>
                <a:ea typeface="Calibri" charset="0"/>
                <a:cs typeface="Calibri" charset="0"/>
              </a:rPr>
              <a:t>გამოიყენეთ ემპათიის რუკა პროფილების შესაქმნელად ფლიპჩარტზე</a:t>
            </a:r>
            <a:endParaRPr sz="3200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lnSpc>
                <a:spcPct val="80000"/>
              </a:lnSpc>
              <a:buFont typeface="Arial" charset="0"/>
              <a:buChar char="•"/>
            </a:pPr>
            <a:endParaRPr sz="3088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lnSpc>
                <a:spcPct val="80000"/>
              </a:lnSpc>
              <a:buFont typeface="Arial" charset="0"/>
              <a:buChar char="•"/>
            </a:pPr>
            <a:endParaRPr sz="3088" dirty="0">
              <a:latin typeface="Calibri" charset="0"/>
              <a:ea typeface="Calibri" charset="0"/>
              <a:cs typeface="Calibri" charset="0"/>
            </a:endParaRPr>
          </a:p>
          <a:p>
            <a:pPr marL="315125" indent="-315125">
              <a:lnSpc>
                <a:spcPct val="80000"/>
              </a:lnSpc>
              <a:buFont typeface="Arial" charset="0"/>
              <a:buChar char="•"/>
            </a:pPr>
            <a:endParaRPr sz="3088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19365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2902864" y="1069518"/>
            <a:ext cx="9267965" cy="6658087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3" name="Bild 2"/>
          <p:cNvPicPr/>
          <p:nvPr/>
        </p:nvPicPr>
        <p:blipFill>
          <a:blip r:embed="rId2"/>
          <a:srcRect l="15986" t="19050" r="18512" b="10713"/>
          <a:stretch/>
        </p:blipFill>
        <p:spPr>
          <a:xfrm>
            <a:off x="2228850" y="761207"/>
            <a:ext cx="9941979" cy="6966397"/>
          </a:xfrm>
          <a:prstGeom prst="rect">
            <a:avLst/>
          </a:prstGeom>
          <a:ln>
            <a:noFill/>
          </a:ln>
        </p:spPr>
      </p:pic>
      <p:sp>
        <p:nvSpPr>
          <p:cNvPr id="94" name="CustomShape 2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r">
              <a:lnSpc>
                <a:spcPct val="100000"/>
              </a:lnSpc>
            </a:pPr>
            <a:fld id="{407BA8AF-497F-4427-9C8F-9DD0F42B87B5}" type="slidenum">
              <a:rPr lang="de-AT" sz="1323">
                <a:solidFill>
                  <a:srgbClr val="8B8B8B"/>
                </a:solidFill>
                <a:latin typeface="Calibri"/>
              </a:rPr>
              <a:t>4</a:t>
            </a:fld>
            <a:endParaRPr sz="1985"/>
          </a:p>
        </p:txBody>
      </p:sp>
      <p:sp>
        <p:nvSpPr>
          <p:cNvPr id="95" name="CustomShape 3"/>
          <p:cNvSpPr/>
          <p:nvPr/>
        </p:nvSpPr>
        <p:spPr>
          <a:xfrm rot="16200000">
            <a:off x="12958473" y="5410072"/>
            <a:ext cx="3088263" cy="501014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9250" tIns="49625" rIns="99250" bIns="49625"/>
          <a:lstStyle/>
          <a:p>
            <a:pPr>
              <a:lnSpc>
                <a:spcPct val="100000"/>
              </a:lnSpc>
            </a:pPr>
            <a:r>
              <a:rPr lang="de-AT" sz="882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Illustration: Helmut </a:t>
            </a:r>
            <a:r>
              <a:rPr lang="de-AT" sz="882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Pokornig</a:t>
            </a:r>
            <a:endParaRPr sz="1985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de-AT" sz="882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Source: Lindner, J./Fröhlich, G.: </a:t>
            </a:r>
            <a:r>
              <a:rPr lang="de-AT" sz="882" i="1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Starte dein Projekt</a:t>
            </a:r>
            <a:r>
              <a:rPr lang="de-AT" sz="882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Vienna 2014</a:t>
            </a:r>
            <a:endParaRPr sz="1985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6" name="CustomShape 4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 anchor="ctr"/>
          <a:lstStyle/>
          <a:p>
            <a:pPr algn="r">
              <a:lnSpc>
                <a:spcPct val="100000"/>
              </a:lnSpc>
            </a:pPr>
            <a:fld id="{3180137A-3B75-4CE4-B63E-17EE26687567}" type="slidenum">
              <a:rPr lang="de-AT" sz="1323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 sz="1985"/>
          </a:p>
        </p:txBody>
      </p:sp>
      <p:sp>
        <p:nvSpPr>
          <p:cNvPr id="97" name="CustomShape 5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 anchor="ctr"/>
          <a:lstStyle/>
          <a:p>
            <a:pPr algn="r">
              <a:lnSpc>
                <a:spcPct val="100000"/>
              </a:lnSpc>
            </a:pPr>
            <a:fld id="{6443F501-4828-4F97-99DF-186B41055129}" type="slidenum">
              <a:rPr lang="de-AT" sz="1323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 sz="1985"/>
          </a:p>
        </p:txBody>
      </p:sp>
      <p:sp>
        <p:nvSpPr>
          <p:cNvPr id="98" name="CustomShape 6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 anchor="ctr"/>
          <a:lstStyle/>
          <a:p>
            <a:pPr algn="r">
              <a:lnSpc>
                <a:spcPct val="100000"/>
              </a:lnSpc>
            </a:pPr>
            <a:fld id="{0F921C28-91B1-4739-96D3-1681335B2C4C}" type="slidenum">
              <a:rPr lang="de-AT" sz="1323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 sz="1985"/>
          </a:p>
        </p:txBody>
      </p:sp>
      <p:pic>
        <p:nvPicPr>
          <p:cNvPr id="99" name="Imagem 7"/>
          <p:cNvPicPr/>
          <p:nvPr/>
        </p:nvPicPr>
        <p:blipFill>
          <a:blip r:embed="rId3"/>
          <a:stretch/>
        </p:blipFill>
        <p:spPr>
          <a:xfrm rot="10800000">
            <a:off x="24238438" y="1716628"/>
            <a:ext cx="9427559" cy="523643"/>
          </a:xfrm>
          <a:prstGeom prst="rect">
            <a:avLst/>
          </a:prstGeom>
          <a:ln>
            <a:noFill/>
          </a:ln>
        </p:spPr>
      </p:pic>
      <p:sp>
        <p:nvSpPr>
          <p:cNvPr id="100" name="CustomShape 7"/>
          <p:cNvSpPr/>
          <p:nvPr/>
        </p:nvSpPr>
        <p:spPr>
          <a:xfrm>
            <a:off x="-26004" y="0"/>
            <a:ext cx="15125699" cy="1156461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9250" tIns="49625" rIns="99250" bIns="49625" anchor="ctr"/>
          <a:lstStyle/>
          <a:p>
            <a:pPr algn="ctr">
              <a:lnSpc>
                <a:spcPct val="100000"/>
              </a:lnSpc>
            </a:pPr>
            <a:r>
              <a:rPr lang="ka-GE" sz="3529" dirty="0">
                <a:solidFill>
                  <a:schemeClr val="bg1"/>
                </a:solidFill>
                <a:latin typeface="Tw Cen MT"/>
                <a:ea typeface="DejaVu Sans"/>
              </a:rPr>
              <a:t>ემპათიის რუკის მომხმარებელი: </a:t>
            </a:r>
            <a:endParaRPr lang="en-US" sz="3529" dirty="0">
              <a:solidFill>
                <a:schemeClr val="bg1"/>
              </a:solidFill>
              <a:latin typeface="Tw Cen MT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ka-GE" sz="3529" dirty="0">
                <a:solidFill>
                  <a:schemeClr val="bg1"/>
                </a:solidFill>
                <a:latin typeface="Tw Cen MT"/>
                <a:ea typeface="DejaVu Sans"/>
              </a:rPr>
              <a:t>მოკლე აღწერა</a:t>
            </a:r>
            <a:endParaRPr sz="1985" dirty="0">
              <a:solidFill>
                <a:schemeClr val="bg1"/>
              </a:solidFill>
            </a:endParaRPr>
          </a:p>
        </p:txBody>
      </p:sp>
      <p:sp>
        <p:nvSpPr>
          <p:cNvPr id="101" name="CustomShape 8"/>
          <p:cNvSpPr/>
          <p:nvPr/>
        </p:nvSpPr>
        <p:spPr>
          <a:xfrm>
            <a:off x="4491852" y="1252904"/>
            <a:ext cx="5415973" cy="9073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654" b="1" dirty="0">
                <a:latin typeface="Tahoma"/>
                <a:ea typeface="ヒラギノ角ゴ Pro W3"/>
              </a:rPr>
              <a:t>რას ფიქრობს და გრძნობს ჩვენი მომხმარებელი? </a:t>
            </a:r>
            <a:r>
              <a:rPr lang="ka-GE" sz="1654" dirty="0">
                <a:latin typeface="Tahoma"/>
                <a:ea typeface="ヒラギノ角ゴ Pro W3"/>
              </a:rPr>
              <a:t>რა არის მნიშვნელოვანი მათთვის? ძირითადი პროფესია, სტანდარტები, დამოკიდებულებები</a:t>
            </a:r>
            <a:endParaRPr sz="1985" dirty="0"/>
          </a:p>
        </p:txBody>
      </p:sp>
      <p:sp>
        <p:nvSpPr>
          <p:cNvPr id="102" name="CustomShape 9"/>
          <p:cNvSpPr/>
          <p:nvPr/>
        </p:nvSpPr>
        <p:spPr>
          <a:xfrm>
            <a:off x="10016794" y="2891402"/>
            <a:ext cx="3896798" cy="11806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>
              <a:lnSpc>
                <a:spcPct val="100000"/>
              </a:lnSpc>
            </a:pPr>
            <a:r>
              <a:rPr lang="ka-GE" sz="1654" b="1" dirty="0">
                <a:latin typeface="Tahoma"/>
                <a:ea typeface="Cambria"/>
              </a:rPr>
              <a:t>რას ხედავს ჩვენი მომხმარებელი? </a:t>
            </a:r>
            <a:r>
              <a:rPr lang="ka-GE" sz="1654" dirty="0">
                <a:latin typeface="Tahoma"/>
                <a:ea typeface="Cambria"/>
              </a:rPr>
              <a:t>როგორ გამოიყურება მათი გარემო? რომელი მეგობრები ჰყავთ? რას სთავაზობს მათ უკვე ბაზარი?</a:t>
            </a:r>
            <a:endParaRPr sz="1985" dirty="0"/>
          </a:p>
        </p:txBody>
      </p:sp>
      <p:sp>
        <p:nvSpPr>
          <p:cNvPr id="103" name="CustomShape 10"/>
          <p:cNvSpPr/>
          <p:nvPr/>
        </p:nvSpPr>
        <p:spPr>
          <a:xfrm>
            <a:off x="4819650" y="5067281"/>
            <a:ext cx="4542500" cy="9145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654" b="1" dirty="0">
                <a:latin typeface="Tahoma"/>
                <a:ea typeface="ヒラギノ角ゴ Pro W3"/>
              </a:rPr>
              <a:t>რას ამბობს ჩენი მომხმარებელი</a:t>
            </a:r>
            <a:r>
              <a:rPr lang="ka-GE" sz="1654" dirty="0">
                <a:latin typeface="Tahoma"/>
                <a:ea typeface="ヒラギノ角ゴ Pro W3"/>
              </a:rPr>
              <a:t>? რას ეუბნებიან სხვებს? დამოკიდებულებები, შეხედულებები, ქცევები სხვების მიმართ</a:t>
            </a:r>
            <a:endParaRPr sz="1985" dirty="0"/>
          </a:p>
        </p:txBody>
      </p:sp>
      <p:sp>
        <p:nvSpPr>
          <p:cNvPr id="104" name="CustomShape 11"/>
          <p:cNvSpPr/>
          <p:nvPr/>
        </p:nvSpPr>
        <p:spPr>
          <a:xfrm>
            <a:off x="1784525" y="3026779"/>
            <a:ext cx="3087469" cy="8543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>
              <a:lnSpc>
                <a:spcPct val="100000"/>
              </a:lnSpc>
            </a:pPr>
            <a:r>
              <a:rPr lang="ka-GE" sz="1654" b="1" dirty="0">
                <a:latin typeface="Tahoma"/>
                <a:ea typeface="ヒラギノ角ゴ Pro W3"/>
              </a:rPr>
              <a:t>რას ისმენს ჩვენი მომხმარებელი? </a:t>
            </a:r>
            <a:r>
              <a:rPr lang="ka-GE" sz="1654" dirty="0">
                <a:latin typeface="Tahoma"/>
                <a:ea typeface="ヒラギノ角ゴ Pro W3"/>
              </a:rPr>
              <a:t>რა ესმით მათ სხვებისგან? ვის უსმენენ?  </a:t>
            </a:r>
            <a:endParaRPr sz="1985" dirty="0"/>
          </a:p>
        </p:txBody>
      </p:sp>
      <p:sp>
        <p:nvSpPr>
          <p:cNvPr id="105" name="CustomShape 12"/>
          <p:cNvSpPr/>
          <p:nvPr/>
        </p:nvSpPr>
        <p:spPr>
          <a:xfrm>
            <a:off x="3307615" y="6829471"/>
            <a:ext cx="3128757" cy="6018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654" dirty="0">
                <a:latin typeface="Tahoma"/>
                <a:ea typeface="ヒラギノ角ゴ Pro W3"/>
              </a:rPr>
              <a:t>შიშები, იმედგაცრუებები, შეზღუდვები</a:t>
            </a:r>
          </a:p>
          <a:p>
            <a:pPr algn="ctr">
              <a:lnSpc>
                <a:spcPct val="100000"/>
              </a:lnSpc>
            </a:pPr>
            <a:r>
              <a:rPr lang="ka-GE" sz="1654" dirty="0">
                <a:latin typeface="Tahoma"/>
                <a:ea typeface="ヒラギノ角ゴ Pro W3"/>
              </a:rPr>
              <a:t>რისი ეშინიათ?</a:t>
            </a:r>
            <a:endParaRPr sz="1985" dirty="0"/>
          </a:p>
        </p:txBody>
      </p:sp>
      <p:sp>
        <p:nvSpPr>
          <p:cNvPr id="106" name="CustomShape 13"/>
          <p:cNvSpPr/>
          <p:nvPr/>
        </p:nvSpPr>
        <p:spPr>
          <a:xfrm>
            <a:off x="7928583" y="6799997"/>
            <a:ext cx="5164379" cy="6018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9250" tIns="49625" rIns="99250" bIns="49625" anchor="t"/>
          <a:lstStyle/>
          <a:p>
            <a:pPr algn="ctr">
              <a:lnSpc>
                <a:spcPct val="100000"/>
              </a:lnSpc>
            </a:pPr>
            <a:r>
              <a:rPr lang="ka-GE" sz="1654" dirty="0">
                <a:latin typeface="Tahoma"/>
                <a:ea typeface="ヒラギノ角ゴ Pro W3"/>
              </a:rPr>
              <a:t>სურვილები, საჭიროებები, წარმატების სტანდარტები</a:t>
            </a:r>
          </a:p>
          <a:p>
            <a:pPr algn="ctr">
              <a:lnSpc>
                <a:spcPct val="100000"/>
              </a:lnSpc>
            </a:pPr>
            <a:r>
              <a:rPr lang="ka-GE" sz="1654" dirty="0">
                <a:latin typeface="Tahoma"/>
                <a:ea typeface="ヒラギノ角ゴ Pro W3"/>
              </a:rPr>
              <a:t>რა ახარებს მათ?</a:t>
            </a:r>
            <a:endParaRPr sz="1985" dirty="0"/>
          </a:p>
        </p:txBody>
      </p:sp>
      <p:sp>
        <p:nvSpPr>
          <p:cNvPr id="17" name="CustomShape 12"/>
          <p:cNvSpPr/>
          <p:nvPr/>
        </p:nvSpPr>
        <p:spPr>
          <a:xfrm>
            <a:off x="3734676" y="6341253"/>
            <a:ext cx="2209800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FF0000"/>
                </a:solidFill>
                <a:ea typeface="DejaVu Sans"/>
              </a:rPr>
              <a:t>უარყოფითი</a:t>
            </a:r>
            <a:endParaRPr sz="1985" dirty="0"/>
          </a:p>
        </p:txBody>
      </p:sp>
      <p:sp>
        <p:nvSpPr>
          <p:cNvPr id="18" name="CustomShape 13"/>
          <p:cNvSpPr/>
          <p:nvPr/>
        </p:nvSpPr>
        <p:spPr>
          <a:xfrm>
            <a:off x="8873342" y="6362027"/>
            <a:ext cx="2286904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008000"/>
                </a:solidFill>
                <a:latin typeface="Calibri"/>
                <a:ea typeface="DejaVu Sans"/>
              </a:rPr>
              <a:t>დადებითი</a:t>
            </a:r>
            <a:endParaRPr sz="1985" dirty="0"/>
          </a:p>
        </p:txBody>
      </p:sp>
      <p:sp>
        <p:nvSpPr>
          <p:cNvPr id="19" name="CustomShape 11">
            <a:extLst>
              <a:ext uri="{FF2B5EF4-FFF2-40B4-BE49-F238E27FC236}">
                <a16:creationId xmlns:a16="http://schemas.microsoft.com/office/drawing/2014/main" id="{0E689F40-7AFE-E049-8AC7-D1547AD2FA0D}"/>
              </a:ext>
            </a:extLst>
          </p:cNvPr>
          <p:cNvSpPr/>
          <p:nvPr/>
        </p:nvSpPr>
        <p:spPr>
          <a:xfrm>
            <a:off x="4876511" y="3337810"/>
            <a:ext cx="1310100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660066"/>
                </a:solidFill>
                <a:latin typeface="Calibri"/>
                <a:ea typeface="DejaVu Sans"/>
              </a:rPr>
              <a:t>ესმის</a:t>
            </a:r>
            <a:endParaRPr sz="1985" dirty="0"/>
          </a:p>
        </p:txBody>
      </p:sp>
      <p:sp>
        <p:nvSpPr>
          <p:cNvPr id="20" name="CustomShape 9">
            <a:extLst>
              <a:ext uri="{FF2B5EF4-FFF2-40B4-BE49-F238E27FC236}">
                <a16:creationId xmlns:a16="http://schemas.microsoft.com/office/drawing/2014/main" id="{5F6F73E6-17D5-4E41-8685-6430BAE25F40}"/>
              </a:ext>
            </a:extLst>
          </p:cNvPr>
          <p:cNvSpPr/>
          <p:nvPr/>
        </p:nvSpPr>
        <p:spPr>
          <a:xfrm>
            <a:off x="8675471" y="3280847"/>
            <a:ext cx="1373357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660066"/>
                </a:solidFill>
                <a:latin typeface="Calibri"/>
                <a:ea typeface="DejaVu Sans"/>
              </a:rPr>
              <a:t>ხედავს</a:t>
            </a:r>
            <a:endParaRPr sz="1985" dirty="0"/>
          </a:p>
        </p:txBody>
      </p:sp>
      <p:sp>
        <p:nvSpPr>
          <p:cNvPr id="21" name="CustomShape 8">
            <a:extLst>
              <a:ext uri="{FF2B5EF4-FFF2-40B4-BE49-F238E27FC236}">
                <a16:creationId xmlns:a16="http://schemas.microsoft.com/office/drawing/2014/main" id="{1F8A4A0B-14C2-D342-BBF9-D71906B69424}"/>
              </a:ext>
            </a:extLst>
          </p:cNvPr>
          <p:cNvSpPr/>
          <p:nvPr/>
        </p:nvSpPr>
        <p:spPr>
          <a:xfrm>
            <a:off x="5606862" y="2114517"/>
            <a:ext cx="3433639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660066"/>
                </a:solidFill>
                <a:latin typeface="Calibri"/>
                <a:ea typeface="DejaVu Sans"/>
              </a:rPr>
              <a:t>ფიქრობს და გრძნობს</a:t>
            </a:r>
            <a:endParaRPr sz="1985" dirty="0"/>
          </a:p>
        </p:txBody>
      </p:sp>
      <p:sp>
        <p:nvSpPr>
          <p:cNvPr id="22" name="CustomShape 10">
            <a:extLst>
              <a:ext uri="{FF2B5EF4-FFF2-40B4-BE49-F238E27FC236}">
                <a16:creationId xmlns:a16="http://schemas.microsoft.com/office/drawing/2014/main" id="{6A833231-1862-6246-AE0E-E163A16530C4}"/>
              </a:ext>
            </a:extLst>
          </p:cNvPr>
          <p:cNvSpPr/>
          <p:nvPr/>
        </p:nvSpPr>
        <p:spPr>
          <a:xfrm>
            <a:off x="6538067" y="4508369"/>
            <a:ext cx="1323542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660066"/>
                </a:solidFill>
                <a:latin typeface="Calibri"/>
                <a:ea typeface="DejaVu Sans"/>
              </a:rPr>
              <a:t>ამბობს</a:t>
            </a:r>
            <a:endParaRPr sz="1985" dirty="0"/>
          </a:p>
        </p:txBody>
      </p:sp>
    </p:spTree>
    <p:extLst>
      <p:ext uri="{BB962C8B-B14F-4D97-AF65-F5344CB8AC3E}">
        <p14:creationId xmlns:p14="http://schemas.microsoft.com/office/powerpoint/2010/main" val="201909526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 2">
            <a:extLst>
              <a:ext uri="{FF2B5EF4-FFF2-40B4-BE49-F238E27FC236}">
                <a16:creationId xmlns:a16="http://schemas.microsoft.com/office/drawing/2014/main" id="{B59E302A-0733-8543-87DB-EE47ED4F1D11}"/>
              </a:ext>
            </a:extLst>
          </p:cNvPr>
          <p:cNvPicPr/>
          <p:nvPr/>
        </p:nvPicPr>
        <p:blipFill>
          <a:blip r:embed="rId2"/>
          <a:srcRect l="15986" t="19050" r="18512" b="10713"/>
          <a:stretch/>
        </p:blipFill>
        <p:spPr>
          <a:xfrm>
            <a:off x="2228850" y="761207"/>
            <a:ext cx="9941979" cy="6966397"/>
          </a:xfrm>
          <a:prstGeom prst="rect">
            <a:avLst/>
          </a:prstGeom>
          <a:ln>
            <a:noFill/>
          </a:ln>
        </p:spPr>
      </p:pic>
      <p:sp>
        <p:nvSpPr>
          <p:cNvPr id="109" name="CustomShape 2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r">
              <a:lnSpc>
                <a:spcPct val="100000"/>
              </a:lnSpc>
            </a:pPr>
            <a:fld id="{0B99FEED-83D5-4A65-B7B1-3114D4FB118E}" type="slidenum">
              <a:rPr lang="de-AT" sz="1323">
                <a:solidFill>
                  <a:srgbClr val="8B8B8B"/>
                </a:solidFill>
                <a:latin typeface="Calibri"/>
              </a:rPr>
              <a:t>5</a:t>
            </a:fld>
            <a:endParaRPr sz="1985"/>
          </a:p>
        </p:txBody>
      </p:sp>
      <p:sp>
        <p:nvSpPr>
          <p:cNvPr id="110" name="CustomShape 3"/>
          <p:cNvSpPr/>
          <p:nvPr/>
        </p:nvSpPr>
        <p:spPr>
          <a:xfrm>
            <a:off x="3209348" y="7160441"/>
            <a:ext cx="3088263" cy="501014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9250" tIns="49625" rIns="99250" bIns="49625"/>
          <a:lstStyle/>
          <a:p>
            <a:pPr>
              <a:lnSpc>
                <a:spcPct val="100000"/>
              </a:lnSpc>
            </a:pPr>
            <a:r>
              <a:rPr lang="de-AT" sz="882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Illustration: Helmut </a:t>
            </a:r>
            <a:r>
              <a:rPr lang="de-AT" sz="882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Pokornig</a:t>
            </a:r>
            <a:endParaRPr sz="1985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de-AT" sz="882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Source: Lindner, J./Fröhlich, G.: </a:t>
            </a:r>
            <a:r>
              <a:rPr lang="de-AT" sz="882" i="1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Starte dein Projekt</a:t>
            </a:r>
            <a:r>
              <a:rPr lang="de-AT" sz="882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Vienna 2014</a:t>
            </a:r>
            <a:endParaRPr sz="1985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1" name="CustomShape 4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 anchor="ctr"/>
          <a:lstStyle/>
          <a:p>
            <a:pPr algn="r">
              <a:lnSpc>
                <a:spcPct val="100000"/>
              </a:lnSpc>
            </a:pPr>
            <a:fld id="{F3BDC2DF-FE23-453D-B496-CB072BEC84DE}" type="slidenum">
              <a:rPr lang="de-AT" sz="1323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 sz="1985"/>
          </a:p>
        </p:txBody>
      </p:sp>
      <p:sp>
        <p:nvSpPr>
          <p:cNvPr id="112" name="CustomShape 5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 anchor="ctr"/>
          <a:lstStyle/>
          <a:p>
            <a:pPr algn="r">
              <a:lnSpc>
                <a:spcPct val="100000"/>
              </a:lnSpc>
            </a:pPr>
            <a:fld id="{D9D9F791-3050-4729-B2E5-0BEF0285F5D8}" type="slidenum">
              <a:rPr lang="de-AT" sz="1323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 sz="1985"/>
          </a:p>
        </p:txBody>
      </p:sp>
      <p:sp>
        <p:nvSpPr>
          <p:cNvPr id="113" name="CustomShape 6"/>
          <p:cNvSpPr/>
          <p:nvPr/>
        </p:nvSpPr>
        <p:spPr>
          <a:xfrm>
            <a:off x="10976653" y="287031"/>
            <a:ext cx="1270003" cy="55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 anchor="ctr"/>
          <a:lstStyle/>
          <a:p>
            <a:pPr algn="r">
              <a:lnSpc>
                <a:spcPct val="100000"/>
              </a:lnSpc>
            </a:pPr>
            <a:fld id="{6AE8AB67-8AE3-496E-AB3E-484D03351B9F}" type="slidenum">
              <a:rPr lang="de-AT" sz="1323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 sz="1985"/>
          </a:p>
        </p:txBody>
      </p:sp>
      <p:pic>
        <p:nvPicPr>
          <p:cNvPr id="114" name="Imagem 7"/>
          <p:cNvPicPr/>
          <p:nvPr/>
        </p:nvPicPr>
        <p:blipFill>
          <a:blip r:embed="rId3"/>
          <a:stretch/>
        </p:blipFill>
        <p:spPr>
          <a:xfrm rot="10800000">
            <a:off x="24238438" y="1716628"/>
            <a:ext cx="9427559" cy="523643"/>
          </a:xfrm>
          <a:prstGeom prst="rect">
            <a:avLst/>
          </a:prstGeom>
          <a:ln>
            <a:noFill/>
          </a:ln>
        </p:spPr>
      </p:pic>
      <p:sp>
        <p:nvSpPr>
          <p:cNvPr id="115" name="CustomShape 7"/>
          <p:cNvSpPr/>
          <p:nvPr/>
        </p:nvSpPr>
        <p:spPr>
          <a:xfrm>
            <a:off x="0" y="0"/>
            <a:ext cx="15096624" cy="1156461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9250" tIns="49625" rIns="99250" bIns="49625" anchor="ctr"/>
          <a:lstStyle/>
          <a:p>
            <a:pPr algn="ctr">
              <a:lnSpc>
                <a:spcPct val="100000"/>
              </a:lnSpc>
            </a:pPr>
            <a:r>
              <a:rPr lang="ka-GE" sz="3529" dirty="0">
                <a:solidFill>
                  <a:srgbClr val="FFFFFF"/>
                </a:solidFill>
                <a:latin typeface="Tw Cen MT"/>
                <a:ea typeface="DejaVu Sans"/>
              </a:rPr>
              <a:t>ემპათიის რუკა</a:t>
            </a:r>
          </a:p>
          <a:p>
            <a:pPr algn="ctr">
              <a:lnSpc>
                <a:spcPct val="100000"/>
              </a:lnSpc>
            </a:pPr>
            <a:r>
              <a:rPr lang="ka-GE" sz="1764" dirty="0">
                <a:solidFill>
                  <a:srgbClr val="FFFFFF"/>
                </a:solidFill>
                <a:latin typeface="Tw Cen MT"/>
                <a:ea typeface="DejaVu Sans"/>
              </a:rPr>
              <a:t>მომხმარებელი</a:t>
            </a:r>
            <a:r>
              <a:rPr lang="de-AT" sz="1764" dirty="0">
                <a:solidFill>
                  <a:srgbClr val="FFFFFF"/>
                </a:solidFill>
                <a:latin typeface="Tw Cen MT"/>
                <a:ea typeface="DejaVu Sans"/>
              </a:rPr>
              <a:t>:</a:t>
            </a:r>
            <a:endParaRPr sz="1985" dirty="0"/>
          </a:p>
        </p:txBody>
      </p:sp>
      <p:sp>
        <p:nvSpPr>
          <p:cNvPr id="116" name="CustomShape 8"/>
          <p:cNvSpPr/>
          <p:nvPr/>
        </p:nvSpPr>
        <p:spPr>
          <a:xfrm>
            <a:off x="5831492" y="1927990"/>
            <a:ext cx="3433639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660066"/>
                </a:solidFill>
                <a:latin typeface="Calibri"/>
                <a:ea typeface="DejaVu Sans"/>
              </a:rPr>
              <a:t>ფიქრობს და გრძნობს</a:t>
            </a:r>
            <a:endParaRPr sz="1985" dirty="0"/>
          </a:p>
        </p:txBody>
      </p:sp>
      <p:sp>
        <p:nvSpPr>
          <p:cNvPr id="117" name="CustomShape 9"/>
          <p:cNvSpPr/>
          <p:nvPr/>
        </p:nvSpPr>
        <p:spPr>
          <a:xfrm>
            <a:off x="8701863" y="3252740"/>
            <a:ext cx="1373357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660066"/>
                </a:solidFill>
                <a:latin typeface="Calibri"/>
                <a:ea typeface="DejaVu Sans"/>
              </a:rPr>
              <a:t>ხედავს</a:t>
            </a:r>
            <a:endParaRPr sz="1985" dirty="0"/>
          </a:p>
        </p:txBody>
      </p:sp>
      <p:sp>
        <p:nvSpPr>
          <p:cNvPr id="118" name="CustomShape 10"/>
          <p:cNvSpPr/>
          <p:nvPr/>
        </p:nvSpPr>
        <p:spPr>
          <a:xfrm>
            <a:off x="6538068" y="4626915"/>
            <a:ext cx="1323542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660066"/>
                </a:solidFill>
                <a:latin typeface="Calibri"/>
                <a:ea typeface="DejaVu Sans"/>
              </a:rPr>
              <a:t>ამბობს</a:t>
            </a:r>
            <a:endParaRPr sz="1985" dirty="0"/>
          </a:p>
        </p:txBody>
      </p:sp>
      <p:sp>
        <p:nvSpPr>
          <p:cNvPr id="119" name="CustomShape 11"/>
          <p:cNvSpPr/>
          <p:nvPr/>
        </p:nvSpPr>
        <p:spPr>
          <a:xfrm>
            <a:off x="4698555" y="3337810"/>
            <a:ext cx="1310100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660066"/>
                </a:solidFill>
                <a:latin typeface="Calibri"/>
                <a:ea typeface="DejaVu Sans"/>
              </a:rPr>
              <a:t>ესმის</a:t>
            </a:r>
            <a:endParaRPr sz="1985" dirty="0"/>
          </a:p>
        </p:txBody>
      </p:sp>
      <p:sp>
        <p:nvSpPr>
          <p:cNvPr id="120" name="CustomShape 12"/>
          <p:cNvSpPr/>
          <p:nvPr/>
        </p:nvSpPr>
        <p:spPr>
          <a:xfrm>
            <a:off x="4325765" y="6322687"/>
            <a:ext cx="1837542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FF0000"/>
                </a:solidFill>
                <a:latin typeface="Calibri"/>
                <a:ea typeface="DejaVu Sans"/>
              </a:rPr>
              <a:t>უარყოფითი</a:t>
            </a:r>
            <a:endParaRPr sz="1985" dirty="0"/>
          </a:p>
        </p:txBody>
      </p:sp>
      <p:sp>
        <p:nvSpPr>
          <p:cNvPr id="121" name="CustomShape 13"/>
          <p:cNvSpPr/>
          <p:nvPr/>
        </p:nvSpPr>
        <p:spPr>
          <a:xfrm>
            <a:off x="9044233" y="6322687"/>
            <a:ext cx="1932420" cy="401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/>
          <a:lstStyle/>
          <a:p>
            <a:pPr algn="ctr">
              <a:lnSpc>
                <a:spcPct val="100000"/>
              </a:lnSpc>
            </a:pPr>
            <a:r>
              <a:rPr lang="ka-GE" sz="1985" dirty="0">
                <a:solidFill>
                  <a:srgbClr val="008000"/>
                </a:solidFill>
                <a:latin typeface="Calibri"/>
                <a:ea typeface="DejaVu Sans"/>
              </a:rPr>
              <a:t>დადებითი</a:t>
            </a:r>
            <a:endParaRPr sz="1985" dirty="0"/>
          </a:p>
        </p:txBody>
      </p:sp>
    </p:spTree>
    <p:extLst>
      <p:ext uri="{BB962C8B-B14F-4D97-AF65-F5344CB8AC3E}">
        <p14:creationId xmlns:p14="http://schemas.microsoft.com/office/powerpoint/2010/main" val="116649022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>
            <a:extLst>
              <a:ext uri="{FF2B5EF4-FFF2-40B4-BE49-F238E27FC236}">
                <a16:creationId xmlns:a16="http://schemas.microsoft.com/office/drawing/2014/main" id="{D005AA5D-767C-B34B-A566-02296A1D0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53323"/>
            <a:ext cx="15125700" cy="1007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09183"/>
      </p:ext>
    </p:extLst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293</Words>
  <Application>Microsoft Macintosh PowerPoint</Application>
  <PresentationFormat>Benutzerdefiniert</PresentationFormat>
  <Paragraphs>60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7" baseType="lpstr">
      <vt:lpstr>ヒラギノ角ゴ Pro W3</vt:lpstr>
      <vt:lpstr>Arial</vt:lpstr>
      <vt:lpstr>Calibri</vt:lpstr>
      <vt:lpstr>Cambria</vt:lpstr>
      <vt:lpstr>DejaVu Sans</vt:lpstr>
      <vt:lpstr>Georgia</vt:lpstr>
      <vt:lpstr>Tahoma</vt:lpstr>
      <vt:lpstr>Tw Cen MT</vt:lpstr>
      <vt:lpstr>Verdana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Entrepreneurship Education</dc:title>
  <dc:subject>Sozial und unternehmerisch denken und handeln lernen</dc:subject>
  <dc:creator>Anne Dörner, Kristina Notz, Wolfgang Stark</dc:creator>
  <cp:lastModifiedBy>Johannes Lindner</cp:lastModifiedBy>
  <cp:revision>293</cp:revision>
  <cp:lastPrinted>2023-11-02T11:20:21Z</cp:lastPrinted>
  <dcterms:created xsi:type="dcterms:W3CDTF">2019-11-18T23:27:09Z</dcterms:created>
  <dcterms:modified xsi:type="dcterms:W3CDTF">2023-11-02T11:20:24Z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2017-01-12T00:00:00Z</vt:filetime>
  </property>
  <property fmtid="{D5CDD505-2E9C-101B-9397-08002B2CF9AE}" pid="3" name="Creator">
    <vt:lpwstr>Adobe InDesign CC 2017 (Macintosh)</vt:lpwstr>
  </property>
  <property fmtid="{D5CDD505-2E9C-101B-9397-08002B2CF9AE}" pid="4" name="LastSaved">
    <vt:filetime>2019-11-18T00:00:00Z</vt:filetime>
  </property>
</Properties>
</file>