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1" r:id="rId5"/>
  </p:sldMasterIdLst>
  <p:notesMasterIdLst>
    <p:notesMasterId r:id="rId10"/>
  </p:notesMasterIdLst>
  <p:sldIdLst>
    <p:sldId id="256" r:id="rId6"/>
    <p:sldId id="257" r:id="rId7"/>
    <p:sldId id="259" r:id="rId8"/>
    <p:sldId id="258" r:id="rId9"/>
  </p:sldIdLst>
  <p:sldSz cx="9144000" cy="6858000" type="screen4x3"/>
  <p:notesSz cx="7559675" cy="10691813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94628"/>
  </p:normalViewPr>
  <p:slideViewPr>
    <p:cSldViewPr snapToObjects="1">
      <p:cViewPr varScale="1">
        <p:scale>
          <a:sx n="46" d="100"/>
          <a:sy n="46" d="100"/>
        </p:scale>
        <p:origin x="29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4AAB2-0CCF-474D-849C-7966B8B86438}" type="datetimeFigureOut">
              <a:rPr lang="de-DE" smtClean="0"/>
              <a:pPr/>
              <a:t>14.11.2016</a:t>
            </a:fld>
            <a:endParaRPr lang="fr-F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/>
              <a:t>Click to edit Master text styles</a:t>
            </a:r>
          </a:p>
          <a:p>
            <a:pPr lvl="1"/>
            <a:r>
              <a:rPr lang="de-AT"/>
              <a:t>Second level</a:t>
            </a:r>
          </a:p>
          <a:p>
            <a:pPr lvl="2"/>
            <a:r>
              <a:rPr lang="de-AT"/>
              <a:t>Third level</a:t>
            </a:r>
          </a:p>
          <a:p>
            <a:pPr lvl="3"/>
            <a:r>
              <a:rPr lang="de-AT"/>
              <a:t>Fourth level</a:t>
            </a:r>
          </a:p>
          <a:p>
            <a:pPr lvl="4"/>
            <a:r>
              <a:rPr lang="de-AT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B1E1C-0FE6-3245-B894-303B32854679}" type="slidenum">
              <a:rPr lang="de-DE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4122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6.jpeg"/><Relationship Id="rId3" Type="http://schemas.openxmlformats.org/officeDocument/2006/relationships/tags" Target="../tags/tag3.xml"/><Relationship Id="rId21" Type="http://schemas.openxmlformats.org/officeDocument/2006/relationships/image" Target="../media/image9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10" Type="http://schemas.openxmlformats.org/officeDocument/2006/relationships/tags" Target="../tags/tag10.xml"/><Relationship Id="rId19" Type="http://schemas.openxmlformats.org/officeDocument/2006/relationships/image" Target="../media/image7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3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3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3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>
            <p:custDataLst>
              <p:tags r:id="rId1"/>
            </p:custDataLst>
          </p:nvPr>
        </p:nvPicPr>
        <p:blipFill>
          <a:blip r:embed="rId15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>
            <p:custDataLst>
              <p:tags r:id="rId2"/>
            </p:custDataLst>
          </p:nvPr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fr-FR" dirty="0"/>
              <a:t>                       </a:t>
            </a:r>
            <a:r>
              <a:rPr lang="fr-FR" strike="noStrike" dirty="0">
                <a:solidFill>
                  <a:srgbClr val="FFFFFF"/>
                </a:solidFill>
                <a:latin typeface="Tw Cen MT"/>
              </a:rPr>
              <a:t> Open Door Challenge / B2 : Interconnexion avec les parents et l'environnement scolaire</a:t>
            </a:r>
            <a:endParaRPr lang="fr-FR" dirty="0"/>
          </a:p>
        </p:txBody>
      </p:sp>
      <p:pic>
        <p:nvPicPr>
          <p:cNvPr id="74" name="Picture 1"/>
          <p:cNvPicPr/>
          <p:nvPr>
            <p:custDataLst>
              <p:tags r:id="rId3"/>
            </p:custDataLst>
          </p:nvPr>
        </p:nvPicPr>
        <p:blipFill>
          <a:blip r:embed="rId16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>
            <p:custDataLst>
              <p:tags r:id="rId4"/>
            </p:custDataLst>
          </p:nvPr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7" name="CustomShape 3"/>
          <p:cNvSpPr/>
          <p:nvPr>
            <p:custDataLst>
              <p:tags r:id="rId5"/>
            </p:custDataLst>
          </p:nvPr>
        </p:nvSpPr>
        <p:spPr>
          <a:xfrm>
            <a:off x="459720" y="1834607"/>
            <a:ext cx="7343640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3000" b="1" strike="noStrike" dirty="0">
                <a:solidFill>
                  <a:srgbClr val="E5007D"/>
                </a:solidFill>
                <a:latin typeface="Calibri" charset="0"/>
              </a:rPr>
              <a:t>Open Door Challenge B2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b="1" dirty="0">
                <a:solidFill>
                  <a:srgbClr val="E5007D"/>
                </a:solidFill>
                <a:latin typeface="Calibri" charset="0"/>
              </a:rPr>
              <a:t>Je suis capable de me constituer un réseau.</a:t>
            </a:r>
            <a:r>
              <a:rPr lang="fr-FR" dirty="0"/>
              <a:t> </a:t>
            </a:r>
            <a:endParaRPr lang="fr-FR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dirty="0">
                <a:solidFill>
                  <a:srgbClr val="E5007D"/>
                </a:solidFill>
                <a:latin typeface="Calibri" charset="0"/>
              </a:rPr>
              <a:t>Entrepreneurial Culture</a:t>
            </a:r>
            <a:endParaRPr lang="fr-FR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3" name="CustomShape 4"/>
          <p:cNvSpPr/>
          <p:nvPr>
            <p:custDataLst>
              <p:tags r:id="rId6"/>
            </p:custDataLst>
          </p:nvPr>
        </p:nvSpPr>
        <p:spPr>
          <a:xfrm>
            <a:off x="6539415" y="5668097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fr-FR" sz="1200" strike="noStrike" dirty="0">
                <a:solidFill>
                  <a:srgbClr val="000000"/>
                </a:solidFill>
                <a:latin typeface="Calibri"/>
              </a:rPr>
              <a:t>Illustration : </a:t>
            </a:r>
            <a:br>
              <a:rPr dirty="0"/>
            </a:br>
            <a:r>
              <a:rPr lang="fr-FR" sz="1200" strike="noStrike" dirty="0">
                <a:solidFill>
                  <a:srgbClr val="000000"/>
                </a:solidFill>
                <a:latin typeface="Calibri"/>
              </a:rPr>
              <a:t>Helmut Pokornig</a:t>
            </a:r>
            <a:endParaRPr lang="fr-FR" dirty="0"/>
          </a:p>
        </p:txBody>
      </p:sp>
      <p:pic>
        <p:nvPicPr>
          <p:cNvPr id="13" name="Picture 14" descr="Bildschirmfoto 2014-05-21 um 14.47.42.png"/>
          <p:cNvPicPr/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05" y="5633460"/>
            <a:ext cx="850900" cy="53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Logo_eesi"/>
          <p:cNvPicPr/>
          <p:nvPr>
            <p:custDataLst>
              <p:tags r:id="rId8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555" y="5615680"/>
            <a:ext cx="952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3" descr="BMBF_Logo_CMYK.eps"/>
          <p:cNvPicPr/>
          <p:nvPr>
            <p:custDataLst>
              <p:tags r:id="rId9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870" y="5670925"/>
            <a:ext cx="826135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kph-logo-2014-transparent-cmyk-300.eps"/>
          <p:cNvPicPr/>
          <p:nvPr>
            <p:custDataLst>
              <p:tags r:id="rId10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220" y="5671560"/>
            <a:ext cx="960120" cy="45974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7" name="Picture 2"/>
          <p:cNvPicPr/>
          <p:nvPr>
            <p:custDataLst>
              <p:tags r:id="rId11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270" y="5612505"/>
            <a:ext cx="769620" cy="57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o="urn:schemas-microsoft-com:office:office" xmlns:v="urn:schemas-microsoft-com:v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wpc="http://schemas.microsoft.com/office/word/2010/wordprocessingCanvas" xmlns:mo="http://schemas.microsoft.com/office/mac/office/2008/main" xmlns:mv="urn:schemas-microsoft-com:mac:vml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ve="http://schemas.openxmlformats.org/markup-compatibility/2006" xmlns:w="http://schemas.openxmlformats.org/wordprocessingml/2006/main" xmlns:w10="urn:schemas-microsoft-com:office:word" xmlns:w16se="http://schemas.microsoft.com/office/word/2015/wordml/symex" xmlns:cx2="http://schemas.microsoft.com/office/drawing/2015/10/21/chartex" xmlns:cx1="http://schemas.microsoft.com/office/drawing/2015/9/8/chartex" xmlns:cx="http://schemas.microsoft.com/office/drawing/2014/chartex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o="urn:schemas-microsoft-com:office:office" xmlns:v="urn:schemas-microsoft-com:v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wpc="http://schemas.microsoft.com/office/word/2010/wordprocessingCanvas" xmlns:mo="http://schemas.microsoft.com/office/mac/office/2008/main" xmlns:mv="urn:schemas-microsoft-com:mac:vml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ve="http://schemas.openxmlformats.org/markup-compatibility/2006" xmlns:w="http://schemas.openxmlformats.org/wordprocessingml/2006/main" xmlns:w10="urn:schemas-microsoft-com:office:word" xmlns:w16se="http://schemas.microsoft.com/office/word/2015/wordml/symex" xmlns:cx2="http://schemas.microsoft.com/office/drawing/2015/10/21/chartex" xmlns:cx1="http://schemas.microsoft.com/office/drawing/2015/9/8/chartex" xmlns:cx="http://schemas.microsoft.com/office/drawing/2014/chartex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Bild 17" descr="Macintosh HD:Users:valentinmayerhofer:Dropbox:IFTE:Youth Challenge Program:final Layout:Icons ohne Hintergrund:co-funded.png"/>
          <p:cNvPicPr/>
          <p:nvPr>
            <p:custDataLst>
              <p:tags r:id="rId12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20" y="5702040"/>
            <a:ext cx="1384935" cy="3981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uppierung 2"/>
          <p:cNvGrpSpPr/>
          <p:nvPr>
            <p:custDataLst>
              <p:tags r:id="rId13"/>
            </p:custDataLst>
          </p:nvPr>
        </p:nvGrpSpPr>
        <p:grpSpPr>
          <a:xfrm>
            <a:off x="5004048" y="1819686"/>
            <a:ext cx="3744416" cy="3121482"/>
            <a:chOff x="4887347" y="1844824"/>
            <a:chExt cx="3744416" cy="3121482"/>
          </a:xfrm>
        </p:grpSpPr>
        <p:pic>
          <p:nvPicPr>
            <p:cNvPr id="81" name="Picture 13"/>
            <p:cNvPicPr/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7715" y="1844824"/>
              <a:ext cx="2763680" cy="2763680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Textfeld 1"/>
            <p:cNvSpPr txBox="1"/>
            <p:nvPr/>
          </p:nvSpPr>
          <p:spPr>
            <a:xfrm>
              <a:off x="4887347" y="4319975"/>
              <a:ext cx="37444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r>
                <a:rPr lang="fr-FR" b="1" dirty="0">
                  <a:solidFill>
                    <a:srgbClr val="E5007D"/>
                  </a:solidFill>
                  <a:latin typeface="Calibri" charset="0"/>
                </a:rPr>
                <a:t>Interconnexion avec les parents</a:t>
              </a:r>
              <a:br>
                <a:rPr dirty="0"/>
              </a:br>
              <a:r>
                <a:rPr lang="fr-FR" b="1" dirty="0">
                  <a:solidFill>
                    <a:srgbClr val="E5007D"/>
                  </a:solidFill>
                  <a:latin typeface="Calibri" charset="0"/>
                </a:rPr>
                <a:t>et l'environnement scolaire</a:t>
              </a:r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>
            <p:custDataLst>
              <p:tags r:id="rId1"/>
            </p:custDataLst>
          </p:nvPr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5" name="CustomShape 2"/>
          <p:cNvSpPr/>
          <p:nvPr>
            <p:custDataLst>
              <p:tags r:id="rId2"/>
            </p:custDataLst>
          </p:nvPr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A3FCFE19-5FC0-4AFA-9F44-AEC200508E97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2</a:t>
            </a:fld>
            <a:endParaRPr lang="fr-FR" dirty="0"/>
          </a:p>
        </p:txBody>
      </p:sp>
      <p:pic>
        <p:nvPicPr>
          <p:cNvPr id="86" name="Imagem 7"/>
          <p:cNvPicPr/>
          <p:nvPr>
            <p:custDataLst>
              <p:tags r:id="rId3"/>
            </p:custDataLst>
          </p:nvPr>
        </p:nvPicPr>
        <p:blipFill>
          <a:blip r:embed="rId7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87" name="CustomShape 3"/>
          <p:cNvSpPr/>
          <p:nvPr>
            <p:custDataLst>
              <p:tags r:id="rId4"/>
            </p:custDataLst>
          </p:nvPr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3200" strike="noStrike" dirty="0">
                <a:solidFill>
                  <a:srgbClr val="FFFFFF"/>
                </a:solidFill>
                <a:latin typeface="Tw Cen MT"/>
              </a:rPr>
              <a:t>Pourquoi ?</a:t>
            </a:r>
            <a:endParaRPr lang="fr-FR" dirty="0"/>
          </a:p>
        </p:txBody>
      </p:sp>
      <p:sp>
        <p:nvSpPr>
          <p:cNvPr id="88" name="CustomShape 4"/>
          <p:cNvSpPr/>
          <p:nvPr>
            <p:custDataLst>
              <p:tags r:id="rId5"/>
            </p:custDataLst>
          </p:nvPr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spcBef>
                <a:spcPts val="600"/>
              </a:spcBef>
            </a:pPr>
            <a:r>
              <a:rPr lang="fr-FR" sz="3000" dirty="0">
                <a:latin typeface="Calibri" charset="0"/>
              </a:rPr>
              <a:t>Pour favoriser des « vertus entrepreneuriales » telles que :</a:t>
            </a:r>
          </a:p>
          <a:p>
            <a:pPr marL="355600" indent="-355600">
              <a:spcBef>
                <a:spcPts val="600"/>
              </a:spcBef>
              <a:buFont typeface="Courier New"/>
              <a:buChar char="o"/>
            </a:pPr>
            <a:r>
              <a:rPr lang="fr-FR" sz="3000" dirty="0">
                <a:latin typeface="Calibri" charset="0"/>
              </a:rPr>
              <a:t>l’autonomie </a:t>
            </a:r>
          </a:p>
          <a:p>
            <a:pPr marL="355600" indent="-355600">
              <a:spcBef>
                <a:spcPts val="600"/>
              </a:spcBef>
              <a:buFont typeface="Courier New"/>
              <a:buChar char="o"/>
            </a:pPr>
            <a:r>
              <a:rPr lang="fr-FR" sz="3000" dirty="0">
                <a:latin typeface="Calibri" charset="0"/>
              </a:rPr>
              <a:t>la responsabilité </a:t>
            </a:r>
          </a:p>
          <a:p>
            <a:pPr marL="355600" indent="-355600">
              <a:spcBef>
                <a:spcPts val="600"/>
              </a:spcBef>
              <a:buFont typeface="Courier New"/>
              <a:buChar char="o"/>
            </a:pPr>
            <a:r>
              <a:rPr lang="fr-FR" sz="3000" dirty="0">
                <a:latin typeface="Calibri" charset="0"/>
              </a:rPr>
              <a:t>l’initiative propre</a:t>
            </a:r>
          </a:p>
          <a:p>
            <a:pPr marL="355600" indent="-355600">
              <a:spcBef>
                <a:spcPts val="600"/>
              </a:spcBef>
              <a:buFont typeface="Courier New"/>
              <a:buChar char="o"/>
            </a:pPr>
            <a:r>
              <a:rPr lang="fr-FR" sz="3000" dirty="0">
                <a:latin typeface="Calibri" charset="0"/>
              </a:rPr>
              <a:t>l’ouverture à la nouveauté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>
            <p:custDataLst>
              <p:tags r:id="rId1"/>
            </p:custDataLst>
          </p:nvPr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CustomShape 2"/>
          <p:cNvSpPr/>
          <p:nvPr>
            <p:custDataLst>
              <p:tags r:id="rId2"/>
            </p:custDataLst>
          </p:nvPr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CE0BEF51-1826-4F3E-8337-68659ABFA143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3</a:t>
            </a:fld>
            <a:endParaRPr lang="fr-FR" dirty="0"/>
          </a:p>
        </p:txBody>
      </p:sp>
      <p:pic>
        <p:nvPicPr>
          <p:cNvPr id="96" name="Imagem 7"/>
          <p:cNvPicPr/>
          <p:nvPr>
            <p:custDataLst>
              <p:tags r:id="rId3"/>
            </p:custDataLst>
          </p:nvPr>
        </p:nvPicPr>
        <p:blipFill>
          <a:blip r:embed="rId7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97" name="CustomShape 3"/>
          <p:cNvSpPr/>
          <p:nvPr>
            <p:custDataLst>
              <p:tags r:id="rId4"/>
            </p:custDataLst>
          </p:nvPr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3200" strike="noStrike" dirty="0">
                <a:solidFill>
                  <a:srgbClr val="FFFFFF"/>
                </a:solidFill>
                <a:latin typeface="Tw Cen MT"/>
              </a:rPr>
              <a:t>Comment ?</a:t>
            </a:r>
            <a:endParaRPr lang="fr-FR" dirty="0"/>
          </a:p>
        </p:txBody>
      </p:sp>
      <p:sp>
        <p:nvSpPr>
          <p:cNvPr id="98" name="CustomShape 4"/>
          <p:cNvSpPr/>
          <p:nvPr>
            <p:custDataLst>
              <p:tags r:id="rId5"/>
            </p:custDataLst>
          </p:nvPr>
        </p:nvSpPr>
        <p:spPr>
          <a:xfrm>
            <a:off x="609480" y="1752480"/>
            <a:ext cx="8228160" cy="45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93700" indent="-3937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fr-FR" sz="3000" dirty="0">
                <a:solidFill>
                  <a:srgbClr val="000000"/>
                </a:solidFill>
                <a:latin typeface="Calibri"/>
              </a:rPr>
              <a:t>Complémentaire au cours défini par le programme scolaire</a:t>
            </a:r>
          </a:p>
          <a:p>
            <a:pPr marL="393700" indent="-3937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fr-FR" sz="3000" dirty="0">
                <a:solidFill>
                  <a:srgbClr val="000000"/>
                </a:solidFill>
                <a:latin typeface="Calibri"/>
              </a:rPr>
              <a:t>Toutes les personnes intéressées, quelle que soit la classe ou la filière scolaire, doivent pouvoir y participer – plusieurs classes ! </a:t>
            </a:r>
          </a:p>
          <a:p>
            <a:pPr marL="393700" indent="-3937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fr-FR" sz="3000" dirty="0">
                <a:solidFill>
                  <a:srgbClr val="000000"/>
                </a:solidFill>
                <a:latin typeface="Calibri"/>
              </a:rPr>
              <a:t>Seules exceptions : certaines conditions d’admission qu’il faut remplir pour les événements du Open Door Challenge. </a:t>
            </a:r>
            <a:br>
              <a:rPr dirty="0"/>
            </a:br>
            <a:endParaRPr lang="fr-FR" sz="3000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>
            <p:custDataLst>
              <p:tags r:id="rId1"/>
            </p:custDataLst>
          </p:nvPr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 dirty="0"/>
          </a:p>
        </p:txBody>
      </p:sp>
      <p:sp>
        <p:nvSpPr>
          <p:cNvPr id="90" name="CustomShape 2"/>
          <p:cNvSpPr/>
          <p:nvPr>
            <p:custDataLst>
              <p:tags r:id="rId2"/>
            </p:custDataLst>
          </p:nvPr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7248F1E1-BC33-4677-A5BA-A3A1BD40F500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4</a:t>
            </a:fld>
            <a:endParaRPr lang="fr-FR" dirty="0"/>
          </a:p>
        </p:txBody>
      </p:sp>
      <p:pic>
        <p:nvPicPr>
          <p:cNvPr id="91" name="Imagem 7"/>
          <p:cNvPicPr/>
          <p:nvPr>
            <p:custDataLst>
              <p:tags r:id="rId3"/>
            </p:custDataLst>
          </p:nvPr>
        </p:nvPicPr>
        <p:blipFill>
          <a:blip r:embed="rId7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92" name="CustomShape 3"/>
          <p:cNvSpPr/>
          <p:nvPr>
            <p:custDataLst>
              <p:tags r:id="rId4"/>
            </p:custDataLst>
          </p:nvPr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3200" dirty="0">
                <a:solidFill>
                  <a:srgbClr val="FFFFFF"/>
                </a:solidFill>
                <a:latin typeface="Tw Cen MT"/>
              </a:rPr>
              <a:t>Networking ! – Qui propose ?</a:t>
            </a:r>
            <a:endParaRPr lang="fr-FR" dirty="0"/>
          </a:p>
        </p:txBody>
      </p:sp>
      <p:sp>
        <p:nvSpPr>
          <p:cNvPr id="93" name="CustomShape 4"/>
          <p:cNvSpPr/>
          <p:nvPr>
            <p:custDataLst>
              <p:tags r:id="rId5"/>
            </p:custDataLst>
          </p:nvPr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55600" indent="-355600">
              <a:spcBef>
                <a:spcPts val="600"/>
              </a:spcBef>
              <a:spcAft>
                <a:spcPts val="1200"/>
              </a:spcAft>
              <a:buFont typeface="Courier New"/>
              <a:buChar char="o"/>
            </a:pPr>
            <a:r>
              <a:rPr lang="fr-FR" sz="3000" dirty="0">
                <a:solidFill>
                  <a:srgbClr val="000000"/>
                </a:solidFill>
                <a:latin typeface="Calibri"/>
              </a:rPr>
              <a:t>Parents</a:t>
            </a:r>
          </a:p>
          <a:p>
            <a:pPr marL="355600" indent="-355600">
              <a:spcBef>
                <a:spcPts val="600"/>
              </a:spcBef>
              <a:spcAft>
                <a:spcPts val="1200"/>
              </a:spcAft>
              <a:buFont typeface="Courier New"/>
              <a:buChar char="o"/>
            </a:pPr>
            <a:r>
              <a:rPr lang="fr-FR" sz="3000" dirty="0">
                <a:solidFill>
                  <a:srgbClr val="000000"/>
                </a:solidFill>
                <a:latin typeface="Calibri"/>
              </a:rPr>
              <a:t>Enseignant(e)s</a:t>
            </a:r>
          </a:p>
          <a:p>
            <a:pPr marL="355600" indent="-355600">
              <a:spcBef>
                <a:spcPts val="600"/>
              </a:spcBef>
              <a:spcAft>
                <a:spcPts val="1200"/>
              </a:spcAft>
              <a:buFont typeface="Courier New"/>
              <a:buChar char="o"/>
            </a:pPr>
            <a:r>
              <a:rPr lang="fr-FR" sz="3000" dirty="0">
                <a:solidFill>
                  <a:srgbClr val="000000"/>
                </a:solidFill>
                <a:latin typeface="Calibri"/>
              </a:rPr>
              <a:t>« Fournisseurs » externes </a:t>
            </a:r>
            <a:br>
              <a:rPr dirty="0"/>
            </a:br>
            <a:r>
              <a:rPr lang="fr-FR" sz="3000" dirty="0">
                <a:solidFill>
                  <a:srgbClr val="000000"/>
                </a:solidFill>
                <a:latin typeface="Calibri"/>
              </a:rPr>
              <a:t>(p.ex. artistes, « Alte Schmiede », entreprises, chambre du travail, salle d'escalade, théâtre…)</a:t>
            </a:r>
          </a:p>
          <a:p>
            <a:pPr marL="355600" indent="-355600">
              <a:spcBef>
                <a:spcPts val="600"/>
              </a:spcBef>
              <a:spcAft>
                <a:spcPts val="1200"/>
              </a:spcAft>
              <a:buFont typeface="Courier New"/>
              <a:buChar char="o"/>
            </a:pPr>
            <a:r>
              <a:rPr lang="fr-FR" sz="3000" dirty="0">
                <a:solidFill>
                  <a:srgbClr val="000000"/>
                </a:solidFill>
                <a:latin typeface="Calibri"/>
              </a:rPr>
              <a:t>Élèves eux-mêmes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2451A166886B4097DAD72B68CE73EB" ma:contentTypeVersion="3" ma:contentTypeDescription="Create a new document." ma:contentTypeScope="" ma:versionID="ebe4528f9bf7c494210ffc7846cb4355">
  <xsd:schema xmlns:xsd="http://www.w3.org/2001/XMLSchema" xmlns:xs="http://www.w3.org/2001/XMLSchema" xmlns:p="http://schemas.microsoft.com/office/2006/metadata/properties" xmlns:ns2="44c1c89e-0c9e-4b51-8862-87b7121c6c82" targetNamespace="http://schemas.microsoft.com/office/2006/metadata/properties" ma:root="true" ma:fieldsID="0791512a9f48423418b1f4d17d3da422" ns2:_="">
    <xsd:import namespace="44c1c89e-0c9e-4b51-8862-87b7121c6c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c1c89e-0c9e-4b51-8862-87b7121c6c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6C418A-4210-4748-A3D7-D875275B6AA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286A072-04C2-4AD0-A087-491E483C3DA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3A1005-FF1E-45CA-AC1F-E825F8BF5FB6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73</Words>
  <Application>Microsoft Office PowerPoint</Application>
  <PresentationFormat>Affichage à l'écran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Arial</vt:lpstr>
      <vt:lpstr>Calibri</vt:lpstr>
      <vt:lpstr>Courier New</vt:lpstr>
      <vt:lpstr>DejaVu Sans</vt:lpstr>
      <vt:lpstr>StarSymbol</vt:lpstr>
      <vt:lpstr>Tw Cen MT</vt:lpstr>
      <vt:lpstr>Office Theme</vt:lpstr>
      <vt:lpstr>Office Theme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Tom Muller</cp:lastModifiedBy>
  <cp:revision>16</cp:revision>
  <cp:lastPrinted>2016-03-23T09:13:10Z</cp:lastPrinted>
  <dcterms:created xsi:type="dcterms:W3CDTF">2016-06-15T10:28:19Z</dcterms:created>
  <dcterms:modified xsi:type="dcterms:W3CDTF">2016-11-14T21:07:58Z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0x010100402451A166886B4097DAD72B68CE73EB</vt:lpwstr>
  </property>
</Properties>
</file>