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482" r:id="rId5"/>
    <p:sldId id="431" r:id="rId6"/>
    <p:sldId id="483" r:id="rId7"/>
    <p:sldId id="474" r:id="rId8"/>
    <p:sldId id="481" r:id="rId9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átia Santos" initials="CS" lastIdx="1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007D"/>
    <a:srgbClr val="D51753"/>
    <a:srgbClr val="A8FFFC"/>
    <a:srgbClr val="A6CB12"/>
    <a:srgbClr val="F7FFFF"/>
    <a:srgbClr val="FFB300"/>
    <a:srgbClr val="1D1D1D"/>
    <a:srgbClr val="4B4B4B"/>
    <a:srgbClr val="808285"/>
    <a:srgbClr val="00A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910"/>
    <p:restoredTop sz="94780" autoAdjust="0"/>
  </p:normalViewPr>
  <p:slideViewPr>
    <p:cSldViewPr snapToGrid="0">
      <p:cViewPr varScale="1">
        <p:scale>
          <a:sx n="62" d="100"/>
          <a:sy n="62" d="100"/>
        </p:scale>
        <p:origin x="200" y="13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commentAuthors" Target="commentAuthors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B5301-5BB9-490F-8615-EF7BBCE854A3}" type="datetimeFigureOut">
              <a:rPr lang="en-US" smtClean="0"/>
              <a:pPr/>
              <a:t>8/8/16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B08B4-1CE4-42A5-9411-4E173DF1D4C9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944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08/08/16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08/08/16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725488"/>
          </a:xfrm>
          <a:prstGeom prst="rect">
            <a:avLst/>
          </a:prstGeom>
        </p:spPr>
        <p:txBody>
          <a:bodyPr/>
          <a:lstStyle/>
          <a:p>
            <a:r>
              <a:rPr lang="de-AT" smtClean="0"/>
              <a:t>Click to edit Master title style</a:t>
            </a:r>
            <a:endParaRPr lang="de-D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de-DE" noProof="0" dirty="0" smtClean="0">
              <a:sym typeface="Helvetica Neue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67625" y="260350"/>
            <a:ext cx="1152525" cy="5048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E7B72-B04A-904B-B7FC-DDFB2F6C8D79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08/08/16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08/08/16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08/08/16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08/08/16</a:t>
            </a:fld>
            <a:endParaRPr lang="pt-PT" dirty="0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08/08/16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08/08/16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08/08/16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08/08/16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8817F-E2D8-46FA-AE2F-9555133E64F3}" type="datetimeFigureOut">
              <a:rPr lang="pt-PT" smtClean="0"/>
              <a:pPr/>
              <a:t>08/08/16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jpe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3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0" y="-38880"/>
            <a:ext cx="9142560" cy="104796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marL="4273550" indent="-4273550"/>
            <a:r>
              <a:rPr lang="de-AT" sz="2800" strike="noStrike" dirty="0">
                <a:solidFill>
                  <a:srgbClr val="FFFFFF"/>
                </a:solidFill>
                <a:latin typeface="Tw Cen MT"/>
                <a:ea typeface="DejaVu Sans"/>
              </a:rPr>
              <a:t>                       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trike="noStrike" dirty="0" err="1" smtClean="0">
                <a:solidFill>
                  <a:srgbClr val="FFFFFF"/>
                </a:solidFill>
                <a:latin typeface="Tw Cen MT"/>
                <a:ea typeface="DejaVu Sans"/>
              </a:rPr>
              <a:t>Empathy</a:t>
            </a:r>
            <a:r>
              <a:rPr lang="de-AT" strike="noStrike" dirty="0" smtClean="0">
                <a:solidFill>
                  <a:srgbClr val="FFFFFF"/>
                </a:solidFill>
                <a:latin typeface="Tw Cen MT"/>
                <a:ea typeface="DejaVu Sans"/>
              </a:rPr>
              <a:t> Challenge 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/ </a:t>
            </a:r>
            <a:r>
              <a:rPr lang="de-AT" strike="noStrike" dirty="0" smtClean="0">
                <a:solidFill>
                  <a:srgbClr val="FFFFFF"/>
                </a:solidFill>
                <a:latin typeface="Tw Cen MT"/>
                <a:ea typeface="DejaVu Sans"/>
              </a:rPr>
              <a:t>B1: </a:t>
            </a:r>
            <a:r>
              <a:rPr lang="de-AT" dirty="0" err="1">
                <a:solidFill>
                  <a:srgbClr val="FFFFFF"/>
                </a:solidFill>
                <a:latin typeface="Tw Cen MT"/>
                <a:ea typeface="DejaVu Sans"/>
              </a:rPr>
              <a:t>Empathiekarte</a:t>
            </a:r>
            <a:r>
              <a:rPr lang="de-AT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</a:p>
        </p:txBody>
      </p:sp>
      <p:pic>
        <p:nvPicPr>
          <p:cNvPr id="74" name="Picture 1"/>
          <p:cNvPicPr/>
          <p:nvPr/>
        </p:nvPicPr>
        <p:blipFill>
          <a:blip r:embed="rId3"/>
          <a:stretch/>
        </p:blipFill>
        <p:spPr>
          <a:xfrm>
            <a:off x="0" y="12960"/>
            <a:ext cx="2132280" cy="852120"/>
          </a:xfrm>
          <a:prstGeom prst="rect">
            <a:avLst/>
          </a:prstGeom>
          <a:ln>
            <a:noFill/>
          </a:ln>
        </p:spPr>
      </p:pic>
      <p:sp>
        <p:nvSpPr>
          <p:cNvPr id="75" name="CustomShape 2"/>
          <p:cNvSpPr/>
          <p:nvPr/>
        </p:nvSpPr>
        <p:spPr>
          <a:xfrm>
            <a:off x="146580" y="1182280"/>
            <a:ext cx="8623080" cy="52056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 dirty="0"/>
          </a:p>
        </p:txBody>
      </p:sp>
      <p:sp>
        <p:nvSpPr>
          <p:cNvPr id="77" name="CustomShape 3"/>
          <p:cNvSpPr/>
          <p:nvPr/>
        </p:nvSpPr>
        <p:spPr>
          <a:xfrm>
            <a:off x="459720" y="1834607"/>
            <a:ext cx="5137516" cy="35699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spcBef>
                <a:spcPts val="600"/>
              </a:spcBef>
            </a:pPr>
            <a:r>
              <a:rPr lang="de-AT" sz="3000" b="1" dirty="0" err="1" smtClean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Empathy</a:t>
            </a:r>
            <a:r>
              <a:rPr lang="de-AT" sz="3000" b="1" dirty="0" smtClean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Challenge B1</a:t>
            </a:r>
            <a:endParaRPr lang="de-AT" sz="3000" b="1" strike="noStrike" dirty="0" smtClean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de-AT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Ich kann mit anderen Menschen mitfühlen.    </a:t>
            </a:r>
            <a:r>
              <a:rPr lang="de-DE" dirty="0" smtClean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endParaRPr lang="de-AT" dirty="0" smtClean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de-AT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Entrepreneurial</a:t>
            </a:r>
            <a:r>
              <a:rPr lang="de-AT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dirty="0" smtClean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Culture </a:t>
            </a:r>
            <a:endParaRPr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3" name="Picture 14" descr="Bildschirmfoto 2014-05-21 um 14.47.42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460" y="5628549"/>
            <a:ext cx="850900" cy="534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 descr="Logo_eesi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910" y="5610769"/>
            <a:ext cx="952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9225" y="5673721"/>
            <a:ext cx="826135" cy="445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kph-logo-2014-transparent-cmyk-300.eps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575" y="5666649"/>
            <a:ext cx="960120" cy="45974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7" name="Picture 2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625" y="5607594"/>
            <a:ext cx="769620" cy="577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cx="http://schemas.microsoft.com/office/drawing/2014/chartex" xmlns:cx1="http://schemas.microsoft.com/office/drawing/2015/9/8/chartex" xmlns:cx2="http://schemas.microsoft.com/office/drawing/2015/10/21/chartex" xmlns:w16se="http://schemas.microsoft.com/office/word/2015/wordml/symex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ve="http://schemas.openxmlformats.org/markup-compatibility/2006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v="urn:schemas-microsoft-com:mac:vml" xmlns:mc="http://schemas.openxmlformats.org/markup-compatibility/2006" xmlns:mo="http://schemas.microsoft.com/office/mac/office/2008/main" xmlns:wpc="http://schemas.microsoft.com/office/word/2010/wordprocessingCanvas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cx="http://schemas.microsoft.com/office/drawing/2014/chartex" xmlns:cx1="http://schemas.microsoft.com/office/drawing/2015/9/8/chartex" xmlns:cx2="http://schemas.microsoft.com/office/drawing/2015/10/21/chartex" xmlns:w16se="http://schemas.microsoft.com/office/word/2015/wordml/symex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ve="http://schemas.openxmlformats.org/markup-compatibility/2006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v="urn:schemas-microsoft-com:mac:vml" xmlns:mc="http://schemas.openxmlformats.org/markup-compatibility/2006" xmlns:mo="http://schemas.microsoft.com/office/mac/office/2008/main" xmlns:wpc="http://schemas.microsoft.com/office/word/2010/wordprocessing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Bild 17" descr="Macintosh HD:Users:valentinmayerhofer:Dropbox:IFTE:Youth Challenge Program:final Layout:Icons ohne Hintergrund:co-funded.pn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075" y="5697129"/>
            <a:ext cx="1384935" cy="398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Picture 13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416" y="1819686"/>
            <a:ext cx="2763680" cy="2763680"/>
          </a:xfrm>
          <a:prstGeom prst="rect">
            <a:avLst/>
          </a:prstGeom>
          <a:ln>
            <a:noFill/>
          </a:ln>
        </p:spPr>
      </p:pic>
      <p:sp>
        <p:nvSpPr>
          <p:cNvPr id="2" name="Textfeld 1"/>
          <p:cNvSpPr txBox="1"/>
          <p:nvPr/>
        </p:nvSpPr>
        <p:spPr>
          <a:xfrm>
            <a:off x="5004048" y="4294837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de-AT" b="1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Empathiekarte</a:t>
            </a:r>
            <a:endParaRPr lang="de-AT" b="1"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7387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2</a:t>
            </a:fld>
            <a:endParaRPr lang="de-AT" smtClean="0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Kundenanalyse mit der Empathiekarte</a:t>
            </a:r>
            <a:endParaRPr lang="de-AT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Inhaltsplatzhalter 2"/>
          <p:cNvSpPr txBox="1">
            <a:spLocks/>
          </p:cNvSpPr>
          <p:nvPr/>
        </p:nvSpPr>
        <p:spPr>
          <a:xfrm>
            <a:off x="881991" y="1504206"/>
            <a:ext cx="7298871" cy="434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DE" alt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Erfassung eines (</a:t>
            </a:r>
            <a:r>
              <a:rPr kumimoji="0" lang="de-DE" altLang="de-D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Modell-)Kunden</a:t>
            </a:r>
            <a:r>
              <a:rPr kumimoji="0" lang="de-DE" alt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bzw.</a:t>
            </a:r>
            <a:r>
              <a:rPr kumimoji="0" lang="de-DE" altLang="de-DE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einer</a:t>
            </a:r>
            <a:r>
              <a:rPr kumimoji="0" lang="de-DE" alt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de-DE" alt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de-DE" alt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(Modell-)Kundin mit dem, was er/sie hört, sieht, sagt, denkt und fühlt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de-DE" altLang="de-D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DE" alt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Augenmerk wird auf jene Dinge gelegt, die der Kunde/die Kundin wahrnimmt = Perspektive des Kunden/der Kundin.</a:t>
            </a:r>
            <a:endParaRPr kumimoji="0" lang="de-DE" altLang="de-DE" sz="2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de-DE" altLang="de-D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DE" alt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Die Empathie</a:t>
            </a:r>
            <a:r>
              <a:rPr lang="de-DE" altLang="de-DE" sz="2400" dirty="0" smtClean="0"/>
              <a:t>k</a:t>
            </a:r>
            <a:r>
              <a:rPr kumimoji="0" lang="de-DE" altLang="de-D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arte ist ein Instrument, um eine bildhafte Vorstellung seiner Kundinnen und Kunden zu erhalten.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3</a:t>
            </a:fld>
            <a:endParaRPr lang="de-AT" smtClean="0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Kundenanalyse mit der </a:t>
            </a:r>
            <a:r>
              <a:rPr lang="de-AT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Empathiekarte</a:t>
            </a:r>
            <a:endParaRPr lang="de-AT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Inhaltsplatzhalter 2"/>
          <p:cNvSpPr txBox="1">
            <a:spLocks/>
          </p:cNvSpPr>
          <p:nvPr/>
        </p:nvSpPr>
        <p:spPr>
          <a:xfrm>
            <a:off x="881991" y="1504206"/>
            <a:ext cx="7298871" cy="434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de-DE" altLang="de-DE" sz="2400" dirty="0"/>
              <a:t>Brainstorming, um alle möglichen Kundensegmente zu sammeln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de-DE" altLang="de-DE" sz="2400" dirty="0"/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de-DE" altLang="de-DE" sz="2400" dirty="0"/>
              <a:t>Auswahl von drei vielversprechenden „Kundinnen oder Kunden“ </a:t>
            </a:r>
            <a:r>
              <a:rPr lang="de-DE" altLang="de-DE" sz="2400" dirty="0">
                <a:sym typeface="Wingdings" panose="05000000000000000000" pitchFamily="2" charset="2"/>
              </a:rPr>
              <a:t> </a:t>
            </a:r>
            <a:r>
              <a:rPr lang="de-DE" altLang="de-DE" sz="2400" dirty="0"/>
              <a:t>Entscheidung für eine/</a:t>
            </a:r>
            <a:r>
              <a:rPr lang="de-DE" altLang="de-DE" sz="2400" dirty="0" err="1"/>
              <a:t>n</a:t>
            </a:r>
            <a:r>
              <a:rPr lang="de-DE" altLang="de-DE" sz="2400" dirty="0"/>
              <a:t> davon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de-DE" altLang="de-DE" sz="2400" dirty="0"/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de-DE" altLang="de-DE" sz="2400" dirty="0" err="1"/>
              <a:t>Profiling</a:t>
            </a:r>
            <a:r>
              <a:rPr lang="de-DE" altLang="de-DE" sz="2400" dirty="0"/>
              <a:t> Übung: Name, demografische Merkmale </a:t>
            </a:r>
            <a:br>
              <a:rPr lang="de-DE" altLang="de-DE" sz="2400" dirty="0"/>
            </a:br>
            <a:r>
              <a:rPr lang="de-DE" altLang="de-DE" sz="2400" dirty="0"/>
              <a:t>(Alter, Einkommen, Familiensituation, ...)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de-DE" altLang="de-DE" sz="2400" dirty="0"/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de-DE" altLang="de-DE" sz="2400" dirty="0"/>
              <a:t>mit Post-</a:t>
            </a:r>
            <a:r>
              <a:rPr lang="de-DE" altLang="de-DE" sz="2400" dirty="0" err="1"/>
              <a:t>its</a:t>
            </a:r>
            <a:r>
              <a:rPr lang="de-DE" altLang="de-DE" sz="2400" dirty="0"/>
              <a:t>, Visualisierungen und Brainstorming arbeiten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de-DE" altLang="de-DE" sz="2400" dirty="0"/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de-DE" altLang="de-DE" sz="2400" dirty="0"/>
              <a:t>mithilfe der </a:t>
            </a:r>
            <a:r>
              <a:rPr lang="de-DE" altLang="de-DE" sz="2400" dirty="0" err="1"/>
              <a:t>Empathiekarte</a:t>
            </a:r>
            <a:r>
              <a:rPr lang="de-DE" altLang="de-DE" sz="2400" dirty="0"/>
              <a:t> Profile auf dem Flipchart ausarbeiten</a:t>
            </a:r>
          </a:p>
        </p:txBody>
      </p:sp>
    </p:spTree>
    <p:extLst>
      <p:ext uri="{BB962C8B-B14F-4D97-AF65-F5344CB8AC3E}">
        <p14:creationId xmlns:p14="http://schemas.microsoft.com/office/powerpoint/2010/main" val="156859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7"/>
            <a:ext cx="8405089" cy="6038273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5" name="Bild 2" descr="1-9 Empathiekarte_neu.pd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1" t="19058" r="18517" b="11961"/>
          <a:stretch/>
        </p:blipFill>
        <p:spPr bwMode="auto">
          <a:xfrm>
            <a:off x="462221" y="773426"/>
            <a:ext cx="8161638" cy="6153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4</a:t>
            </a:fld>
            <a:endParaRPr lang="de-AT" smtClean="0"/>
          </a:p>
        </p:txBody>
      </p:sp>
      <p:sp>
        <p:nvSpPr>
          <p:cNvPr id="54276" name="TextBox 8"/>
          <p:cNvSpPr txBox="1">
            <a:spLocks noChangeArrowheads="1"/>
          </p:cNvSpPr>
          <p:nvPr/>
        </p:nvSpPr>
        <p:spPr bwMode="auto">
          <a:xfrm>
            <a:off x="459509" y="6479311"/>
            <a:ext cx="3131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800" dirty="0" smtClean="0">
                <a:latin typeface="Arial"/>
                <a:cs typeface="Arial"/>
              </a:rPr>
              <a:t>Illustration: Helmut Pokornig</a:t>
            </a:r>
          </a:p>
          <a:p>
            <a:r>
              <a:rPr lang="de-DE" sz="800" dirty="0" smtClean="0">
                <a:latin typeface="Arial"/>
                <a:cs typeface="Arial"/>
              </a:rPr>
              <a:t>Source: Lindner, J./Fröhlich, G.: Starte dein Projekt, Vienna 2014</a:t>
            </a:r>
          </a:p>
          <a:p>
            <a:endParaRPr lang="de-DE" sz="800" dirty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 err="1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Empathiekarte</a:t>
            </a:r>
            <a:r>
              <a:rPr lang="de-AT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 </a:t>
            </a:r>
            <a:br>
              <a:rPr lang="de-AT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</a:br>
            <a:r>
              <a:rPr lang="de-AT" sz="16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Zielgruppe: Kurz beschreiben</a:t>
            </a:r>
            <a:endParaRPr lang="de-AT" sz="16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feld 17"/>
          <p:cNvSpPr txBox="1">
            <a:spLocks noChangeArrowheads="1"/>
          </p:cNvSpPr>
          <p:nvPr/>
        </p:nvSpPr>
        <p:spPr bwMode="auto">
          <a:xfrm>
            <a:off x="1911334" y="1049677"/>
            <a:ext cx="5321332" cy="78483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de-AT" altLang="de-DE" sz="1500" b="1" dirty="0"/>
              <a:t>Was denkt und fühlt die Kundin/der Kunde?</a:t>
            </a:r>
            <a:r>
              <a:rPr lang="de-AT" altLang="de-DE" sz="1500" dirty="0"/>
              <a:t> </a:t>
            </a:r>
          </a:p>
          <a:p>
            <a:pPr algn="ctr" eaLnBrk="1" hangingPunct="1"/>
            <a:r>
              <a:rPr lang="de-AT" altLang="de-DE" sz="1500" dirty="0"/>
              <a:t>Was ist ihr/ihm wichtig? </a:t>
            </a:r>
          </a:p>
          <a:p>
            <a:pPr algn="ctr" eaLnBrk="1" hangingPunct="1"/>
            <a:r>
              <a:rPr lang="de-AT" altLang="de-DE" sz="1500" dirty="0"/>
              <a:t>Hauptbeschäftigungen, Ansprüche, Bedenken</a:t>
            </a:r>
            <a:endParaRPr lang="de-DE" altLang="de-DE" sz="1500" dirty="0"/>
          </a:p>
        </p:txBody>
      </p:sp>
      <p:sp>
        <p:nvSpPr>
          <p:cNvPr id="17" name="Textfeld 18"/>
          <p:cNvSpPr txBox="1">
            <a:spLocks noChangeArrowheads="1"/>
          </p:cNvSpPr>
          <p:nvPr/>
        </p:nvSpPr>
        <p:spPr bwMode="auto">
          <a:xfrm>
            <a:off x="6650183" y="2371294"/>
            <a:ext cx="2102576" cy="193899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eaLnBrk="1" hangingPunct="1"/>
            <a:r>
              <a:rPr lang="de-AT" altLang="de-DE" sz="1500" b="1" dirty="0"/>
              <a:t>Was sieht die Kundin/der Kunde?</a:t>
            </a:r>
            <a:r>
              <a:rPr lang="de-AT" altLang="de-DE" sz="1500" dirty="0"/>
              <a:t> Wie sieht das Lebensumfeld aus? Welche Freunde hat sie/er? </a:t>
            </a:r>
          </a:p>
          <a:p>
            <a:pPr eaLnBrk="1" hangingPunct="1"/>
            <a:r>
              <a:rPr lang="de-AT" altLang="de-DE" sz="1500" dirty="0"/>
              <a:t>Was bietet der Markt schon heute an?</a:t>
            </a:r>
            <a:endParaRPr lang="de-DE" altLang="de-DE" sz="1500" dirty="0"/>
          </a:p>
        </p:txBody>
      </p:sp>
      <p:sp>
        <p:nvSpPr>
          <p:cNvPr id="18" name="Textfeld 20"/>
          <p:cNvSpPr txBox="1">
            <a:spLocks noChangeArrowheads="1"/>
          </p:cNvSpPr>
          <p:nvPr/>
        </p:nvSpPr>
        <p:spPr bwMode="auto">
          <a:xfrm>
            <a:off x="2817668" y="4572005"/>
            <a:ext cx="3430730" cy="101566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de-AT" altLang="de-DE" sz="1500" b="1" dirty="0"/>
              <a:t>Was sagt die Kundin/der Kunde?</a:t>
            </a:r>
            <a:r>
              <a:rPr lang="de-AT" altLang="de-DE" sz="1500" dirty="0"/>
              <a:t> Was erzählt sie/er anderen? Einstellungen und Sichtweisen, Verhalten anderen gegenüber</a:t>
            </a:r>
            <a:endParaRPr lang="de-DE" altLang="de-DE" sz="1500" dirty="0"/>
          </a:p>
        </p:txBody>
      </p:sp>
      <p:sp>
        <p:nvSpPr>
          <p:cNvPr id="19" name="Textfeld 20"/>
          <p:cNvSpPr txBox="1">
            <a:spLocks noChangeArrowheads="1"/>
          </p:cNvSpPr>
          <p:nvPr/>
        </p:nvSpPr>
        <p:spPr bwMode="auto">
          <a:xfrm>
            <a:off x="549556" y="2331433"/>
            <a:ext cx="2165935" cy="216982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eaLnBrk="1" hangingPunct="1"/>
            <a:r>
              <a:rPr lang="de-AT" altLang="de-DE" sz="1500" b="1" dirty="0"/>
              <a:t>Was </a:t>
            </a:r>
            <a:r>
              <a:rPr lang="de-AT" altLang="de-DE" sz="1500" b="1" dirty="0" smtClean="0"/>
              <a:t>hört </a:t>
            </a:r>
            <a:r>
              <a:rPr lang="de-AT" altLang="de-DE" sz="1500" b="1" dirty="0"/>
              <a:t>die Kundin/der Kunde?</a:t>
            </a:r>
            <a:r>
              <a:rPr lang="de-AT" altLang="de-DE" sz="1500" dirty="0"/>
              <a:t> </a:t>
            </a:r>
            <a:r>
              <a:rPr lang="de-AT" altLang="de-DE" sz="1500" dirty="0" smtClean="0"/>
              <a:t>Was sagen Familie und Freundeskreis? Was sagen Kolleg/innen und Vorgesetzte? Was sagen oder vermitteln Medien, die genutzt werden?  </a:t>
            </a:r>
            <a:endParaRPr lang="de-DE" altLang="de-DE" sz="1500" dirty="0"/>
          </a:p>
        </p:txBody>
      </p:sp>
      <p:sp>
        <p:nvSpPr>
          <p:cNvPr id="20" name="Textfeld 21"/>
          <p:cNvSpPr txBox="1">
            <a:spLocks noChangeArrowheads="1"/>
          </p:cNvSpPr>
          <p:nvPr/>
        </p:nvSpPr>
        <p:spPr bwMode="auto">
          <a:xfrm>
            <a:off x="1473490" y="6029899"/>
            <a:ext cx="206421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de-DE" altLang="de-DE" sz="1500" dirty="0"/>
              <a:t>Ängste, Frustrationen, </a:t>
            </a:r>
          </a:p>
          <a:p>
            <a:pPr algn="ctr" eaLnBrk="1" hangingPunct="1"/>
            <a:r>
              <a:rPr lang="de-DE" altLang="de-DE" sz="1500" dirty="0"/>
              <a:t>Hindernisse</a:t>
            </a:r>
          </a:p>
        </p:txBody>
      </p:sp>
      <p:sp>
        <p:nvSpPr>
          <p:cNvPr id="21" name="Textfeld 22"/>
          <p:cNvSpPr txBox="1">
            <a:spLocks noChangeArrowheads="1"/>
          </p:cNvSpPr>
          <p:nvPr/>
        </p:nvSpPr>
        <p:spPr bwMode="auto">
          <a:xfrm>
            <a:off x="5488185" y="6029899"/>
            <a:ext cx="201227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de-DE" altLang="de-DE" sz="1500" dirty="0"/>
              <a:t>Wünsche/Bedürfnisse</a:t>
            </a:r>
          </a:p>
          <a:p>
            <a:pPr algn="ctr" eaLnBrk="1" hangingPunct="1"/>
            <a:r>
              <a:rPr lang="de-DE" altLang="de-DE" sz="1500" dirty="0"/>
              <a:t>Erfolgsmaßstäbe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7"/>
            <a:ext cx="8405089" cy="608445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5" name="Bild 2" descr="1-9 Empathiekarte_neu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1" t="19057" r="18517" b="10719"/>
          <a:stretch>
            <a:fillRect/>
          </a:stretch>
        </p:blipFill>
        <p:spPr bwMode="auto">
          <a:xfrm>
            <a:off x="462221" y="593313"/>
            <a:ext cx="8161638" cy="626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5</a:t>
            </a:fld>
            <a:endParaRPr lang="de-AT" smtClean="0"/>
          </a:p>
        </p:txBody>
      </p:sp>
      <p:sp>
        <p:nvSpPr>
          <p:cNvPr id="54276" name="TextBox 8"/>
          <p:cNvSpPr txBox="1">
            <a:spLocks noChangeArrowheads="1"/>
          </p:cNvSpPr>
          <p:nvPr/>
        </p:nvSpPr>
        <p:spPr bwMode="auto">
          <a:xfrm>
            <a:off x="459509" y="6368472"/>
            <a:ext cx="3131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800" dirty="0" smtClean="0">
                <a:latin typeface="Arial"/>
                <a:cs typeface="Arial"/>
              </a:rPr>
              <a:t>Illustration: Helmut Pokornig</a:t>
            </a:r>
          </a:p>
          <a:p>
            <a:r>
              <a:rPr lang="de-DE" sz="800" dirty="0" smtClean="0">
                <a:latin typeface="Arial"/>
                <a:cs typeface="Arial"/>
              </a:rPr>
              <a:t>Source: Lindner, J./Fröhlich, G.: Starte dein Projekt, Vienna 2014</a:t>
            </a:r>
          </a:p>
          <a:p>
            <a:endParaRPr lang="de-DE" sz="800" dirty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Empathiekarte</a:t>
            </a:r>
            <a:r>
              <a:rPr lang="de-AT" sz="54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 </a:t>
            </a:r>
            <a:br>
              <a:rPr lang="de-AT" sz="54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</a:br>
            <a:r>
              <a:rPr lang="de-AT" sz="16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Zielgruppe</a:t>
            </a:r>
            <a:r>
              <a:rPr lang="de-AT" sz="16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:</a:t>
            </a:r>
            <a:endParaRPr lang="de-AT" sz="16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2451A166886B4097DAD72B68CE73EB" ma:contentTypeVersion="3" ma:contentTypeDescription="Create a new document." ma:contentTypeScope="" ma:versionID="ebe4528f9bf7c494210ffc7846cb4355">
  <xsd:schema xmlns:xsd="http://www.w3.org/2001/XMLSchema" xmlns:xs="http://www.w3.org/2001/XMLSchema" xmlns:p="http://schemas.microsoft.com/office/2006/metadata/properties" xmlns:ns2="44c1c89e-0c9e-4b51-8862-87b7121c6c82" targetNamespace="http://schemas.microsoft.com/office/2006/metadata/properties" ma:root="true" ma:fieldsID="0791512a9f48423418b1f4d17d3da422" ns2:_="">
    <xsd:import namespace="44c1c89e-0c9e-4b51-8862-87b7121c6c8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c1c89e-0c9e-4b51-8862-87b7121c6c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1907D0-CEEE-4727-A11C-5FF5A9202BA1}">
  <ds:schemaRefs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purl.org/dc/elements/1.1/"/>
    <ds:schemaRef ds:uri="http://www.w3.org/XML/1998/namespace"/>
    <ds:schemaRef ds:uri="http://purl.org/dc/dcmitype/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8C6004B7-9DE0-4956-B228-CB074A2598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4433321-6938-48F7-8504-4F74CADBE35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</Words>
  <Application>Microsoft Macintosh PowerPoint</Application>
  <PresentationFormat>Bildschirmpräsentation (4:3)</PresentationFormat>
  <Paragraphs>48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5" baseType="lpstr">
      <vt:lpstr>Calibri</vt:lpstr>
      <vt:lpstr>DejaVu Sans</vt:lpstr>
      <vt:lpstr>Helvetica Neue</vt:lpstr>
      <vt:lpstr>Tahoma</vt:lpstr>
      <vt:lpstr>Times New Roman</vt:lpstr>
      <vt:lpstr>Tw Cen MT</vt:lpstr>
      <vt:lpstr>Wingdings</vt:lpstr>
      <vt:lpstr>ヒラギノ角ゴ Pro W3</vt:lpstr>
      <vt:lpstr>Arial</vt:lpstr>
      <vt:lpstr>Tema do 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Rdesign</Company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Rui Pedro</dc:creator>
  <cp:lastModifiedBy>Valentin Theodor Mayerhofer</cp:lastModifiedBy>
  <cp:revision>262</cp:revision>
  <cp:lastPrinted>2016-08-03T16:09:36Z</cp:lastPrinted>
  <dcterms:created xsi:type="dcterms:W3CDTF">2015-06-22T09:10:04Z</dcterms:created>
  <dcterms:modified xsi:type="dcterms:W3CDTF">2016-08-08T13:24:35Z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0x010100402451A166886B4097DAD72B68CE73EB</vt:lpwstr>
  </property>
</Properties>
</file>