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ria Vives Font" initials="NVF" lastIdx="2" clrIdx="0">
    <p:extLst>
      <p:ext uri="{19B8F6BF-5375-455C-9EA6-DF929625EA0E}">
        <p15:presenceInfo xmlns:p15="http://schemas.microsoft.com/office/powerpoint/2012/main" userId="S-1-5-21-1477550821-3826669863-1676819063-495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6"/>
  </p:normalViewPr>
  <p:slideViewPr>
    <p:cSldViewPr snapToGrid="0" snapToObjects="1">
      <p:cViewPr>
        <p:scale>
          <a:sx n="140" d="100"/>
          <a:sy n="140" d="100"/>
        </p:scale>
        <p:origin x="960" y="-32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29T14:33:53.430" idx="1">
    <p:pos x="4400" y="409"/>
    <p:text>revisamos título? ver comentario pptx anterior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29T14:37:28.466" idx="2">
    <p:pos x="655" y="496"/>
    <p:text>traducir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11395-2E1C-47A0-AF1F-D02C3C1827C1}" type="datetimeFigureOut">
              <a:rPr lang="en-US"/>
              <a:t>12/29/2017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26666-EB62-434D-8DBE-6AED9B6D2125}" type="slidenum">
              <a:rPr lang="en-US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2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70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18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2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1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32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61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93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517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27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37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9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19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5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46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8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51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2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67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9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47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2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56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4C58-E4CC-8F45-AE87-548BE48A89B5}" type="datetimeFigureOut">
              <a:rPr lang="de-DE" smtClean="0"/>
              <a:t>29.12.2017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2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/>
          <a:stretch/>
        </p:blipFill>
        <p:spPr>
          <a:xfrm>
            <a:off x="0" y="773022"/>
            <a:ext cx="6858000" cy="837097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78581" y="159148"/>
            <a:ext cx="14285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lumMod val="75000"/>
                  </a:schemeClr>
                </a:solidFill>
                <a:latin typeface="AG Book Stencil"/>
                <a:cs typeface="AG Book Stencil"/>
              </a:rPr>
              <a:t>ENTREPRENEUR</a:t>
            </a:r>
            <a:endParaRPr lang="de-DE" sz="1200" dirty="0">
              <a:solidFill>
                <a:schemeClr val="bg1">
                  <a:lumMod val="75000"/>
                </a:schemeClr>
              </a:solidFill>
              <a:latin typeface="AG Book Stencil"/>
              <a:cs typeface="AG Book Stencil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49968" y="649899"/>
            <a:ext cx="683462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8000" b="1" dirty="0" smtClean="0"/>
              <a:t>Seguimiento de </a:t>
            </a:r>
          </a:p>
          <a:p>
            <a:r>
              <a:rPr lang="es-ES_tradnl" sz="8000" dirty="0"/>
              <a:t>u</a:t>
            </a:r>
            <a:r>
              <a:rPr lang="es-ES_tradnl" sz="8000" dirty="0" smtClean="0"/>
              <a:t>n billete de 20</a:t>
            </a:r>
          </a:p>
          <a:p>
            <a:r>
              <a:rPr lang="es-ES_tradnl" sz="8000" dirty="0" smtClean="0"/>
              <a:t>euros</a:t>
            </a:r>
            <a:endParaRPr lang="es-ES_tradnl" sz="8000" dirty="0"/>
          </a:p>
        </p:txBody>
      </p:sp>
      <p:pic>
        <p:nvPicPr>
          <p:cNvPr id="3" name="Bild 2" descr="logo_YouthStart_EC__nobac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52" y="-18036"/>
            <a:ext cx="1977226" cy="7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270571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4710067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14317" y="289206"/>
            <a:ext cx="2902176" cy="162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smtClean="0"/>
              <a:t>“I am so happy that I have been able to track my 20 Euro banknote!”</a:t>
            </a:r>
          </a:p>
          <a:p>
            <a:pPr>
              <a:lnSpc>
                <a:spcPts val="2000"/>
              </a:lnSpc>
            </a:pPr>
            <a:endParaRPr lang="en-GB" sz="1400" b="1" smtClean="0"/>
          </a:p>
          <a:p>
            <a:pPr>
              <a:lnSpc>
                <a:spcPts val="2000"/>
              </a:lnSpc>
            </a:pPr>
            <a:r>
              <a:rPr lang="en-GB" sz="1400" b="1" smtClean="0"/>
              <a:t>The banknote has spent a week of adventures. And what will the future bring?</a:t>
            </a:r>
          </a:p>
        </p:txBody>
      </p:sp>
      <p:sp>
        <p:nvSpPr>
          <p:cNvPr id="5" name="Rechteck 4"/>
          <p:cNvSpPr/>
          <p:nvPr/>
        </p:nvSpPr>
        <p:spPr>
          <a:xfrm>
            <a:off x="525475" y="4788721"/>
            <a:ext cx="1770362" cy="341973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 err="1" smtClean="0"/>
              <a:t>Lewi</a:t>
            </a:r>
            <a:r>
              <a:rPr lang="es-ES" sz="1400" b="1" dirty="0" smtClean="0"/>
              <a:t> </a:t>
            </a:r>
            <a:r>
              <a:rPr lang="es-ES" sz="1400" b="1" dirty="0"/>
              <a:t>ha </a:t>
            </a:r>
            <a:r>
              <a:rPr lang="es-ES" sz="1400" b="1" dirty="0" smtClean="0"/>
              <a:t>prestado mucha </a:t>
            </a:r>
            <a:r>
              <a:rPr lang="es-ES" sz="1400" b="1" dirty="0"/>
              <a:t>atención. Incluso ha hecho dibujos para ilustrar como el billete de 20 euros circulaba de unos a otros.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s-ES_tradnl" sz="1400" b="1" dirty="0" smtClean="0"/>
              <a:t>Así podemos ver cómo el dinero puede intercambiarse una vez tras otra. </a:t>
            </a:r>
            <a:endParaRPr lang="es-ES_tradnl" sz="1400" b="1" dirty="0"/>
          </a:p>
        </p:txBody>
      </p:sp>
    </p:spTree>
    <p:extLst>
      <p:ext uri="{BB962C8B-B14F-4D97-AF65-F5344CB8AC3E}">
        <p14:creationId xmlns:p14="http://schemas.microsoft.com/office/powerpoint/2010/main" val="1110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1" descr="Plakat_Lewi_neutral Vorlage_Englisc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7" y="0"/>
            <a:ext cx="6414876" cy="914400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 rot="16200000">
            <a:off x="-2461368" y="4156126"/>
            <a:ext cx="6042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b="1" smtClean="0"/>
              <a:t>Así funciona el sistema económico</a:t>
            </a:r>
            <a:endParaRPr lang="es-ES_tradnl" sz="3200" b="1"/>
          </a:p>
        </p:txBody>
      </p:sp>
      <p:sp>
        <p:nvSpPr>
          <p:cNvPr id="14" name="Textfeld 13"/>
          <p:cNvSpPr txBox="1"/>
          <p:nvPr/>
        </p:nvSpPr>
        <p:spPr>
          <a:xfrm rot="16200000">
            <a:off x="1114202" y="7283714"/>
            <a:ext cx="1229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Hogares</a:t>
            </a:r>
            <a:endParaRPr lang="es-ES_tradnl" sz="2400" b="1" dirty="0"/>
          </a:p>
        </p:txBody>
      </p:sp>
      <p:sp>
        <p:nvSpPr>
          <p:cNvPr id="15" name="Textfeld 14"/>
          <p:cNvSpPr txBox="1"/>
          <p:nvPr/>
        </p:nvSpPr>
        <p:spPr>
          <a:xfrm rot="16200000">
            <a:off x="944323" y="1495794"/>
            <a:ext cx="1412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Empresas</a:t>
            </a:r>
            <a:endParaRPr lang="es-ES_tradnl" sz="2400" b="1" dirty="0"/>
          </a:p>
        </p:txBody>
      </p:sp>
      <p:sp>
        <p:nvSpPr>
          <p:cNvPr id="16" name="Textfeld 15"/>
          <p:cNvSpPr txBox="1"/>
          <p:nvPr/>
        </p:nvSpPr>
        <p:spPr>
          <a:xfrm rot="16200000">
            <a:off x="456735" y="4444254"/>
            <a:ext cx="1657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 smtClean="0"/>
              <a:t>Mano de obra</a:t>
            </a:r>
            <a:endParaRPr lang="es-ES_tradnl" sz="2000" dirty="0"/>
          </a:p>
        </p:txBody>
      </p:sp>
      <p:sp>
        <p:nvSpPr>
          <p:cNvPr id="17" name="Textfeld 16"/>
          <p:cNvSpPr txBox="1"/>
          <p:nvPr/>
        </p:nvSpPr>
        <p:spPr>
          <a:xfrm rot="16200000">
            <a:off x="1917341" y="4381284"/>
            <a:ext cx="888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 smtClean="0"/>
              <a:t>Dinero</a:t>
            </a:r>
            <a:endParaRPr lang="es-ES_tradnl" sz="2000" dirty="0"/>
          </a:p>
        </p:txBody>
      </p:sp>
      <p:sp>
        <p:nvSpPr>
          <p:cNvPr id="18" name="Textfeld 17"/>
          <p:cNvSpPr txBox="1"/>
          <p:nvPr/>
        </p:nvSpPr>
        <p:spPr>
          <a:xfrm rot="16200000">
            <a:off x="4179437" y="4407744"/>
            <a:ext cx="888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 smtClean="0"/>
              <a:t>Dinero</a:t>
            </a:r>
            <a:endParaRPr lang="es-ES_tradnl" sz="2000" dirty="0"/>
          </a:p>
        </p:txBody>
      </p:sp>
      <p:sp>
        <p:nvSpPr>
          <p:cNvPr id="19" name="Textfeld 18"/>
          <p:cNvSpPr txBox="1"/>
          <p:nvPr/>
        </p:nvSpPr>
        <p:spPr>
          <a:xfrm rot="16200000">
            <a:off x="4611735" y="4295330"/>
            <a:ext cx="2000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 smtClean="0"/>
              <a:t>Bienes y servicios</a:t>
            </a:r>
            <a:endParaRPr lang="es-ES_tradnl" sz="2000" dirty="0"/>
          </a:p>
        </p:txBody>
      </p:sp>
      <p:sp>
        <p:nvSpPr>
          <p:cNvPr id="20" name="Rechteck 19"/>
          <p:cNvSpPr/>
          <p:nvPr/>
        </p:nvSpPr>
        <p:spPr>
          <a:xfrm>
            <a:off x="6126091" y="4967688"/>
            <a:ext cx="413086" cy="7937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1" name="Bild 20" descr="Logo_KP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36942" y="5093840"/>
            <a:ext cx="472012" cy="432878"/>
          </a:xfrm>
          <a:prstGeom prst="rect">
            <a:avLst/>
          </a:prstGeom>
        </p:spPr>
      </p:pic>
      <p:pic>
        <p:nvPicPr>
          <p:cNvPr id="22" name="Bild 21" descr="ifte_druckfähig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38131" y="4236926"/>
            <a:ext cx="628188" cy="45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1643672" y="1264108"/>
            <a:ext cx="1883075" cy="2164656"/>
          </a:xfrm>
          <a:prstGeom prst="rect">
            <a:avLst/>
          </a:prstGeom>
        </p:spPr>
      </p:pic>
      <p:pic>
        <p:nvPicPr>
          <p:cNvPr id="6" name="Bild 1" descr="Seite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5"/>
          <a:stretch>
            <a:fillRect/>
          </a:stretch>
        </p:blipFill>
        <p:spPr bwMode="auto">
          <a:xfrm>
            <a:off x="3663198" y="1264108"/>
            <a:ext cx="2048141" cy="233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219346" y="259752"/>
            <a:ext cx="3429144" cy="1367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 smtClean="0"/>
              <a:t>Esta </a:t>
            </a:r>
            <a:r>
              <a:rPr lang="es-ES" sz="1400" b="1" dirty="0"/>
              <a:t>es Julia. Tiene ocho años y vive con </a:t>
            </a:r>
            <a:r>
              <a:rPr lang="es-ES" sz="1400" b="1" dirty="0" smtClean="0"/>
              <a:t>sus</a:t>
            </a:r>
          </a:p>
          <a:p>
            <a:pPr>
              <a:lnSpc>
                <a:spcPts val="2000"/>
              </a:lnSpc>
            </a:pPr>
            <a:r>
              <a:rPr lang="es-ES" sz="1400" b="1" dirty="0" smtClean="0"/>
              <a:t>padres </a:t>
            </a:r>
            <a:r>
              <a:rPr lang="es-ES" sz="1400" b="1" dirty="0"/>
              <a:t>y con su hermano mayor Max.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Su </a:t>
            </a:r>
            <a:r>
              <a:rPr lang="es-ES" sz="1400" b="1" dirty="0"/>
              <a:t>mejor amigo es un peluche, el </a:t>
            </a:r>
            <a:r>
              <a:rPr lang="es-ES" sz="1400" b="1" dirty="0" smtClean="0"/>
              <a:t>ratón</a:t>
            </a:r>
          </a:p>
          <a:p>
            <a:pPr>
              <a:lnSpc>
                <a:spcPts val="2000"/>
              </a:lnSpc>
            </a:pPr>
            <a:r>
              <a:rPr lang="es-ES" sz="1400" b="1" dirty="0" err="1" smtClean="0"/>
              <a:t>Lewi</a:t>
            </a:r>
            <a:r>
              <a:rPr lang="es-ES" sz="1400" b="1" dirty="0" smtClean="0"/>
              <a:t>. 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3776770" y="329700"/>
            <a:ext cx="2765588" cy="1111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Julia y </a:t>
            </a:r>
            <a:r>
              <a:rPr lang="es-ES" sz="1400" b="1" dirty="0" err="1"/>
              <a:t>Lewi</a:t>
            </a:r>
            <a:r>
              <a:rPr lang="es-ES" sz="1400" b="1" dirty="0"/>
              <a:t> tienen un secreto</a:t>
            </a:r>
            <a:r>
              <a:rPr lang="es-ES" sz="1400" b="1" dirty="0" smtClean="0"/>
              <a:t>:</a:t>
            </a:r>
          </a:p>
          <a:p>
            <a:pPr>
              <a:lnSpc>
                <a:spcPts val="2000"/>
              </a:lnSpc>
            </a:pPr>
            <a:r>
              <a:rPr lang="es-ES" sz="1400" b="1" dirty="0" smtClean="0"/>
              <a:t> </a:t>
            </a:r>
            <a:r>
              <a:rPr lang="es-ES" sz="1400" b="1" dirty="0"/>
              <a:t>¡pueden hablarse sin que nadie se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dé </a:t>
            </a:r>
            <a:r>
              <a:rPr lang="es-ES" sz="1400" b="1" dirty="0"/>
              <a:t>cuenta!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/>
          </a:p>
        </p:txBody>
      </p:sp>
      <p:sp>
        <p:nvSpPr>
          <p:cNvPr id="10" name="Rechteck 9"/>
          <p:cNvSpPr/>
          <p:nvPr/>
        </p:nvSpPr>
        <p:spPr>
          <a:xfrm>
            <a:off x="181382" y="259752"/>
            <a:ext cx="334536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/>
          <p:cNvSpPr/>
          <p:nvPr/>
        </p:nvSpPr>
        <p:spPr>
          <a:xfrm>
            <a:off x="3663198" y="259752"/>
            <a:ext cx="296563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Bild 2" descr="Auf der Spur 0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82" y="3996700"/>
            <a:ext cx="6402444" cy="4609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feld 11"/>
          <p:cNvSpPr txBox="1"/>
          <p:nvPr/>
        </p:nvSpPr>
        <p:spPr>
          <a:xfrm>
            <a:off x="219346" y="4000840"/>
            <a:ext cx="3409570" cy="2906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s-ES_tradnl" sz="1400" b="1" dirty="0" smtClean="0"/>
              <a:t>Hoy es el octavo cumpleaños de Julia. </a:t>
            </a:r>
          </a:p>
          <a:p>
            <a:pPr>
              <a:lnSpc>
                <a:spcPts val="2000"/>
              </a:lnSpc>
            </a:pPr>
            <a:r>
              <a:rPr lang="es-ES_tradnl" sz="1400" b="1" dirty="0" smtClean="0"/>
              <a:t>Han venido muchos amigos. Naturalmente,</a:t>
            </a:r>
          </a:p>
          <a:p>
            <a:pPr>
              <a:lnSpc>
                <a:spcPts val="2000"/>
              </a:lnSpc>
            </a:pPr>
            <a:r>
              <a:rPr lang="es-ES_tradnl" sz="1400" b="1" dirty="0" err="1" smtClean="0"/>
              <a:t>Lewi</a:t>
            </a:r>
            <a:r>
              <a:rPr lang="es-ES_tradnl" sz="1400" b="1" dirty="0" smtClean="0"/>
              <a:t> también está aquí.</a:t>
            </a:r>
          </a:p>
          <a:p>
            <a:pPr>
              <a:lnSpc>
                <a:spcPts val="2000"/>
              </a:lnSpc>
            </a:pPr>
            <a:r>
              <a:rPr lang="es-ES" sz="1400" b="1" dirty="0"/>
              <a:t>Cuando su abuela termina de </a:t>
            </a:r>
            <a:r>
              <a:rPr lang="es-ES" sz="1400" b="1" dirty="0" smtClean="0"/>
              <a:t>trabajar</a:t>
            </a:r>
          </a:p>
          <a:p>
            <a:pPr>
              <a:lnSpc>
                <a:spcPts val="2000"/>
              </a:lnSpc>
            </a:pPr>
            <a:r>
              <a:rPr lang="es-ES" sz="1400" b="1" dirty="0" smtClean="0"/>
              <a:t>en </a:t>
            </a:r>
            <a:r>
              <a:rPr lang="es-ES" sz="1400" b="1" dirty="0"/>
              <a:t>la floristería se apresura para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llegar </a:t>
            </a:r>
            <a:r>
              <a:rPr lang="es-ES" sz="1400" b="1" dirty="0"/>
              <a:t>a la fiesta de  cumpleaños.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Julia </a:t>
            </a:r>
            <a:r>
              <a:rPr lang="es-ES" sz="1400" b="1" dirty="0"/>
              <a:t>recibe muchos regalos</a:t>
            </a:r>
            <a:r>
              <a:rPr lang="es-ES" sz="1400" b="1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s-ES" sz="1400" b="1" dirty="0" smtClean="0"/>
              <a:t> </a:t>
            </a:r>
            <a:r>
              <a:rPr lang="es-ES" sz="1400" b="1" dirty="0"/>
              <a:t>Su abuela le da un regalo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sorpresa</a:t>
            </a:r>
            <a:r>
              <a:rPr lang="es-ES" sz="1400" b="1" dirty="0"/>
              <a:t>: un billete de </a:t>
            </a:r>
            <a:endParaRPr lang="es-ES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20 </a:t>
            </a:r>
            <a:r>
              <a:rPr lang="es-ES" sz="1400" b="1" dirty="0"/>
              <a:t>euros.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32167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7971"/>
            <a:ext cx="6858000" cy="493738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19346" y="243535"/>
            <a:ext cx="6454937" cy="598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Julia debe decidir por sí misma qué hacer con este billete. Lo piensa detenidamente.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2203118" y="7926484"/>
            <a:ext cx="3066126" cy="854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s-ES_tradnl" sz="1400" b="1" dirty="0" smtClean="0"/>
              <a:t>Ayuda a Julia, haz sugerencias y dibuja</a:t>
            </a:r>
          </a:p>
          <a:p>
            <a:pPr>
              <a:lnSpc>
                <a:spcPts val="2000"/>
              </a:lnSpc>
            </a:pPr>
            <a:r>
              <a:rPr lang="es-ES_tradnl" sz="1400" b="1" dirty="0" smtClean="0"/>
              <a:t>algunas de ellas. </a:t>
            </a:r>
          </a:p>
          <a:p>
            <a:pPr>
              <a:lnSpc>
                <a:spcPts val="2000"/>
              </a:lnSpc>
            </a:pPr>
            <a:r>
              <a:rPr lang="es-ES_tradnl" sz="1400" b="1" dirty="0" smtClean="0"/>
              <a:t>¿Qué harías tu con 20 euros?</a:t>
            </a:r>
            <a:endParaRPr lang="es-ES_tradnl" sz="1400" dirty="0"/>
          </a:p>
        </p:txBody>
      </p:sp>
    </p:spTree>
    <p:extLst>
      <p:ext uri="{BB962C8B-B14F-4D97-AF65-F5344CB8AC3E}">
        <p14:creationId xmlns:p14="http://schemas.microsoft.com/office/powerpoint/2010/main" val="42651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Folie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70"/>
          <a:stretch/>
        </p:blipFill>
        <p:spPr>
          <a:xfrm>
            <a:off x="2072965" y="0"/>
            <a:ext cx="4618919" cy="4366847"/>
          </a:xfrm>
          <a:prstGeom prst="rect">
            <a:avLst/>
          </a:prstGeom>
        </p:spPr>
      </p:pic>
      <p:pic>
        <p:nvPicPr>
          <p:cNvPr id="3" name="Bild 2" descr="Auf der Spur 00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2" r="7558" b="6885"/>
          <a:stretch/>
        </p:blipFill>
        <p:spPr>
          <a:xfrm>
            <a:off x="402466" y="5489023"/>
            <a:ext cx="4812116" cy="3106597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chteck 4"/>
          <p:cNvSpPr/>
          <p:nvPr/>
        </p:nvSpPr>
        <p:spPr>
          <a:xfrm>
            <a:off x="402466" y="4652157"/>
            <a:ext cx="3429000" cy="16243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es-ES_tradnl" sz="1400" b="1" dirty="0" smtClean="0"/>
              <a:t>Julia ya sabe lo que quiere hacer con su billete de 20 euros. 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Julia decide invitar a ir al zoo a dos amigas: les gusta ver </a:t>
            </a:r>
            <a:r>
              <a:rPr lang="es-ES" sz="1400" b="1" dirty="0" smtClean="0"/>
              <a:t>cómo </a:t>
            </a:r>
            <a:r>
              <a:rPr lang="es-ES" sz="1400" b="1" dirty="0" smtClean="0"/>
              <a:t>juegan los monos y los elefantes. Su abuela y </a:t>
            </a:r>
            <a:r>
              <a:rPr lang="es-ES" sz="1400" b="1" dirty="0" err="1" smtClean="0"/>
              <a:t>Lewi</a:t>
            </a:r>
            <a:r>
              <a:rPr lang="es-ES" sz="1400" b="1" dirty="0" smtClean="0"/>
              <a:t> las acompañan.</a:t>
            </a:r>
            <a:endParaRPr lang="es-ES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3698640" y="4820077"/>
            <a:ext cx="2672594" cy="162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 err="1"/>
              <a:t>Lewi</a:t>
            </a:r>
            <a:r>
              <a:rPr lang="es-ES" sz="1400" b="1" dirty="0"/>
              <a:t> susurra a Julia “Antes de comprar las entradas, anota el número de serie del billete de 20 euros. Es la única forma de poder hacer luego el seguimiento”. 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/>
          </a:p>
        </p:txBody>
      </p:sp>
      <p:sp>
        <p:nvSpPr>
          <p:cNvPr id="8" name="Rechteck 7"/>
          <p:cNvSpPr/>
          <p:nvPr/>
        </p:nvSpPr>
        <p:spPr>
          <a:xfrm>
            <a:off x="325384" y="4652157"/>
            <a:ext cx="612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/>
          <p:cNvSpPr/>
          <p:nvPr/>
        </p:nvSpPr>
        <p:spPr>
          <a:xfrm>
            <a:off x="325384" y="445612"/>
            <a:ext cx="3429000" cy="239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Julia no quiere gastarse el dinero inmediatamente. Pone el billete en su </a:t>
            </a:r>
            <a:r>
              <a:rPr lang="es-ES" sz="1400" b="1" dirty="0" smtClean="0"/>
              <a:t>hucha</a:t>
            </a:r>
            <a:r>
              <a:rPr lang="en-US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s-ES" sz="1400" b="1" dirty="0"/>
              <a:t>Se pregunta qué le pasará al billete cuando se lo gaste.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s-ES" sz="1400" dirty="0" smtClean="0"/>
          </a:p>
          <a:p>
            <a:pPr>
              <a:lnSpc>
                <a:spcPts val="2000"/>
              </a:lnSpc>
            </a:pPr>
            <a:r>
              <a:rPr lang="es-ES" sz="1400" b="1" dirty="0" smtClean="0"/>
              <a:t>Junto </a:t>
            </a:r>
            <a:r>
              <a:rPr lang="es-ES" sz="1400" b="1" dirty="0"/>
              <a:t>a Julia y </a:t>
            </a:r>
            <a:r>
              <a:rPr lang="es-ES" sz="1400" b="1" dirty="0" err="1"/>
              <a:t>Lewi</a:t>
            </a:r>
            <a:r>
              <a:rPr lang="es-ES" sz="1400" b="1" dirty="0"/>
              <a:t>, vamos a hacer el seguimiento del billete de 20 euros.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sp>
        <p:nvSpPr>
          <p:cNvPr id="10" name="Rechteck 9"/>
          <p:cNvSpPr/>
          <p:nvPr/>
        </p:nvSpPr>
        <p:spPr>
          <a:xfrm>
            <a:off x="325384" y="286943"/>
            <a:ext cx="612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97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230529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0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4636597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8" y="212659"/>
            <a:ext cx="2294730" cy="85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_tradnl" sz="1400" b="1" dirty="0" smtClean="0"/>
              <a:t>El billete de 20 euros de Julia acaba en la caja registradora del zoo.</a:t>
            </a:r>
            <a:endParaRPr lang="es-ES_tradnl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059867" y="233072"/>
            <a:ext cx="3287917" cy="5984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U</a:t>
            </a:r>
            <a:r>
              <a:rPr lang="es-ES" sz="1400" b="1" dirty="0" smtClean="0"/>
              <a:t>na </a:t>
            </a:r>
            <a:r>
              <a:rPr lang="es-ES" sz="1400" b="1" dirty="0"/>
              <a:t>familia se acerca </a:t>
            </a:r>
            <a:r>
              <a:rPr lang="es-ES" sz="1400" b="1" dirty="0" smtClean="0"/>
              <a:t>a la caja y </a:t>
            </a:r>
            <a:r>
              <a:rPr lang="es-ES" sz="1400" b="1" dirty="0"/>
              <a:t>paga con un  billete de 50 euros. </a:t>
            </a:r>
            <a:r>
              <a:rPr lang="es-ES" sz="1400" b="1" dirty="0" smtClean="0"/>
              <a:t>¿Y qué </a:t>
            </a:r>
            <a:r>
              <a:rPr lang="es-ES" sz="1400" b="1" dirty="0"/>
              <a:t>ve Julia? </a:t>
            </a:r>
            <a:endParaRPr lang="en-GB" sz="1400" b="1" dirty="0"/>
          </a:p>
        </p:txBody>
      </p:sp>
      <p:sp>
        <p:nvSpPr>
          <p:cNvPr id="6" name="Rechteck 5"/>
          <p:cNvSpPr/>
          <p:nvPr/>
        </p:nvSpPr>
        <p:spPr>
          <a:xfrm>
            <a:off x="4083054" y="1179403"/>
            <a:ext cx="2057264" cy="111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Que la familia recibe SU billete de 20 euros </a:t>
            </a:r>
            <a:r>
              <a:rPr lang="es-ES" sz="1400" b="1" dirty="0" smtClean="0"/>
              <a:t>de </a:t>
            </a:r>
            <a:r>
              <a:rPr lang="es-ES" sz="1400" b="1" dirty="0"/>
              <a:t>cambio. 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602242" y="4584159"/>
            <a:ext cx="2924506" cy="598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_tradnl" sz="1400" b="1" dirty="0" smtClean="0"/>
              <a:t>¡Vamos! No perdamos de vista el billete de 20 euros</a:t>
            </a:r>
            <a:endParaRPr lang="es-ES_tradnl" sz="1400" b="1" dirty="0"/>
          </a:p>
        </p:txBody>
      </p:sp>
    </p:spTree>
    <p:extLst>
      <p:ext uri="{BB962C8B-B14F-4D97-AF65-F5344CB8AC3E}">
        <p14:creationId xmlns:p14="http://schemas.microsoft.com/office/powerpoint/2010/main" val="208556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302055"/>
            <a:ext cx="5760000" cy="41468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4679848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8" y="335797"/>
            <a:ext cx="2527742" cy="1367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La familia que recibió el billete de 20 euros de Julia tiene hambre, así que se sientan en un restaurante cercano y piden unas </a:t>
            </a:r>
            <a:r>
              <a:rPr lang="es-ES" sz="1400" b="1" dirty="0" smtClean="0"/>
              <a:t>salchichas </a:t>
            </a:r>
            <a:r>
              <a:rPr lang="es-ES" sz="1400" b="1" dirty="0"/>
              <a:t>y bebidas.</a:t>
            </a:r>
            <a:r>
              <a:rPr lang="en-US" sz="1400" b="1" dirty="0"/>
              <a:t> 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925848" y="335797"/>
            <a:ext cx="2527742" cy="111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Piden la cuenta. El dueño del restaurante coge el billete de 20 euros, que es, por supuesto, el de Julia.</a:t>
            </a:r>
            <a:r>
              <a:rPr lang="en-US" sz="1400" b="1" dirty="0"/>
              <a:t> </a:t>
            </a:r>
            <a:endParaRPr lang="en-GB" sz="1400" b="1" dirty="0"/>
          </a:p>
        </p:txBody>
      </p:sp>
      <p:sp>
        <p:nvSpPr>
          <p:cNvPr id="6" name="Rechteck 5"/>
          <p:cNvSpPr/>
          <p:nvPr/>
        </p:nvSpPr>
        <p:spPr>
          <a:xfrm>
            <a:off x="627850" y="4658992"/>
            <a:ext cx="2527742" cy="188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Entretanto, están descargando verduras para el restaurante y de repente, Julia ve a su hermano mayor, Max.</a:t>
            </a:r>
            <a:endParaRPr lang="en-US" sz="1400" b="1" dirty="0"/>
          </a:p>
          <a:p>
            <a:pPr>
              <a:lnSpc>
                <a:spcPts val="2000"/>
              </a:lnSpc>
            </a:pPr>
            <a:r>
              <a:rPr lang="es-ES" sz="1400" b="1" dirty="0"/>
              <a:t>Tiene un trabajo a tiempo parcial en la tienda que entrega las verduras. </a:t>
            </a:r>
            <a:endParaRPr lang="en-GB" sz="1400" b="1" dirty="0" smtClean="0"/>
          </a:p>
        </p:txBody>
      </p:sp>
      <p:sp>
        <p:nvSpPr>
          <p:cNvPr id="7" name="Rechteck 6"/>
          <p:cNvSpPr/>
          <p:nvPr/>
        </p:nvSpPr>
        <p:spPr>
          <a:xfrm>
            <a:off x="3632060" y="4658992"/>
            <a:ext cx="2527742" cy="111141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El dueño del restaurante saca billetes de su billetero y se los entrega al tendero.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/>
          </a:p>
        </p:txBody>
      </p:sp>
      <p:sp>
        <p:nvSpPr>
          <p:cNvPr id="8" name="Rechteck 7"/>
          <p:cNvSpPr/>
          <p:nvPr/>
        </p:nvSpPr>
        <p:spPr>
          <a:xfrm>
            <a:off x="4060058" y="5759105"/>
            <a:ext cx="2099744" cy="85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s-ES" sz="1400" b="1" dirty="0" smtClean="0"/>
              <a:t>Y ¿qué </a:t>
            </a:r>
            <a:r>
              <a:rPr lang="es-ES" sz="1400" b="1" dirty="0"/>
              <a:t>ve Julia? Que su </a:t>
            </a:r>
            <a:r>
              <a:rPr lang="es-ES" sz="1400" b="1" dirty="0" smtClean="0"/>
              <a:t>billete está </a:t>
            </a:r>
            <a:r>
              <a:rPr lang="es-ES" sz="1400" b="1" dirty="0"/>
              <a:t>entre ellos.</a:t>
            </a:r>
            <a:endParaRPr lang="en-US" sz="1400" b="1" dirty="0"/>
          </a:p>
          <a:p>
            <a:pPr algn="r">
              <a:lnSpc>
                <a:spcPts val="2000"/>
              </a:lnSpc>
            </a:pPr>
            <a:endParaRPr lang="en-GB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22660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3" y="270570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1709" y="436704"/>
            <a:ext cx="32495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/>
              <a:t>Como el hermano de Julia es muy diligente, recibe un salario de 20 euros al día</a:t>
            </a:r>
            <a:r>
              <a:rPr lang="es-ES" sz="1400" b="1" dirty="0" smtClean="0"/>
              <a:t>.</a:t>
            </a:r>
          </a:p>
          <a:p>
            <a:endParaRPr lang="en-US" sz="1400" b="1" dirty="0"/>
          </a:p>
          <a:p>
            <a:r>
              <a:rPr lang="es-ES" sz="1400" b="1" dirty="0"/>
              <a:t>Después de dar varias vueltas, el billete de 20 euros de Julia termina en el bolsillo de Max.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pic>
        <p:nvPicPr>
          <p:cNvPr id="7" name="Bild 6" descr="Folie1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>
          <a:xfrm>
            <a:off x="1409851" y="5294920"/>
            <a:ext cx="4718869" cy="334108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77387" y="4708407"/>
            <a:ext cx="32495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/>
              <a:t>Max tiene novia, Sara, de quien está muy </a:t>
            </a:r>
            <a:r>
              <a:rPr lang="es-ES" sz="1400" b="1" dirty="0" smtClean="0"/>
              <a:t>enamorado.</a:t>
            </a:r>
          </a:p>
          <a:p>
            <a:endParaRPr lang="en-US" sz="1400" b="1" dirty="0"/>
          </a:p>
          <a:p>
            <a:r>
              <a:rPr lang="es-ES" sz="1400" b="1" dirty="0"/>
              <a:t>Max le compra un regalo, un pequeño peluche. Paga con el billete de 20 euros que Julia recibió de su abuela el día de su cumpleaños.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sp>
        <p:nvSpPr>
          <p:cNvPr id="9" name="Rechteck 8"/>
          <p:cNvSpPr/>
          <p:nvPr/>
        </p:nvSpPr>
        <p:spPr>
          <a:xfrm>
            <a:off x="472333" y="4624479"/>
            <a:ext cx="576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6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Auf der Spur 0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91" y="4626106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hteck 4"/>
          <p:cNvSpPr/>
          <p:nvPr/>
        </p:nvSpPr>
        <p:spPr>
          <a:xfrm>
            <a:off x="639276" y="4718072"/>
            <a:ext cx="2438124" cy="85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En el banco, cuentan el dinero y lo añaden a la cuenta del dueño de la tienda.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sp>
        <p:nvSpPr>
          <p:cNvPr id="6" name="Rechteck 5"/>
          <p:cNvSpPr/>
          <p:nvPr/>
        </p:nvSpPr>
        <p:spPr>
          <a:xfrm>
            <a:off x="3755097" y="4718072"/>
            <a:ext cx="2438124" cy="111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El billete de 20 euros termina mezclado con otros muchos billetes de 20 euros en la caja fuerte del banco.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pic>
        <p:nvPicPr>
          <p:cNvPr id="8" name="Bild 7" descr="Folie1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0" r="19646" b="5935"/>
          <a:stretch/>
        </p:blipFill>
        <p:spPr>
          <a:xfrm>
            <a:off x="2961699" y="505233"/>
            <a:ext cx="3720440" cy="3656459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639275" y="348809"/>
            <a:ext cx="3249536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/>
              <a:t>Julia tiene curiosidad por saber </a:t>
            </a:r>
            <a:r>
              <a:rPr lang="es-ES" sz="1400" b="1" dirty="0" smtClean="0"/>
              <a:t>qué </a:t>
            </a:r>
            <a:r>
              <a:rPr lang="es-ES" sz="1400" b="1" dirty="0"/>
              <a:t>va a pasar con su billete de 20 euros. Observa como el dueño de la tienda de juguetes saca dinero de la caja registradora y lo mete en una bolsa pequeña. </a:t>
            </a:r>
            <a:r>
              <a:rPr lang="es-ES" sz="1400" b="1" dirty="0" smtClean="0"/>
              <a:t>Cierra </a:t>
            </a:r>
            <a:r>
              <a:rPr lang="es-ES" sz="1400" b="1" dirty="0"/>
              <a:t>la tienda y se dirige al banco más cercano. </a:t>
            </a:r>
            <a:endParaRPr lang="es-ES" sz="1400" b="1" dirty="0" smtClean="0"/>
          </a:p>
          <a:p>
            <a:endParaRPr lang="en-US" sz="1400" b="1" dirty="0"/>
          </a:p>
          <a:p>
            <a:r>
              <a:rPr lang="es-ES" sz="1400" b="1" dirty="0"/>
              <a:t>A continuación introduce la pequeña bolsa por una ranura para que el dinero esté seguro en el banco</a:t>
            </a:r>
            <a:r>
              <a:rPr lang="es-ES" sz="1400" b="1" dirty="0" smtClean="0"/>
              <a:t>.</a:t>
            </a:r>
          </a:p>
          <a:p>
            <a:endParaRPr lang="en-US" sz="1400" b="1" dirty="0"/>
          </a:p>
          <a:p>
            <a:r>
              <a:rPr lang="es-ES" sz="1400" b="1" dirty="0"/>
              <a:t>Julia mira a </a:t>
            </a:r>
            <a:r>
              <a:rPr lang="es-ES" sz="1400" b="1" dirty="0" err="1"/>
              <a:t>Lewi</a:t>
            </a:r>
            <a:r>
              <a:rPr lang="es-ES" sz="1400" b="1" dirty="0"/>
              <a:t> y le dice con tristeza: “probablemente no volveré a ver nunca más mi billete de 20 euros”.</a:t>
            </a:r>
            <a:r>
              <a:rPr lang="en-US" sz="1400" b="1" dirty="0"/>
              <a:t> </a:t>
            </a:r>
            <a:endParaRPr lang="en-GB" sz="1400" b="1" dirty="0" smtClean="0"/>
          </a:p>
        </p:txBody>
      </p:sp>
      <p:sp>
        <p:nvSpPr>
          <p:cNvPr id="10" name="Rechteck 9"/>
          <p:cNvSpPr/>
          <p:nvPr/>
        </p:nvSpPr>
        <p:spPr>
          <a:xfrm>
            <a:off x="587791" y="300348"/>
            <a:ext cx="576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3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25" y="333543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25" y="4668404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57864" y="403520"/>
            <a:ext cx="2902176" cy="162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s-ES" sz="1400" b="1" dirty="0"/>
              <a:t>Una semana después, Julia y su padre van a ver un espectáculo de marionetas. Para poder pagar las entradas, su padre saca dinero del cajero automático.</a:t>
            </a:r>
            <a:endParaRPr lang="en-US" sz="1400" b="1" dirty="0"/>
          </a:p>
          <a:p>
            <a:pPr>
              <a:lnSpc>
                <a:spcPts val="2000"/>
              </a:lnSpc>
            </a:pPr>
            <a:endParaRPr lang="en-GB" sz="1400" b="1" dirty="0" smtClean="0"/>
          </a:p>
        </p:txBody>
      </p:sp>
      <p:sp>
        <p:nvSpPr>
          <p:cNvPr id="5" name="Rechteck 4"/>
          <p:cNvSpPr/>
          <p:nvPr/>
        </p:nvSpPr>
        <p:spPr>
          <a:xfrm>
            <a:off x="557864" y="4797204"/>
            <a:ext cx="29021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/>
              <a:t>Entre estos billetes hay uno de 20 euros. Julia saca el pedazo de papel con el número de serie de SU billete impreso. </a:t>
            </a:r>
            <a:endParaRPr lang="es-ES" sz="1400" b="1" dirty="0" smtClean="0"/>
          </a:p>
          <a:p>
            <a:endParaRPr lang="en-US" sz="1400" b="1" dirty="0"/>
          </a:p>
          <a:p>
            <a:r>
              <a:rPr lang="es-ES" sz="1400" b="1" dirty="0"/>
              <a:t>Está muy sorprendida. Los </a:t>
            </a:r>
            <a:r>
              <a:rPr lang="es-ES" sz="1400" b="1" dirty="0" smtClean="0"/>
              <a:t>números </a:t>
            </a:r>
            <a:r>
              <a:rPr lang="es-ES" sz="1400" b="1" dirty="0"/>
              <a:t>coinciden, es SU billete de 20 euros</a:t>
            </a:r>
            <a:r>
              <a:rPr lang="es-ES" sz="1400" dirty="0"/>
              <a:t>.</a:t>
            </a:r>
            <a:r>
              <a:rPr lang="en-US" sz="1400" dirty="0"/>
              <a:t> </a:t>
            </a:r>
            <a:endParaRPr lang="en-GB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3789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828</Words>
  <Application>Microsoft Office PowerPoint</Application>
  <PresentationFormat>Presentación en pantalla (4:3)</PresentationFormat>
  <Paragraphs>85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AG Book Stencil</vt:lpstr>
      <vt:lpstr>Arial</vt:lpstr>
      <vt:lpstr>Calibri</vt:lpstr>
      <vt:lpstr>Office-Design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Gerald Fröhlich</dc:creator>
  <cp:lastModifiedBy>Nuria Vives Font</cp:lastModifiedBy>
  <cp:revision>49</cp:revision>
  <cp:lastPrinted>2015-04-03T21:17:50Z</cp:lastPrinted>
  <dcterms:created xsi:type="dcterms:W3CDTF">2015-03-02T10:04:55Z</dcterms:created>
  <dcterms:modified xsi:type="dcterms:W3CDTF">2017-12-29T13:38:26Z</dcterms:modified>
</cp:coreProperties>
</file>