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6"/>
  </p:normalViewPr>
  <p:slideViewPr>
    <p:cSldViewPr snapToGrid="0" snapToObjects="1">
      <p:cViewPr varScale="1">
        <p:scale>
          <a:sx n="95" d="100"/>
          <a:sy n="95" d="100"/>
        </p:scale>
        <p:origin x="-203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AT" sz="2000">
                <a:latin typeface="Arial"/>
              </a:rPr>
              <a:t>Format der Notizen mittels Klicken bearbeiten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AT" sz="1400">
                <a:latin typeface="Times New Roman"/>
              </a:rPr>
              <a:t>&lt;Kopfzeile&gt;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de-AT" sz="1400">
                <a:latin typeface="Times New Roman"/>
              </a:rPr>
              <a:t>&lt;Datum/Uhrzeit&gt;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de-AT" sz="1400">
                <a:latin typeface="Times New Roman"/>
              </a:rPr>
              <a:t>&lt;Fußzeile&gt;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FF3171B-0DEB-459A-B5DE-B286DCB0F865}" type="slidenum">
              <a:rPr lang="de-AT" sz="1400">
                <a:latin typeface="Times New Roman"/>
              </a:r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3494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0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21C5D0EB-A0D2-49BE-B05B-34BC8A4D4078}" type="slidenum">
              <a:rPr lang="de-AT" sz="1200" strike="noStrike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35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2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9C1BAA2-B71A-4BD9-AF01-11B247AD0A5A}" type="slidenum">
              <a:rPr lang="de-AT" sz="1200" strike="noStrike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3832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Bild 36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Bild 3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de-AT" sz="1200" strike="noStrike">
                <a:solidFill>
                  <a:srgbClr val="8B8B8B"/>
                </a:solidFill>
                <a:latin typeface="Calibri"/>
              </a:rPr>
              <a:t>22.07.2016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05E84461-10EC-400F-812B-CE80ECC9FAD5}" type="slidenum">
              <a:rPr lang="de-AT" sz="1200" strike="noStrike">
                <a:solidFill>
                  <a:srgbClr val="8B8B8B"/>
                </a:solidFill>
                <a:latin typeface="Calibri"/>
              </a:rPr>
              <a:t>‹Nr.›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DE">
                <a:latin typeface="Calibri"/>
              </a:rPr>
              <a:t>Format des Titeltextes durch Klicken bearbeiten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Wingdings" charset="2"/>
              <a:buChar char=""/>
            </a:pPr>
            <a:r>
              <a:rPr lang="de-DE" sz="3200">
                <a:latin typeface="Calibri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ymbol" charset="2"/>
              <a:buChar char=""/>
            </a:pPr>
            <a:r>
              <a:rPr lang="de-DE" sz="2400"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Wingdings" charset="2"/>
              <a:buChar char=""/>
            </a:pPr>
            <a:r>
              <a:rPr lang="de-DE" sz="2000"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ymbol" charset="2"/>
              <a:buChar char=""/>
            </a:pPr>
            <a:r>
              <a:rPr lang="de-DE" sz="2000"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Wingdings" charset="2"/>
              <a:buChar char=""/>
            </a:pPr>
            <a:r>
              <a:rPr lang="de-DE" sz="2000"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Wingdings" charset="2"/>
              <a:buChar char=""/>
            </a:pPr>
            <a:r>
              <a:rPr lang="de-DE" sz="2000">
                <a:latin typeface="Calibri"/>
              </a:rPr>
              <a:t>Sechste Gliederungsebene</a:t>
            </a:r>
            <a:endParaRPr/>
          </a:p>
          <a:p>
            <a:pPr lvl="6">
              <a:buSzPct val="45000"/>
              <a:buFont typeface="Wingdings" charset="2"/>
              <a:buChar char=""/>
            </a:pPr>
            <a:r>
              <a:rPr lang="de-DE" sz="2000">
                <a:latin typeface="Calibri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2924640" y="11160"/>
            <a:ext cx="236340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600" strike="noStrike" dirty="0" smtClean="0">
                <a:solidFill>
                  <a:srgbClr val="000000"/>
                </a:solidFill>
                <a:latin typeface="Calibri"/>
              </a:rPr>
              <a:t>Causas de desempleo</a:t>
            </a:r>
            <a:endParaRPr lang="es-ES_tradnl" dirty="0"/>
          </a:p>
        </p:txBody>
      </p:sp>
      <p:sp>
        <p:nvSpPr>
          <p:cNvPr id="45" name="CustomShape 2"/>
          <p:cNvSpPr/>
          <p:nvPr/>
        </p:nvSpPr>
        <p:spPr>
          <a:xfrm>
            <a:off x="7497720" y="2592000"/>
            <a:ext cx="1374120" cy="1395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72000" tIns="36000" rIns="72000" bIns="36000" anchor="ctr"/>
          <a:lstStyle/>
          <a:p>
            <a:pPr algn="ctr">
              <a:lnSpc>
                <a:spcPct val="100000"/>
              </a:lnSpc>
            </a:pPr>
            <a:r>
              <a:rPr lang="es-ES_tradnl" sz="1200" strike="noStrike" dirty="0" smtClean="0">
                <a:solidFill>
                  <a:srgbClr val="000000"/>
                </a:solidFill>
                <a:latin typeface="Calibri"/>
              </a:rPr>
              <a:t>Estoy desempleado</a:t>
            </a:r>
            <a:endParaRPr lang="es-ES_tradnl" dirty="0"/>
          </a:p>
        </p:txBody>
      </p:sp>
      <p:sp>
        <p:nvSpPr>
          <p:cNvPr id="46" name="CustomShape 3"/>
          <p:cNvSpPr/>
          <p:nvPr/>
        </p:nvSpPr>
        <p:spPr>
          <a:xfrm>
            <a:off x="276840" y="5917320"/>
            <a:ext cx="7204320" cy="843840"/>
          </a:xfrm>
          <a:prstGeom prst="rect">
            <a:avLst/>
          </a:prstGeom>
          <a:noFill/>
          <a:ln>
            <a:solidFill>
              <a:schemeClr val="tx1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72000" tIns="36000" rIns="72000" bIns="36000"/>
          <a:lstStyle/>
          <a:p>
            <a:pPr algn="ctr">
              <a:lnSpc>
                <a:spcPct val="100000"/>
              </a:lnSpc>
            </a:pPr>
            <a:r>
              <a:rPr lang="es-ES_tradnl" sz="1200" strike="noStrike" dirty="0" smtClean="0">
                <a:solidFill>
                  <a:srgbClr val="000000"/>
                </a:solidFill>
                <a:latin typeface="Calibri"/>
              </a:rPr>
              <a:t>No estoy desempleado porque....</a:t>
            </a:r>
            <a:endParaRPr lang="es-ES_tradnl" dirty="0"/>
          </a:p>
        </p:txBody>
      </p:sp>
      <p:sp>
        <p:nvSpPr>
          <p:cNvPr id="47" name="Line 4"/>
          <p:cNvSpPr/>
          <p:nvPr/>
        </p:nvSpPr>
        <p:spPr>
          <a:xfrm>
            <a:off x="1019880" y="3154320"/>
            <a:ext cx="6461640" cy="0"/>
          </a:xfrm>
          <a:prstGeom prst="line">
            <a:avLst/>
          </a:prstGeom>
          <a:ln w="19080">
            <a:solidFill>
              <a:schemeClr val="tx1"/>
            </a:solidFill>
            <a:round/>
            <a:tailEnd type="triangle" w="med" len="med"/>
          </a:ln>
        </p:spPr>
      </p:sp>
      <p:sp>
        <p:nvSpPr>
          <p:cNvPr id="48" name="Line 5"/>
          <p:cNvSpPr/>
          <p:nvPr/>
        </p:nvSpPr>
        <p:spPr>
          <a:xfrm>
            <a:off x="2499120" y="878040"/>
            <a:ext cx="1398600" cy="227628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49" name="Line 6"/>
          <p:cNvSpPr/>
          <p:nvPr/>
        </p:nvSpPr>
        <p:spPr>
          <a:xfrm>
            <a:off x="5765760" y="878040"/>
            <a:ext cx="1398240" cy="227628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50" name="Line 7"/>
          <p:cNvSpPr/>
          <p:nvPr/>
        </p:nvSpPr>
        <p:spPr>
          <a:xfrm flipV="1">
            <a:off x="2499120" y="3154320"/>
            <a:ext cx="1398600" cy="227664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51" name="Line 8"/>
          <p:cNvSpPr/>
          <p:nvPr/>
        </p:nvSpPr>
        <p:spPr>
          <a:xfrm flipV="1">
            <a:off x="5765760" y="3154320"/>
            <a:ext cx="1398240" cy="227664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52" name="CustomShape 9"/>
          <p:cNvSpPr/>
          <p:nvPr/>
        </p:nvSpPr>
        <p:spPr>
          <a:xfrm>
            <a:off x="7583040" y="2217600"/>
            <a:ext cx="986118" cy="40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600" strike="noStrike" dirty="0" smtClean="0">
                <a:solidFill>
                  <a:srgbClr val="000000"/>
                </a:solidFill>
                <a:latin typeface="Calibri"/>
              </a:rPr>
              <a:t>Problema</a:t>
            </a:r>
            <a:endParaRPr lang="es-ES_tradnl" dirty="0"/>
          </a:p>
        </p:txBody>
      </p:sp>
      <p:sp>
        <p:nvSpPr>
          <p:cNvPr id="53" name="Line 10"/>
          <p:cNvSpPr/>
          <p:nvPr/>
        </p:nvSpPr>
        <p:spPr>
          <a:xfrm flipH="1">
            <a:off x="2404800" y="10130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54" name="Line 11"/>
          <p:cNvSpPr/>
          <p:nvPr/>
        </p:nvSpPr>
        <p:spPr>
          <a:xfrm flipH="1">
            <a:off x="2658600" y="14216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55" name="Line 12"/>
          <p:cNvSpPr/>
          <p:nvPr/>
        </p:nvSpPr>
        <p:spPr>
          <a:xfrm flipH="1">
            <a:off x="2920680" y="183132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56" name="Line 13"/>
          <p:cNvSpPr/>
          <p:nvPr/>
        </p:nvSpPr>
        <p:spPr>
          <a:xfrm flipH="1">
            <a:off x="3132000" y="218772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57" name="Line 14"/>
          <p:cNvSpPr/>
          <p:nvPr/>
        </p:nvSpPr>
        <p:spPr>
          <a:xfrm flipH="1">
            <a:off x="3361680" y="25689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58" name="Line 15"/>
          <p:cNvSpPr/>
          <p:nvPr/>
        </p:nvSpPr>
        <p:spPr>
          <a:xfrm flipH="1">
            <a:off x="3587760" y="29372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59" name="Line 16"/>
          <p:cNvSpPr/>
          <p:nvPr/>
        </p:nvSpPr>
        <p:spPr>
          <a:xfrm flipH="1">
            <a:off x="5695920" y="104292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0" name="Line 17"/>
          <p:cNvSpPr/>
          <p:nvPr/>
        </p:nvSpPr>
        <p:spPr>
          <a:xfrm flipH="1">
            <a:off x="5949720" y="14511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1" name="Line 18"/>
          <p:cNvSpPr/>
          <p:nvPr/>
        </p:nvSpPr>
        <p:spPr>
          <a:xfrm flipH="1">
            <a:off x="6211800" y="186120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2" name="Line 19"/>
          <p:cNvSpPr/>
          <p:nvPr/>
        </p:nvSpPr>
        <p:spPr>
          <a:xfrm flipH="1">
            <a:off x="6423120" y="221760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3" name="Line 20"/>
          <p:cNvSpPr/>
          <p:nvPr/>
        </p:nvSpPr>
        <p:spPr>
          <a:xfrm flipH="1">
            <a:off x="6652800" y="259848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4" name="Line 21"/>
          <p:cNvSpPr/>
          <p:nvPr/>
        </p:nvSpPr>
        <p:spPr>
          <a:xfrm flipH="1">
            <a:off x="6878880" y="29667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5" name="Line 22"/>
          <p:cNvSpPr/>
          <p:nvPr/>
        </p:nvSpPr>
        <p:spPr>
          <a:xfrm flipH="1">
            <a:off x="3577680" y="339300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6" name="Line 23"/>
          <p:cNvSpPr/>
          <p:nvPr/>
        </p:nvSpPr>
        <p:spPr>
          <a:xfrm flipH="1">
            <a:off x="3327120" y="38012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7" name="Line 24"/>
          <p:cNvSpPr/>
          <p:nvPr/>
        </p:nvSpPr>
        <p:spPr>
          <a:xfrm flipH="1">
            <a:off x="3078720" y="4210920"/>
            <a:ext cx="16920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8" name="Line 25"/>
          <p:cNvSpPr/>
          <p:nvPr/>
        </p:nvSpPr>
        <p:spPr>
          <a:xfrm flipH="1">
            <a:off x="2864880" y="456768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69" name="Line 26"/>
          <p:cNvSpPr/>
          <p:nvPr/>
        </p:nvSpPr>
        <p:spPr>
          <a:xfrm flipH="1">
            <a:off x="2626560" y="49485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70" name="Line 27"/>
          <p:cNvSpPr/>
          <p:nvPr/>
        </p:nvSpPr>
        <p:spPr>
          <a:xfrm flipH="1">
            <a:off x="2402640" y="53168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71" name="Line 28"/>
          <p:cNvSpPr/>
          <p:nvPr/>
        </p:nvSpPr>
        <p:spPr>
          <a:xfrm flipH="1">
            <a:off x="6842880" y="339300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72" name="Line 29"/>
          <p:cNvSpPr/>
          <p:nvPr/>
        </p:nvSpPr>
        <p:spPr>
          <a:xfrm flipH="1">
            <a:off x="6592320" y="38012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73" name="Line 30"/>
          <p:cNvSpPr/>
          <p:nvPr/>
        </p:nvSpPr>
        <p:spPr>
          <a:xfrm flipH="1">
            <a:off x="6338160" y="421092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74" name="Line 31"/>
          <p:cNvSpPr/>
          <p:nvPr/>
        </p:nvSpPr>
        <p:spPr>
          <a:xfrm flipH="1">
            <a:off x="6123960" y="456768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75" name="Line 32"/>
          <p:cNvSpPr/>
          <p:nvPr/>
        </p:nvSpPr>
        <p:spPr>
          <a:xfrm flipH="1">
            <a:off x="5885640" y="49485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76" name="Line 33"/>
          <p:cNvSpPr/>
          <p:nvPr/>
        </p:nvSpPr>
        <p:spPr>
          <a:xfrm flipH="1">
            <a:off x="5662080" y="53168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77" name="CustomShape 34"/>
          <p:cNvSpPr/>
          <p:nvPr/>
        </p:nvSpPr>
        <p:spPr>
          <a:xfrm>
            <a:off x="5393160" y="563400"/>
            <a:ext cx="899640" cy="3034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400" strike="noStrike" dirty="0" smtClean="0">
                <a:solidFill>
                  <a:srgbClr val="000000"/>
                </a:solidFill>
                <a:latin typeface="Calibri"/>
              </a:rPr>
              <a:t>Humanas</a:t>
            </a:r>
            <a:endParaRPr lang="es-ES_tradnl" dirty="0"/>
          </a:p>
        </p:txBody>
      </p:sp>
      <p:sp>
        <p:nvSpPr>
          <p:cNvPr id="78" name="CustomShape 35"/>
          <p:cNvSpPr/>
          <p:nvPr/>
        </p:nvSpPr>
        <p:spPr>
          <a:xfrm>
            <a:off x="5465700" y="5430960"/>
            <a:ext cx="914940" cy="310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400" strike="noStrike" dirty="0" smtClean="0">
                <a:solidFill>
                  <a:srgbClr val="000000"/>
                </a:solidFill>
                <a:latin typeface="Calibri"/>
              </a:rPr>
              <a:t>Entorno</a:t>
            </a:r>
            <a:endParaRPr lang="es-ES_tradnl" dirty="0"/>
          </a:p>
        </p:txBody>
      </p:sp>
      <p:sp>
        <p:nvSpPr>
          <p:cNvPr id="79" name="CustomShape 36"/>
          <p:cNvSpPr/>
          <p:nvPr/>
        </p:nvSpPr>
        <p:spPr>
          <a:xfrm>
            <a:off x="1809360" y="570240"/>
            <a:ext cx="760320" cy="3034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400" strike="noStrike" dirty="0" smtClean="0">
                <a:solidFill>
                  <a:srgbClr val="000000"/>
                </a:solidFill>
                <a:latin typeface="Calibri"/>
              </a:rPr>
              <a:t>Método</a:t>
            </a:r>
            <a:endParaRPr lang="es-ES_tradnl" dirty="0"/>
          </a:p>
        </p:txBody>
      </p:sp>
      <p:sp>
        <p:nvSpPr>
          <p:cNvPr id="80" name="CustomShape 37"/>
          <p:cNvSpPr/>
          <p:nvPr/>
        </p:nvSpPr>
        <p:spPr>
          <a:xfrm>
            <a:off x="2115720" y="5430960"/>
            <a:ext cx="963000" cy="3034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1400" strike="noStrike" dirty="0" smtClean="0">
                <a:solidFill>
                  <a:srgbClr val="000000"/>
                </a:solidFill>
                <a:latin typeface="Calibri"/>
              </a:rPr>
              <a:t>Materiales</a:t>
            </a:r>
            <a:endParaRPr dirty="0"/>
          </a:p>
        </p:txBody>
      </p:sp>
      <p:pic>
        <p:nvPicPr>
          <p:cNvPr id="81" name="Bild 53"/>
          <p:cNvPicPr/>
          <p:nvPr/>
        </p:nvPicPr>
        <p:blipFill>
          <a:blip r:embed="rId3"/>
          <a:stretch/>
        </p:blipFill>
        <p:spPr>
          <a:xfrm>
            <a:off x="7575480" y="6009480"/>
            <a:ext cx="1413360" cy="56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1733760" y="11160"/>
            <a:ext cx="420624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600" strike="noStrike" dirty="0" smtClean="0">
                <a:solidFill>
                  <a:srgbClr val="000000"/>
                </a:solidFill>
                <a:latin typeface="Calibri"/>
              </a:rPr>
              <a:t>Causas de desempleo– Posibles soluciones</a:t>
            </a:r>
            <a:endParaRPr lang="es-ES_tradnl" dirty="0">
              <a:solidFill>
                <a:srgbClr val="000000"/>
              </a:solidFill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76840" y="5917320"/>
            <a:ext cx="7204320" cy="843840"/>
          </a:xfrm>
          <a:prstGeom prst="rect">
            <a:avLst/>
          </a:prstGeom>
          <a:noFill/>
          <a:ln>
            <a:solidFill>
              <a:schemeClr val="tx1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72000" tIns="36000" rIns="72000" bIns="36000"/>
          <a:lstStyle/>
          <a:p>
            <a:pPr algn="ctr">
              <a:lnSpc>
                <a:spcPct val="100000"/>
              </a:lnSpc>
            </a:pPr>
            <a:r>
              <a:rPr lang="es-ES" sz="1200" strike="noStrike" dirty="0" smtClean="0">
                <a:solidFill>
                  <a:srgbClr val="000000"/>
                </a:solidFill>
                <a:latin typeface="Calibri"/>
              </a:rPr>
              <a:t>No está desempleado porque...</a:t>
            </a:r>
            <a:endParaRPr lang="es-ES" dirty="0" smtClean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r>
              <a:rPr lang="es-ES" sz="1200" strike="noStrike" dirty="0" smtClean="0">
                <a:solidFill>
                  <a:srgbClr val="000000"/>
                </a:solidFill>
                <a:latin typeface="Calibri"/>
              </a:rPr>
              <a:t>No está buscando trabajo, trabaja en la agricultura, trabaja para unos parientes, ya está jubilado/a</a:t>
            </a:r>
            <a:r>
              <a:rPr lang="es-ES" sz="1200" dirty="0" smtClean="0">
                <a:solidFill>
                  <a:srgbClr val="000000"/>
                </a:solidFill>
                <a:latin typeface="Calibri"/>
              </a:rPr>
              <a:t>, es ama/amo de casa, cuida a un pariente enfermo, etc.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84" name="Line 3"/>
          <p:cNvSpPr/>
          <p:nvPr/>
        </p:nvSpPr>
        <p:spPr>
          <a:xfrm>
            <a:off x="1019880" y="3154320"/>
            <a:ext cx="6461640" cy="0"/>
          </a:xfrm>
          <a:prstGeom prst="line">
            <a:avLst/>
          </a:prstGeom>
          <a:ln w="19080">
            <a:solidFill>
              <a:schemeClr val="tx1"/>
            </a:solidFill>
            <a:round/>
            <a:tailEnd type="triangle" w="med" len="med"/>
          </a:ln>
        </p:spPr>
      </p:sp>
      <p:sp>
        <p:nvSpPr>
          <p:cNvPr id="85" name="Line 4"/>
          <p:cNvSpPr/>
          <p:nvPr/>
        </p:nvSpPr>
        <p:spPr>
          <a:xfrm>
            <a:off x="2499120" y="878040"/>
            <a:ext cx="1398600" cy="227628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86" name="Line 5"/>
          <p:cNvSpPr/>
          <p:nvPr/>
        </p:nvSpPr>
        <p:spPr>
          <a:xfrm>
            <a:off x="5765760" y="878040"/>
            <a:ext cx="1398240" cy="227628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87" name="Line 6"/>
          <p:cNvSpPr/>
          <p:nvPr/>
        </p:nvSpPr>
        <p:spPr>
          <a:xfrm flipV="1">
            <a:off x="2499120" y="3154320"/>
            <a:ext cx="1398600" cy="227664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88" name="Line 7"/>
          <p:cNvSpPr/>
          <p:nvPr/>
        </p:nvSpPr>
        <p:spPr>
          <a:xfrm flipV="1">
            <a:off x="5765760" y="3154320"/>
            <a:ext cx="1398240" cy="227664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89" name="CustomShape 8"/>
          <p:cNvSpPr/>
          <p:nvPr/>
        </p:nvSpPr>
        <p:spPr>
          <a:xfrm>
            <a:off x="7583040" y="2217600"/>
            <a:ext cx="1119802" cy="40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600" strike="noStrike" dirty="0" smtClean="0">
                <a:solidFill>
                  <a:srgbClr val="000000"/>
                </a:solidFill>
                <a:latin typeface="Calibri"/>
              </a:rPr>
              <a:t>Problema</a:t>
            </a:r>
            <a:endParaRPr lang="es-ES_tradnl" dirty="0"/>
          </a:p>
        </p:txBody>
      </p:sp>
      <p:sp>
        <p:nvSpPr>
          <p:cNvPr id="90" name="Line 9"/>
          <p:cNvSpPr/>
          <p:nvPr/>
        </p:nvSpPr>
        <p:spPr>
          <a:xfrm flipH="1">
            <a:off x="2404800" y="10130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91" name="Line 10"/>
          <p:cNvSpPr/>
          <p:nvPr/>
        </p:nvSpPr>
        <p:spPr>
          <a:xfrm flipH="1">
            <a:off x="2658600" y="14216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92" name="Line 11"/>
          <p:cNvSpPr/>
          <p:nvPr/>
        </p:nvSpPr>
        <p:spPr>
          <a:xfrm flipH="1">
            <a:off x="2920680" y="183132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93" name="Line 12"/>
          <p:cNvSpPr/>
          <p:nvPr/>
        </p:nvSpPr>
        <p:spPr>
          <a:xfrm flipH="1">
            <a:off x="3132000" y="218772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94" name="Line 13"/>
          <p:cNvSpPr/>
          <p:nvPr/>
        </p:nvSpPr>
        <p:spPr>
          <a:xfrm flipH="1">
            <a:off x="3361680" y="25689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95" name="Line 14"/>
          <p:cNvSpPr/>
          <p:nvPr/>
        </p:nvSpPr>
        <p:spPr>
          <a:xfrm flipH="1">
            <a:off x="3587760" y="29372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96" name="Line 15"/>
          <p:cNvSpPr/>
          <p:nvPr/>
        </p:nvSpPr>
        <p:spPr>
          <a:xfrm flipH="1">
            <a:off x="5695920" y="104292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97" name="Line 16"/>
          <p:cNvSpPr/>
          <p:nvPr/>
        </p:nvSpPr>
        <p:spPr>
          <a:xfrm flipH="1">
            <a:off x="5949720" y="14511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98" name="Line 17"/>
          <p:cNvSpPr/>
          <p:nvPr/>
        </p:nvSpPr>
        <p:spPr>
          <a:xfrm flipH="1">
            <a:off x="6211800" y="186120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99" name="Line 18"/>
          <p:cNvSpPr/>
          <p:nvPr/>
        </p:nvSpPr>
        <p:spPr>
          <a:xfrm flipH="1">
            <a:off x="6423120" y="221760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0" name="Line 19"/>
          <p:cNvSpPr/>
          <p:nvPr/>
        </p:nvSpPr>
        <p:spPr>
          <a:xfrm flipH="1">
            <a:off x="6652800" y="259848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1" name="Line 20"/>
          <p:cNvSpPr/>
          <p:nvPr/>
        </p:nvSpPr>
        <p:spPr>
          <a:xfrm flipH="1">
            <a:off x="6878880" y="29667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2" name="Line 21"/>
          <p:cNvSpPr/>
          <p:nvPr/>
        </p:nvSpPr>
        <p:spPr>
          <a:xfrm flipH="1">
            <a:off x="3577680" y="339300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3" name="Line 22"/>
          <p:cNvSpPr/>
          <p:nvPr/>
        </p:nvSpPr>
        <p:spPr>
          <a:xfrm flipH="1">
            <a:off x="3327120" y="38012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4" name="Line 23"/>
          <p:cNvSpPr/>
          <p:nvPr/>
        </p:nvSpPr>
        <p:spPr>
          <a:xfrm flipH="1">
            <a:off x="3078720" y="4210920"/>
            <a:ext cx="16920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5" name="Line 24"/>
          <p:cNvSpPr/>
          <p:nvPr/>
        </p:nvSpPr>
        <p:spPr>
          <a:xfrm flipH="1">
            <a:off x="2864880" y="456768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6" name="Line 25"/>
          <p:cNvSpPr/>
          <p:nvPr/>
        </p:nvSpPr>
        <p:spPr>
          <a:xfrm flipH="1">
            <a:off x="2626560" y="49485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7" name="Line 26"/>
          <p:cNvSpPr/>
          <p:nvPr/>
        </p:nvSpPr>
        <p:spPr>
          <a:xfrm flipH="1">
            <a:off x="2402640" y="53168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8" name="Line 27"/>
          <p:cNvSpPr/>
          <p:nvPr/>
        </p:nvSpPr>
        <p:spPr>
          <a:xfrm flipH="1">
            <a:off x="6842880" y="339300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09" name="Line 28"/>
          <p:cNvSpPr/>
          <p:nvPr/>
        </p:nvSpPr>
        <p:spPr>
          <a:xfrm flipH="1">
            <a:off x="6592320" y="38012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10" name="Line 29"/>
          <p:cNvSpPr/>
          <p:nvPr/>
        </p:nvSpPr>
        <p:spPr>
          <a:xfrm flipH="1">
            <a:off x="6338160" y="421092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11" name="Line 30"/>
          <p:cNvSpPr/>
          <p:nvPr/>
        </p:nvSpPr>
        <p:spPr>
          <a:xfrm flipH="1">
            <a:off x="6123960" y="456768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12" name="Line 31"/>
          <p:cNvSpPr/>
          <p:nvPr/>
        </p:nvSpPr>
        <p:spPr>
          <a:xfrm flipH="1">
            <a:off x="5885640" y="494856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13" name="Line 32"/>
          <p:cNvSpPr/>
          <p:nvPr/>
        </p:nvSpPr>
        <p:spPr>
          <a:xfrm flipH="1">
            <a:off x="5662080" y="5316840"/>
            <a:ext cx="168840" cy="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</p:sp>
      <p:sp>
        <p:nvSpPr>
          <p:cNvPr id="114" name="CustomShape 33"/>
          <p:cNvSpPr/>
          <p:nvPr/>
        </p:nvSpPr>
        <p:spPr>
          <a:xfrm>
            <a:off x="5393160" y="570240"/>
            <a:ext cx="945000" cy="2966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400" strike="noStrike" dirty="0" smtClean="0">
                <a:solidFill>
                  <a:srgbClr val="000000"/>
                </a:solidFill>
                <a:latin typeface="Calibri"/>
              </a:rPr>
              <a:t>Humanas</a:t>
            </a:r>
            <a:endParaRPr lang="es-ES_tradnl" dirty="0"/>
          </a:p>
        </p:txBody>
      </p:sp>
      <p:sp>
        <p:nvSpPr>
          <p:cNvPr id="115" name="CustomShape 34"/>
          <p:cNvSpPr/>
          <p:nvPr/>
        </p:nvSpPr>
        <p:spPr>
          <a:xfrm>
            <a:off x="5419080" y="5414040"/>
            <a:ext cx="873720" cy="3272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400" strike="noStrike" dirty="0" smtClean="0">
                <a:solidFill>
                  <a:srgbClr val="000000"/>
                </a:solidFill>
                <a:latin typeface="Calibri"/>
              </a:rPr>
              <a:t>Entorno</a:t>
            </a:r>
            <a:endParaRPr lang="es-ES_tradnl" dirty="0"/>
          </a:p>
        </p:txBody>
      </p:sp>
      <p:sp>
        <p:nvSpPr>
          <p:cNvPr id="116" name="CustomShape 35"/>
          <p:cNvSpPr/>
          <p:nvPr/>
        </p:nvSpPr>
        <p:spPr>
          <a:xfrm>
            <a:off x="1809360" y="570240"/>
            <a:ext cx="760320" cy="30348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400" strike="noStrike" dirty="0" smtClean="0">
                <a:solidFill>
                  <a:srgbClr val="000000"/>
                </a:solidFill>
                <a:latin typeface="Calibri"/>
              </a:rPr>
              <a:t>Método</a:t>
            </a:r>
            <a:endParaRPr lang="es-ES_tradnl" dirty="0"/>
          </a:p>
        </p:txBody>
      </p:sp>
      <p:sp>
        <p:nvSpPr>
          <p:cNvPr id="117" name="CustomShape 36"/>
          <p:cNvSpPr/>
          <p:nvPr/>
        </p:nvSpPr>
        <p:spPr>
          <a:xfrm>
            <a:off x="2115720" y="5414040"/>
            <a:ext cx="1014480" cy="320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1400" strike="noStrike" dirty="0" smtClean="0">
                <a:solidFill>
                  <a:srgbClr val="000000"/>
                </a:solidFill>
                <a:latin typeface="Calibri"/>
              </a:rPr>
              <a:t>Materiales</a:t>
            </a:r>
            <a:endParaRPr dirty="0"/>
          </a:p>
        </p:txBody>
      </p:sp>
      <p:sp>
        <p:nvSpPr>
          <p:cNvPr id="118" name="CustomShape 37"/>
          <p:cNvSpPr/>
          <p:nvPr/>
        </p:nvSpPr>
        <p:spPr>
          <a:xfrm>
            <a:off x="4286160" y="899640"/>
            <a:ext cx="11365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Le necesitan en casa</a:t>
            </a:r>
            <a:endParaRPr lang="es-ES_tradnl" dirty="0"/>
          </a:p>
        </p:txBody>
      </p:sp>
      <p:sp>
        <p:nvSpPr>
          <p:cNvPr id="119" name="CustomShape 38"/>
          <p:cNvSpPr/>
          <p:nvPr/>
        </p:nvSpPr>
        <p:spPr>
          <a:xfrm>
            <a:off x="4007520" y="1237680"/>
            <a:ext cx="19915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Disparidad entre sus estándares y la realidad</a:t>
            </a:r>
            <a:endParaRPr lang="es-ES_tradnl" dirty="0"/>
          </a:p>
        </p:txBody>
      </p:sp>
      <p:sp>
        <p:nvSpPr>
          <p:cNvPr id="120" name="CustomShape 39"/>
          <p:cNvSpPr/>
          <p:nvPr/>
        </p:nvSpPr>
        <p:spPr>
          <a:xfrm>
            <a:off x="4239720" y="1721520"/>
            <a:ext cx="201744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No sabe lo que quiere</a:t>
            </a:r>
            <a:endParaRPr lang="es-ES_tradnl" dirty="0"/>
          </a:p>
        </p:txBody>
      </p:sp>
      <p:sp>
        <p:nvSpPr>
          <p:cNvPr id="121" name="CustomShape 40"/>
          <p:cNvSpPr/>
          <p:nvPr/>
        </p:nvSpPr>
        <p:spPr>
          <a:xfrm>
            <a:off x="4499640" y="2071800"/>
            <a:ext cx="198108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No tiene suficientes cualificaciones</a:t>
            </a:r>
            <a:endParaRPr lang="es-ES_tradnl" dirty="0"/>
          </a:p>
        </p:txBody>
      </p:sp>
      <p:sp>
        <p:nvSpPr>
          <p:cNvPr id="122" name="CustomShape 41"/>
          <p:cNvSpPr/>
          <p:nvPr/>
        </p:nvSpPr>
        <p:spPr>
          <a:xfrm>
            <a:off x="4639320" y="2441880"/>
            <a:ext cx="205560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1000" strike="noStrike" dirty="0" smtClean="0">
                <a:solidFill>
                  <a:srgbClr val="000000"/>
                </a:solidFill>
                <a:latin typeface="Calibri"/>
              </a:rPr>
              <a:t>A duras penas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tiene algún diploma o licenciatura </a:t>
            </a:r>
            <a:endParaRPr lang="es-ES_tradnl" dirty="0"/>
          </a:p>
        </p:txBody>
      </p:sp>
      <p:sp>
        <p:nvSpPr>
          <p:cNvPr id="123" name="CustomShape 42"/>
          <p:cNvSpPr/>
          <p:nvPr/>
        </p:nvSpPr>
        <p:spPr>
          <a:xfrm>
            <a:off x="5802528" y="2820960"/>
            <a:ext cx="12175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1000" dirty="0" smtClean="0">
                <a:solidFill>
                  <a:srgbClr val="000000"/>
                </a:solidFill>
                <a:latin typeface="Calibri"/>
              </a:rPr>
              <a:t>Carece de</a:t>
            </a:r>
            <a:r>
              <a:rPr lang="de-AT" sz="10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_tradnl" sz="1000" dirty="0" smtClean="0">
                <a:solidFill>
                  <a:srgbClr val="000000"/>
                </a:solidFill>
                <a:latin typeface="Calibri"/>
              </a:rPr>
              <a:t>aptitudes lingüísticas</a:t>
            </a:r>
            <a:endParaRPr lang="es-ES_tradnl" dirty="0"/>
          </a:p>
        </p:txBody>
      </p:sp>
      <p:sp>
        <p:nvSpPr>
          <p:cNvPr id="124" name="CustomShape 43"/>
          <p:cNvSpPr/>
          <p:nvPr/>
        </p:nvSpPr>
        <p:spPr>
          <a:xfrm>
            <a:off x="5443200" y="3256560"/>
            <a:ext cx="14461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No hay transporte público</a:t>
            </a:r>
            <a:endParaRPr lang="es-ES_tradnl" dirty="0"/>
          </a:p>
        </p:txBody>
      </p:sp>
      <p:sp>
        <p:nvSpPr>
          <p:cNvPr id="125" name="CustomShape 44"/>
          <p:cNvSpPr/>
          <p:nvPr/>
        </p:nvSpPr>
        <p:spPr>
          <a:xfrm>
            <a:off x="4991760" y="3655080"/>
            <a:ext cx="16549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1000" strike="noStrike" dirty="0" smtClean="0">
                <a:solidFill>
                  <a:srgbClr val="000000"/>
                </a:solidFill>
                <a:latin typeface="Calibri"/>
              </a:rPr>
              <a:t>No hay formaciones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disponibles</a:t>
            </a:r>
            <a:endParaRPr lang="es-ES_tradnl" dirty="0"/>
          </a:p>
        </p:txBody>
      </p:sp>
      <p:sp>
        <p:nvSpPr>
          <p:cNvPr id="126" name="CustomShape 45"/>
          <p:cNvSpPr/>
          <p:nvPr/>
        </p:nvSpPr>
        <p:spPr>
          <a:xfrm>
            <a:off x="3422520" y="4004280"/>
            <a:ext cx="307368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No hay empleos disponibles </a:t>
            </a:r>
          </a:p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que encajen con su situación familiar</a:t>
            </a:r>
            <a:endParaRPr lang="es-ES_tradnl" dirty="0"/>
          </a:p>
        </p:txBody>
      </p:sp>
      <p:sp>
        <p:nvSpPr>
          <p:cNvPr id="127" name="CustomShape 46"/>
          <p:cNvSpPr/>
          <p:nvPr/>
        </p:nvSpPr>
        <p:spPr>
          <a:xfrm>
            <a:off x="4943520" y="4424400"/>
            <a:ext cx="87624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1000" strike="noStrike" dirty="0" smtClean="0">
                <a:solidFill>
                  <a:srgbClr val="000000"/>
                </a:solidFill>
                <a:latin typeface="Calibri"/>
              </a:rPr>
              <a:t>La situación económica es mala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28" name="CustomShape 47"/>
          <p:cNvSpPr/>
          <p:nvPr/>
        </p:nvSpPr>
        <p:spPr>
          <a:xfrm>
            <a:off x="4717440" y="5171400"/>
            <a:ext cx="99180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1000" strike="noStrike" dirty="0" smtClean="0">
                <a:solidFill>
                  <a:srgbClr val="000000"/>
                </a:solidFill>
                <a:latin typeface="Calibri"/>
              </a:rPr>
              <a:t>No tiene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permiso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de trabajo</a:t>
            </a:r>
            <a:endParaRPr lang="es-ES_tradnl" dirty="0"/>
          </a:p>
        </p:txBody>
      </p:sp>
      <p:sp>
        <p:nvSpPr>
          <p:cNvPr id="129" name="CustomShape 48"/>
          <p:cNvSpPr/>
          <p:nvPr/>
        </p:nvSpPr>
        <p:spPr>
          <a:xfrm>
            <a:off x="3745440" y="4741920"/>
            <a:ext cx="218196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No hay cursos disponibles del idioma</a:t>
            </a:r>
          </a:p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del país de acogida</a:t>
            </a:r>
            <a:r>
              <a:rPr lang="de-AT" sz="1000" strike="noStrike" dirty="0" smtClean="0">
                <a:solidFill>
                  <a:srgbClr val="000000"/>
                </a:solidFill>
                <a:latin typeface="Calibri"/>
              </a:rPr>
              <a:t>. </a:t>
            </a:r>
            <a:endParaRPr dirty="0"/>
          </a:p>
        </p:txBody>
      </p:sp>
      <p:sp>
        <p:nvSpPr>
          <p:cNvPr id="130" name="CustomShape 49"/>
          <p:cNvSpPr/>
          <p:nvPr/>
        </p:nvSpPr>
        <p:spPr>
          <a:xfrm>
            <a:off x="-72720" y="818640"/>
            <a:ext cx="24577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latin typeface="Calibri"/>
              </a:rPr>
              <a:t>No sabe rellenar una solicitud de empleo</a:t>
            </a:r>
            <a:endParaRPr lang="es-ES_tradnl" dirty="0"/>
          </a:p>
        </p:txBody>
      </p:sp>
      <p:sp>
        <p:nvSpPr>
          <p:cNvPr id="131" name="CustomShape 50"/>
          <p:cNvSpPr/>
          <p:nvPr/>
        </p:nvSpPr>
        <p:spPr>
          <a:xfrm>
            <a:off x="332640" y="1203840"/>
            <a:ext cx="236196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Manda cartas</a:t>
            </a:r>
            <a:r>
              <a:rPr lang="es-ES_tradnl" sz="1000" dirty="0" smtClean="0">
                <a:solidFill>
                  <a:srgbClr val="000000"/>
                </a:solidFill>
                <a:latin typeface="Calibri"/>
              </a:rPr>
              <a:t> de presentación poco inspiradas</a:t>
            </a:r>
            <a:endParaRPr lang="es-ES_tradnl" dirty="0"/>
          </a:p>
        </p:txBody>
      </p:sp>
      <p:sp>
        <p:nvSpPr>
          <p:cNvPr id="132" name="CustomShape 51"/>
          <p:cNvSpPr/>
          <p:nvPr/>
        </p:nvSpPr>
        <p:spPr>
          <a:xfrm>
            <a:off x="401040" y="1617840"/>
            <a:ext cx="255420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1000" strike="noStrike" dirty="0" smtClean="0">
                <a:solidFill>
                  <a:srgbClr val="000000"/>
                </a:solidFill>
                <a:latin typeface="Calibri"/>
              </a:rPr>
              <a:t>No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encuentra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las direcciones de posibles empleadores</a:t>
            </a:r>
            <a:endParaRPr lang="es-ES_tradnl" dirty="0"/>
          </a:p>
        </p:txBody>
      </p:sp>
      <p:sp>
        <p:nvSpPr>
          <p:cNvPr id="133" name="CustomShape 52"/>
          <p:cNvSpPr/>
          <p:nvPr/>
        </p:nvSpPr>
        <p:spPr>
          <a:xfrm>
            <a:off x="1004040" y="2051640"/>
            <a:ext cx="21625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Busca trabajos que no encajan con él/ella</a:t>
            </a:r>
            <a:endParaRPr lang="es-ES_tradnl" dirty="0"/>
          </a:p>
        </p:txBody>
      </p:sp>
      <p:sp>
        <p:nvSpPr>
          <p:cNvPr id="134" name="CustomShape 53"/>
          <p:cNvSpPr/>
          <p:nvPr/>
        </p:nvSpPr>
        <p:spPr>
          <a:xfrm>
            <a:off x="2166840" y="3253320"/>
            <a:ext cx="126936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1000" strike="noStrike" dirty="0" smtClean="0">
                <a:solidFill>
                  <a:srgbClr val="000000"/>
                </a:solidFill>
                <a:latin typeface="Calibri"/>
              </a:rPr>
              <a:t>No tiene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coche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para ir a trabajar</a:t>
            </a:r>
            <a:endParaRPr lang="es-ES_tradnl" dirty="0"/>
          </a:p>
        </p:txBody>
      </p:sp>
      <p:sp>
        <p:nvSpPr>
          <p:cNvPr id="135" name="CustomShape 54"/>
          <p:cNvSpPr/>
          <p:nvPr/>
        </p:nvSpPr>
        <p:spPr>
          <a:xfrm>
            <a:off x="807480" y="3597120"/>
            <a:ext cx="254484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1000" strike="noStrike" dirty="0" smtClean="0">
                <a:solidFill>
                  <a:srgbClr val="000000"/>
                </a:solidFill>
                <a:latin typeface="Calibri"/>
              </a:rPr>
              <a:t>No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tiene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ordenador o email para escribir la solicitud</a:t>
            </a:r>
            <a:endParaRPr lang="es-ES_tradnl" dirty="0"/>
          </a:p>
        </p:txBody>
      </p:sp>
      <p:sp>
        <p:nvSpPr>
          <p:cNvPr id="136" name="CustomShape 55"/>
          <p:cNvSpPr/>
          <p:nvPr/>
        </p:nvSpPr>
        <p:spPr>
          <a:xfrm>
            <a:off x="996840" y="4074480"/>
            <a:ext cx="213336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1000" strike="noStrike" dirty="0" smtClean="0">
                <a:solidFill>
                  <a:srgbClr val="000000"/>
                </a:solidFill>
                <a:latin typeface="Calibri"/>
              </a:rPr>
              <a:t>No tiene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impresora </a:t>
            </a:r>
            <a:r>
              <a:rPr lang="es-ES_tradnl" sz="1000" strike="noStrike" dirty="0" smtClean="0">
                <a:solidFill>
                  <a:srgbClr val="000000"/>
                </a:solidFill>
                <a:latin typeface="Calibri"/>
              </a:rPr>
              <a:t>para imprimir la solicitud</a:t>
            </a:r>
            <a:endParaRPr lang="es-ES_tradnl" dirty="0"/>
          </a:p>
        </p:txBody>
      </p:sp>
      <p:pic>
        <p:nvPicPr>
          <p:cNvPr id="137" name="Bild 1"/>
          <p:cNvPicPr/>
          <p:nvPr/>
        </p:nvPicPr>
        <p:blipFill>
          <a:blip r:embed="rId3"/>
          <a:stretch/>
        </p:blipFill>
        <p:spPr>
          <a:xfrm>
            <a:off x="7575480" y="6009480"/>
            <a:ext cx="1413360" cy="565200"/>
          </a:xfrm>
          <a:prstGeom prst="rect">
            <a:avLst/>
          </a:prstGeom>
          <a:ln>
            <a:noFill/>
          </a:ln>
        </p:spPr>
      </p:pic>
      <p:sp>
        <p:nvSpPr>
          <p:cNvPr id="138" name="CustomShape 56"/>
          <p:cNvSpPr/>
          <p:nvPr/>
        </p:nvSpPr>
        <p:spPr>
          <a:xfrm>
            <a:off x="7497360" y="2603520"/>
            <a:ext cx="1374120" cy="1395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72000" tIns="36000" rIns="72000" bIns="36000" anchor="ctr"/>
          <a:lstStyle/>
          <a:p>
            <a:pPr algn="ctr">
              <a:lnSpc>
                <a:spcPct val="100000"/>
              </a:lnSpc>
            </a:pPr>
            <a:r>
              <a:rPr lang="es-ES_tradnl" sz="1200" strike="noStrike" dirty="0" smtClean="0">
                <a:solidFill>
                  <a:srgbClr val="000000"/>
                </a:solidFill>
                <a:latin typeface="Calibri"/>
              </a:rPr>
              <a:t>Estoy desempleado</a:t>
            </a:r>
            <a:endParaRPr lang="es-ES_trad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199</Words>
  <Application>Microsoft Macintosh PowerPoint</Application>
  <PresentationFormat>Presentación en pantalla (4:3)</PresentationFormat>
  <Paragraphs>40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Gerald Fröhlich</dc:creator>
  <cp:lastModifiedBy>Alexandre Ragás Brunet</cp:lastModifiedBy>
  <cp:revision>22</cp:revision>
  <cp:lastPrinted>2015-03-10T07:44:59Z</cp:lastPrinted>
  <dcterms:created xsi:type="dcterms:W3CDTF">2015-03-10T06:53:51Z</dcterms:created>
  <dcterms:modified xsi:type="dcterms:W3CDTF">2018-01-31T15:12:07Z</dcterms:modified>
  <dc:language>de-AT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Bildschirmpräsentation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</vt:i4>
  </property>
</Properties>
</file>