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1" r:id="rId3"/>
    <p:sldId id="257" r:id="rId4"/>
    <p:sldId id="258" r:id="rId5"/>
    <p:sldId id="259" r:id="rId6"/>
    <p:sldId id="260" r:id="rId7"/>
  </p:sldIdLst>
  <p:sldSz cx="9144000" cy="6858000" type="screen4x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6"/>
  </p:normalViewPr>
  <p:slideViewPr>
    <p:cSldViewPr snapToGrid="0" snapToObjects="1">
      <p:cViewPr varScale="1">
        <p:scale>
          <a:sx n="93" d="100"/>
          <a:sy n="93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Wingdings" charset="2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ymbol" charset="2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Wingdings" charset="2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ymbol" charset="2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Wingdings" charset="2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ymbol" charset="2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Wingdings" charset="2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ymbol" charset="2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es-ES_tradnl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El reto de la empatía/ B1: </a:t>
            </a:r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El mapa de la empatía</a:t>
            </a:r>
            <a:endParaRPr lang="es-ES_tradnl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es-ES_tradnl" sz="3000" b="1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El reto de la empatía B1</a:t>
            </a:r>
            <a:endParaRPr lang="es-ES_tradnl" sz="3000" b="1" strike="noStrike" dirty="0" smtClean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es-ES_tradnl" b="1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Soy capaz de identificarme con los demás.    </a:t>
            </a:r>
            <a:r>
              <a:rPr lang="es-ES_tradnl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s-ES_tradnl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Cultura emprendedora </a:t>
            </a:r>
            <a:endParaRPr lang="es-ES_tradnl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3" name="Picture 14" descr="Bildschirmfoto 2014-05-21 um 14.47.42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460" y="5628549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910" y="5610769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9225" y="5673721"/>
            <a:ext cx="826135" cy="44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75" y="5666649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625" y="5607594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5" y="5697129"/>
            <a:ext cx="1384935" cy="398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1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s-ES_tradnl" b="1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El mapa de la empatía</a:t>
            </a:r>
            <a:endParaRPr lang="es-ES_tradnl" b="1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6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242640" y="992880"/>
            <a:ext cx="8704440" cy="574884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DB49B13-6287-44A9-A018-0290010B11E1}" type="slidenum">
              <a:rPr lang="de-AT" sz="1200" strike="noStrike">
                <a:solidFill>
                  <a:srgbClr val="8B8B8B"/>
                </a:solidFill>
                <a:latin typeface="Calibri"/>
              </a:rPr>
              <a:t>2</a:t>
            </a:fld>
            <a:endParaRPr/>
          </a:p>
        </p:txBody>
      </p:sp>
      <p:pic>
        <p:nvPicPr>
          <p:cNvPr id="84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85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Análisis de la clientela con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“El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mapa de la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empatía”</a:t>
            </a:r>
            <a:endParaRPr lang="es-ES_tradnl" dirty="0"/>
          </a:p>
        </p:txBody>
      </p:sp>
      <p:sp>
        <p:nvSpPr>
          <p:cNvPr id="86" name="CustomShape 4"/>
          <p:cNvSpPr/>
          <p:nvPr/>
        </p:nvSpPr>
        <p:spPr>
          <a:xfrm>
            <a:off x="882000" y="1504080"/>
            <a:ext cx="7298280" cy="434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2900" indent="-342900">
              <a:lnSpc>
                <a:spcPct val="10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Analiza un cliente p</a:t>
            </a:r>
            <a:r>
              <a:rPr lang="es-ES_tradnl" sz="2400" dirty="0" smtClean="0">
                <a:latin typeface="Calibri" charset="0"/>
                <a:ea typeface="Calibri" charset="0"/>
                <a:cs typeface="Calibri" charset="0"/>
              </a:rPr>
              <a:t>o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tencial y escribe lo que </a:t>
            </a:r>
            <a:r>
              <a:rPr lang="es-ES_tradnl" sz="2400" dirty="0" smtClean="0">
                <a:latin typeface="Calibri" charset="0"/>
                <a:ea typeface="Calibri" charset="0"/>
                <a:cs typeface="Calibri" charset="0"/>
              </a:rPr>
              <a:t>oye, ve, dice, piensa y siente.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10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C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é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ntrate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en lo que percibe la clientela = el punto de vista de la clientela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10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“El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mapa de la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empatía”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es una herramienta efectiva para crear una imagen personalizada de tu clientela.</a:t>
            </a:r>
            <a:endParaRPr lang="es-ES_tradnl"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42640" y="992880"/>
            <a:ext cx="8704440" cy="574884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8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E2EDFC3-3647-4192-81A8-7C873697BFBD}" type="slidenum">
              <a:rPr lang="de-AT" sz="1200" strike="noStrike">
                <a:solidFill>
                  <a:srgbClr val="8B8B8B"/>
                </a:solidFill>
                <a:latin typeface="Calibri"/>
              </a:rPr>
              <a:t>3</a:t>
            </a:fld>
            <a:endParaRPr/>
          </a:p>
        </p:txBody>
      </p:sp>
      <p:pic>
        <p:nvPicPr>
          <p:cNvPr id="89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90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Análisis de la clientela con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“El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mapa de la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empatía”</a:t>
            </a:r>
            <a:endParaRPr lang="es-ES_tradnl" dirty="0"/>
          </a:p>
        </p:txBody>
      </p:sp>
      <p:sp>
        <p:nvSpPr>
          <p:cNvPr id="91" name="CustomShape 4"/>
          <p:cNvSpPr/>
          <p:nvPr/>
        </p:nvSpPr>
        <p:spPr>
          <a:xfrm>
            <a:off x="882000" y="1504080"/>
            <a:ext cx="7298280" cy="434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Una lluvia de ideas permite recoger toda la segmentación posible de clientes.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Selecciona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tres clientes potenciales  </a:t>
            </a:r>
            <a:r>
              <a:rPr lang="es-ES_tradnl" sz="2400" dirty="0" smtClean="0">
                <a:latin typeface="Calibri" charset="0"/>
                <a:ea typeface="Calibri" charset="0"/>
                <a:cs typeface="Calibri" charset="0"/>
                <a:sym typeface="Wingdings"/>
              </a:rPr>
              <a:t>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luego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escoge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a uno de ellos. 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s-ES_tradnl" sz="2400" dirty="0" smtClean="0">
                <a:latin typeface="Calibri" charset="0"/>
                <a:ea typeface="Calibri" charset="0"/>
                <a:cs typeface="Calibri" charset="0"/>
              </a:rPr>
              <a:t>D</a:t>
            </a:r>
            <a:r>
              <a:rPr lang="es-ES_tradnl" sz="2400" dirty="0" smtClean="0">
                <a:latin typeface="Calibri" charset="0"/>
                <a:ea typeface="Calibri" charset="0"/>
                <a:cs typeface="Calibri" charset="0"/>
              </a:rPr>
              <a:t>efine </a:t>
            </a:r>
            <a:r>
              <a:rPr lang="es-ES_tradnl" sz="2400" dirty="0" smtClean="0">
                <a:latin typeface="Calibri" charset="0"/>
                <a:ea typeface="Calibri" charset="0"/>
                <a:cs typeface="Calibri" charset="0"/>
              </a:rPr>
              <a:t>el perfil del cliente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: nombre, características demográficas (edad, nivel de ingresos, situación familiar, etc.) – ¡cuánto más específica sea la información, más fácil será el reto! 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Visualizar, lluvia de ideas, utilizar post-</a:t>
            </a:r>
            <a:r>
              <a:rPr lang="es-ES_tradnl" sz="2400" strike="noStrike" dirty="0" err="1" smtClean="0">
                <a:latin typeface="Calibri" charset="0"/>
                <a:ea typeface="Calibri" charset="0"/>
                <a:cs typeface="Calibri" charset="0"/>
              </a:rPr>
              <a:t>its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.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Utilizar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“El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mapa de la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empatía” </a:t>
            </a:r>
            <a:r>
              <a:rPr lang="es-ES_tradnl" sz="2400" strike="noStrike" dirty="0" smtClean="0">
                <a:latin typeface="Calibri" charset="0"/>
                <a:ea typeface="Calibri" charset="0"/>
                <a:cs typeface="Calibri" charset="0"/>
              </a:rPr>
              <a:t>para crear perfiles en un</a:t>
            </a:r>
            <a:r>
              <a:rPr lang="es-ES_tradnl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sz="2400" dirty="0" err="1" smtClean="0">
                <a:latin typeface="Calibri" charset="0"/>
                <a:ea typeface="Calibri" charset="0"/>
                <a:cs typeface="Calibri" charset="0"/>
              </a:rPr>
              <a:t>rotafolio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346320" y="969840"/>
            <a:ext cx="8404200" cy="603756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3" name="Bild 2"/>
          <p:cNvPicPr/>
          <p:nvPr/>
        </p:nvPicPr>
        <p:blipFill>
          <a:blip r:embed="rId2"/>
          <a:srcRect l="15986" t="19050" r="18512" b="10713"/>
          <a:stretch/>
        </p:blipFill>
        <p:spPr>
          <a:xfrm>
            <a:off x="462240" y="690264"/>
            <a:ext cx="8160840" cy="6264000"/>
          </a:xfrm>
          <a:prstGeom prst="rect">
            <a:avLst/>
          </a:prstGeom>
          <a:ln>
            <a:noFill/>
          </a:ln>
        </p:spPr>
      </p:pic>
      <p:sp>
        <p:nvSpPr>
          <p:cNvPr id="94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407BA8AF-497F-4427-9C8F-9DD0F42B87B5}" type="slidenum">
              <a:rPr lang="de-AT" sz="1200" strike="noStrike">
                <a:solidFill>
                  <a:srgbClr val="8B8B8B"/>
                </a:solidFill>
                <a:latin typeface="Calibri"/>
              </a:rPr>
              <a:t>4</a:t>
            </a:fld>
            <a:endParaRPr/>
          </a:p>
        </p:txBody>
      </p:sp>
      <p:sp>
        <p:nvSpPr>
          <p:cNvPr id="95" name="CustomShape 3"/>
          <p:cNvSpPr/>
          <p:nvPr/>
        </p:nvSpPr>
        <p:spPr>
          <a:xfrm>
            <a:off x="624240" y="6506947"/>
            <a:ext cx="2800440" cy="454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800" strike="noStrike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Illustración</a:t>
            </a:r>
            <a:r>
              <a:rPr lang="de-AT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Helmut </a:t>
            </a:r>
            <a:r>
              <a:rPr lang="de-AT" sz="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Pokornig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de-AT" sz="800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Fuente</a:t>
            </a:r>
            <a:r>
              <a:rPr lang="de-AT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Lindner, J./Fröhlich, G.: </a:t>
            </a:r>
            <a:r>
              <a:rPr lang="de-AT" sz="800" i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Starte dein Projekt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800" strike="noStrike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Viena</a:t>
            </a:r>
            <a:r>
              <a:rPr lang="de-AT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2014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6" name="CustomShape 4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180137A-3B75-4CE4-B63E-17EE2668756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sp>
        <p:nvSpPr>
          <p:cNvPr id="97" name="CustomShape 5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6443F501-4828-4F97-99DF-186B41055129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sp>
        <p:nvSpPr>
          <p:cNvPr id="98" name="CustomShape 6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0F921C28-91B1-4739-96D3-1681335B2C4C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pic>
        <p:nvPicPr>
          <p:cNvPr id="99" name="Imagem 7"/>
          <p:cNvPicPr/>
          <p:nvPr/>
        </p:nvPicPr>
        <p:blipFill>
          <a:blip r:embed="rId3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00" name="CustomShape 7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dirty="0" smtClean="0">
                <a:solidFill>
                  <a:schemeClr val="bg1"/>
                </a:solidFill>
                <a:latin typeface="Tw Cen MT"/>
                <a:ea typeface="DejaVu Sans"/>
              </a:rPr>
              <a:t>“El </a:t>
            </a:r>
            <a:r>
              <a:rPr lang="es-ES_tradnl" sz="3200" dirty="0" smtClean="0">
                <a:solidFill>
                  <a:schemeClr val="bg1"/>
                </a:solidFill>
                <a:latin typeface="Tw Cen MT"/>
                <a:ea typeface="DejaVu Sans"/>
              </a:rPr>
              <a:t>mapa de la </a:t>
            </a:r>
            <a:r>
              <a:rPr lang="es-ES_tradnl" sz="3200" dirty="0" smtClean="0">
                <a:solidFill>
                  <a:schemeClr val="bg1"/>
                </a:solidFill>
                <a:latin typeface="Tw Cen MT"/>
                <a:ea typeface="DejaVu Sans"/>
              </a:rPr>
              <a:t>empatía”</a:t>
            </a:r>
            <a:r>
              <a:rPr lang="es-ES_tradnl" sz="3200" dirty="0" smtClean="0">
                <a:solidFill>
                  <a:schemeClr val="bg1"/>
                </a:solidFill>
                <a:latin typeface="Tw Cen MT"/>
                <a:ea typeface="DejaVu Sans"/>
              </a:rPr>
              <a:t/>
            </a:r>
            <a:br>
              <a:rPr lang="es-ES_tradnl" sz="3200" dirty="0" smtClean="0">
                <a:solidFill>
                  <a:schemeClr val="bg1"/>
                </a:solidFill>
                <a:latin typeface="Tw Cen MT"/>
                <a:ea typeface="DejaVu Sans"/>
              </a:rPr>
            </a:br>
            <a:r>
              <a:rPr lang="es-ES_tradnl" sz="1600" strike="noStrike" dirty="0" smtClean="0">
                <a:solidFill>
                  <a:schemeClr val="bg1"/>
                </a:solidFill>
                <a:latin typeface="Tw Cen MT"/>
                <a:ea typeface="DejaVu Sans"/>
              </a:rPr>
              <a:t>Clientela: </a:t>
            </a:r>
            <a:r>
              <a:rPr lang="es-ES_tradnl" sz="1600" dirty="0">
                <a:solidFill>
                  <a:schemeClr val="bg1"/>
                </a:solidFill>
                <a:latin typeface="Tw Cen MT"/>
                <a:ea typeface="DejaVu Sans"/>
              </a:rPr>
              <a:t>u</a:t>
            </a:r>
            <a:r>
              <a:rPr lang="es-ES_tradnl" sz="1600" strike="noStrike" dirty="0" smtClean="0">
                <a:solidFill>
                  <a:schemeClr val="bg1"/>
                </a:solidFill>
                <a:latin typeface="Tw Cen MT"/>
                <a:ea typeface="DejaVu Sans"/>
              </a:rPr>
              <a:t>na breve descripción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101" name="CustomShape 8"/>
          <p:cNvSpPr/>
          <p:nvPr/>
        </p:nvSpPr>
        <p:spPr>
          <a:xfrm>
            <a:off x="2664000" y="1077052"/>
            <a:ext cx="3986182" cy="8227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1500" b="1" dirty="0" smtClean="0">
                <a:latin typeface="Tahoma"/>
                <a:ea typeface="ヒラギノ角ゴ Pro W3"/>
              </a:rPr>
              <a:t>¿</a:t>
            </a:r>
            <a:r>
              <a:rPr lang="es-ES_tradnl" sz="1500" b="1" dirty="0" smtClean="0">
                <a:latin typeface="Tahoma"/>
                <a:ea typeface="ヒラギノ角ゴ Pro W3"/>
              </a:rPr>
              <a:t>Qué piensa y siente nuestra clientela?</a:t>
            </a:r>
            <a:r>
              <a:rPr lang="es-ES_tradnl" sz="1500" b="1" strike="noStrike" dirty="0" smtClean="0">
                <a:latin typeface="Tahoma"/>
                <a:ea typeface="ヒラギノ角ゴ Pro W3"/>
              </a:rPr>
              <a:t>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¿Qué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es lo que le importa? </a:t>
            </a:r>
            <a:r>
              <a:rPr lang="es-ES_tradnl" sz="1500" dirty="0" smtClean="0">
                <a:latin typeface="Tahoma"/>
                <a:ea typeface="ヒラギノ角ゴ Pro W3"/>
              </a:rPr>
              <a:t>Ocupación principal, estándares, </a:t>
            </a:r>
            <a:r>
              <a:rPr lang="es-ES_tradnl" sz="1500" dirty="0" smtClean="0">
                <a:latin typeface="Tahoma"/>
                <a:ea typeface="ヒラギノ角ゴ Pro W3"/>
              </a:rPr>
              <a:t>actitudes, etc.</a:t>
            </a:r>
            <a:endParaRPr lang="es-ES_tradnl" dirty="0"/>
          </a:p>
        </p:txBody>
      </p:sp>
      <p:sp>
        <p:nvSpPr>
          <p:cNvPr id="102" name="CustomShape 9"/>
          <p:cNvSpPr/>
          <p:nvPr/>
        </p:nvSpPr>
        <p:spPr>
          <a:xfrm>
            <a:off x="5803560" y="2711613"/>
            <a:ext cx="2883240" cy="10706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es-ES_tradnl" sz="1500" b="1" strike="noStrike" dirty="0" smtClean="0">
                <a:latin typeface="Tahoma"/>
                <a:ea typeface="Cambria"/>
              </a:rPr>
              <a:t>¿Qu</a:t>
            </a:r>
            <a:r>
              <a:rPr lang="es-ES_tradnl" sz="1500" b="1" dirty="0" smtClean="0">
                <a:latin typeface="Tahoma"/>
                <a:ea typeface="Cambria"/>
              </a:rPr>
              <a:t>é ve nuestra clientela?</a:t>
            </a:r>
            <a:r>
              <a:rPr lang="es-ES_tradnl" sz="1500" b="1" strike="noStrike" dirty="0" smtClean="0">
                <a:latin typeface="Tahoma"/>
                <a:ea typeface="Cambria"/>
              </a:rPr>
              <a:t> </a:t>
            </a:r>
            <a:r>
              <a:rPr lang="es-ES_tradnl" sz="1500" strike="noStrike" dirty="0" smtClean="0">
                <a:latin typeface="Tahoma"/>
                <a:ea typeface="Cambria"/>
              </a:rPr>
              <a:t>¿Cómo es su entorno? ¿Qué tipo de amigos tiene? ¿Qué les ofrece actualmente el mercado?</a:t>
            </a:r>
            <a:endParaRPr lang="es-ES_tradnl" dirty="0"/>
          </a:p>
        </p:txBody>
      </p:sp>
      <p:sp>
        <p:nvSpPr>
          <p:cNvPr id="103" name="CustomShape 10"/>
          <p:cNvSpPr/>
          <p:nvPr/>
        </p:nvSpPr>
        <p:spPr>
          <a:xfrm>
            <a:off x="3031960" y="4243331"/>
            <a:ext cx="2994764" cy="1002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500" b="1" strike="noStrike" dirty="0" smtClean="0">
                <a:latin typeface="Tahoma"/>
                <a:ea typeface="ヒラギノ角ゴ Pro W3"/>
              </a:rPr>
              <a:t>¿Qué dice nuestra clientela?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¿Qué le cuenta a los demás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?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Actitudes, opiniones, comportamiento hacia los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demás, etc.</a:t>
            </a:r>
            <a:endParaRPr lang="es-ES_tradnl" dirty="0"/>
          </a:p>
        </p:txBody>
      </p:sp>
      <p:sp>
        <p:nvSpPr>
          <p:cNvPr id="104" name="CustomShape 11"/>
          <p:cNvSpPr/>
          <p:nvPr/>
        </p:nvSpPr>
        <p:spPr>
          <a:xfrm>
            <a:off x="572749" y="2770615"/>
            <a:ext cx="2799720" cy="774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1500" b="1" dirty="0" smtClean="0">
                <a:latin typeface="Tahoma"/>
                <a:ea typeface="ヒラギノ角ゴ Pro W3"/>
              </a:rPr>
              <a:t>¿Qué oye nuestra clientela?</a:t>
            </a:r>
            <a:r>
              <a:rPr lang="es-ES_tradnl" sz="1500" b="1" strike="noStrike" dirty="0" smtClean="0">
                <a:latin typeface="Tahoma"/>
                <a:ea typeface="ヒラギノ角ゴ Pro W3"/>
              </a:rPr>
              <a:t>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¿Qué mensajes le llegan de su entorno? ¿A quién escucha?</a:t>
            </a:r>
            <a:endParaRPr lang="es-ES_tradnl" dirty="0"/>
          </a:p>
        </p:txBody>
      </p:sp>
      <p:sp>
        <p:nvSpPr>
          <p:cNvPr id="105" name="CustomShape 12"/>
          <p:cNvSpPr/>
          <p:nvPr/>
        </p:nvSpPr>
        <p:spPr>
          <a:xfrm>
            <a:off x="1077840" y="6011599"/>
            <a:ext cx="2837160" cy="54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500" dirty="0" smtClean="0">
                <a:latin typeface="Tahoma"/>
                <a:ea typeface="ヒラギノ角ゴ Pro W3"/>
              </a:rPr>
              <a:t>Miedos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, frustraciones, aprensiones</a:t>
            </a:r>
            <a:endParaRPr lang="es-ES_tradnl" dirty="0" smtClean="0"/>
          </a:p>
          <a:p>
            <a:pPr algn="ctr">
              <a:lnSpc>
                <a:spcPct val="100000"/>
              </a:lnSpc>
            </a:pPr>
            <a:r>
              <a:rPr lang="es-ES_tradnl" sz="1500" strike="noStrike" dirty="0" smtClean="0">
                <a:latin typeface="Tahoma"/>
                <a:ea typeface="ヒラギノ角ゴ Pro W3"/>
              </a:rPr>
              <a:t>¿De qué tiene miedo? </a:t>
            </a:r>
            <a:endParaRPr lang="es-ES_tradnl" dirty="0"/>
          </a:p>
        </p:txBody>
      </p:sp>
      <p:sp>
        <p:nvSpPr>
          <p:cNvPr id="106" name="CustomShape 13"/>
          <p:cNvSpPr/>
          <p:nvPr/>
        </p:nvSpPr>
        <p:spPr>
          <a:xfrm>
            <a:off x="4879440" y="5987479"/>
            <a:ext cx="3268440" cy="54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pPr algn="ctr">
              <a:lnSpc>
                <a:spcPct val="100000"/>
              </a:lnSpc>
            </a:pPr>
            <a:r>
              <a:rPr lang="es-ES_tradnl" sz="1500" strike="noStrike" dirty="0" smtClean="0">
                <a:latin typeface="Tahoma"/>
                <a:ea typeface="ヒラギノ角ゴ Pro W3"/>
              </a:rPr>
              <a:t>Deseos, necesidades, idea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del </a:t>
            </a:r>
            <a:r>
              <a:rPr lang="es-ES_tradnl" sz="1500" strike="noStrike" dirty="0" smtClean="0">
                <a:latin typeface="Tahoma"/>
                <a:ea typeface="ヒラギノ角ゴ Pro W3"/>
              </a:rPr>
              <a:t>éxito</a:t>
            </a:r>
            <a:endParaRPr lang="es-ES_tradnl" dirty="0" smtClean="0"/>
          </a:p>
          <a:p>
            <a:pPr algn="ctr">
              <a:lnSpc>
                <a:spcPct val="100000"/>
              </a:lnSpc>
            </a:pPr>
            <a:r>
              <a:rPr lang="es-ES_tradnl" sz="1500" strike="noStrike" dirty="0" smtClean="0">
                <a:latin typeface="Tahoma"/>
                <a:ea typeface="ヒラギノ角ゴ Pro W3"/>
              </a:rPr>
              <a:t>¿Qué le hace feliz?</a:t>
            </a:r>
            <a:endParaRPr lang="es-ES_tradnl" dirty="0"/>
          </a:p>
        </p:txBody>
      </p:sp>
      <p:sp>
        <p:nvSpPr>
          <p:cNvPr id="17" name="CustomShape 12"/>
          <p:cNvSpPr/>
          <p:nvPr/>
        </p:nvSpPr>
        <p:spPr>
          <a:xfrm>
            <a:off x="1889825" y="5681324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trike="noStrike" dirty="0" smtClean="0">
                <a:solidFill>
                  <a:srgbClr val="FF0000"/>
                </a:solidFill>
                <a:latin typeface="Calibri"/>
                <a:ea typeface="DejaVu Sans"/>
              </a:rPr>
              <a:t>Negativo</a:t>
            </a:r>
            <a:endParaRPr lang="es-ES_tradnl" dirty="0"/>
          </a:p>
        </p:txBody>
      </p:sp>
      <p:sp>
        <p:nvSpPr>
          <p:cNvPr id="18" name="CustomShape 13"/>
          <p:cNvSpPr/>
          <p:nvPr/>
        </p:nvSpPr>
        <p:spPr>
          <a:xfrm>
            <a:off x="5953145" y="5699684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trike="noStrike" dirty="0" smtClean="0">
                <a:solidFill>
                  <a:srgbClr val="008000"/>
                </a:solidFill>
                <a:latin typeface="Calibri"/>
                <a:ea typeface="DejaVu Sans"/>
              </a:rPr>
              <a:t>Positivo</a:t>
            </a:r>
            <a:endParaRPr lang="es-ES_tradnl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CustomShape 1"/>
          <p:cNvSpPr/>
          <p:nvPr/>
        </p:nvSpPr>
        <p:spPr>
          <a:xfrm>
            <a:off x="346320" y="969840"/>
            <a:ext cx="8404200" cy="60836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8" name="Bild 2"/>
          <p:cNvPicPr/>
          <p:nvPr/>
        </p:nvPicPr>
        <p:blipFill>
          <a:blip r:embed="rId2"/>
          <a:srcRect l="15986" t="19050" r="18512" b="10713"/>
          <a:stretch/>
        </p:blipFill>
        <p:spPr>
          <a:xfrm>
            <a:off x="462240" y="676410"/>
            <a:ext cx="8160840" cy="6264000"/>
          </a:xfrm>
          <a:prstGeom prst="rect">
            <a:avLst/>
          </a:prstGeom>
          <a:ln>
            <a:noFill/>
          </a:ln>
        </p:spPr>
      </p:pic>
      <p:sp>
        <p:nvSpPr>
          <p:cNvPr id="109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B99FEED-83D5-4A65-B7B1-3114D4FB118E}" type="slidenum">
              <a:rPr lang="de-AT" sz="1200" strike="noStrike">
                <a:solidFill>
                  <a:srgbClr val="8B8B8B"/>
                </a:solidFill>
                <a:latin typeface="Calibri"/>
              </a:rPr>
              <a:t>5</a:t>
            </a:fld>
            <a:endParaRPr/>
          </a:p>
        </p:txBody>
      </p:sp>
      <p:sp>
        <p:nvSpPr>
          <p:cNvPr id="110" name="CustomShape 3"/>
          <p:cNvSpPr/>
          <p:nvPr/>
        </p:nvSpPr>
        <p:spPr>
          <a:xfrm>
            <a:off x="624240" y="6493095"/>
            <a:ext cx="2800440" cy="454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s-ES_tradnl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Ilustración</a:t>
            </a:r>
            <a:r>
              <a:rPr lang="de-AT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Helmut </a:t>
            </a:r>
            <a:r>
              <a:rPr lang="de-AT" sz="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Pokornig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es-ES_tradnl" sz="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Fuente</a:t>
            </a:r>
            <a:r>
              <a:rPr lang="de-AT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Lindner, J./Fröhlich, G.: </a:t>
            </a:r>
            <a:r>
              <a:rPr lang="de-AT" sz="800" i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Starte dein Projekt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s-ES_tradnl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Viena</a:t>
            </a:r>
            <a:r>
              <a:rPr lang="de-AT" sz="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2014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1" name="CustomShape 4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F3BDC2DF-FE23-453D-B496-CB072BEC84DE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sp>
        <p:nvSpPr>
          <p:cNvPr id="112" name="CustomShape 5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D9D9F791-3050-4729-B2E5-0BEF0285F5D8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sp>
        <p:nvSpPr>
          <p:cNvPr id="113" name="CustomShape 6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6AE8AB67-8AE3-496E-AB3E-484D03351B9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pic>
        <p:nvPicPr>
          <p:cNvPr id="114" name="Imagem 7"/>
          <p:cNvPicPr/>
          <p:nvPr/>
        </p:nvPicPr>
        <p:blipFill>
          <a:blip r:embed="rId3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15" name="CustomShape 7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“El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mapa de la </a:t>
            </a:r>
            <a:r>
              <a:rPr lang="es-ES_tradnl" sz="32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empatía”</a:t>
            </a:r>
            <a:endParaRPr lang="es-ES_tradnl" sz="3200" strike="noStrike" dirty="0" smtClean="0">
              <a:solidFill>
                <a:srgbClr val="FFFFFF"/>
              </a:solidFill>
              <a:latin typeface="Tw Cen MT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es-ES_tradnl" sz="1600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Clientela:</a:t>
            </a:r>
            <a:endParaRPr lang="es-ES_tradnl" dirty="0"/>
          </a:p>
        </p:txBody>
      </p:sp>
      <p:sp>
        <p:nvSpPr>
          <p:cNvPr id="116" name="CustomShape 8"/>
          <p:cNvSpPr/>
          <p:nvPr/>
        </p:nvSpPr>
        <p:spPr>
          <a:xfrm>
            <a:off x="3569965" y="1503601"/>
            <a:ext cx="1936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dirty="0" smtClean="0">
                <a:solidFill>
                  <a:srgbClr val="660066"/>
                </a:solidFill>
                <a:latin typeface="Calibri"/>
                <a:ea typeface="DejaVu Sans"/>
              </a:rPr>
              <a:t>Pensar y sentir</a:t>
            </a:r>
            <a:endParaRPr lang="es-ES_tradnl" dirty="0"/>
          </a:p>
        </p:txBody>
      </p:sp>
      <p:sp>
        <p:nvSpPr>
          <p:cNvPr id="117" name="CustomShape 9"/>
          <p:cNvSpPr/>
          <p:nvPr/>
        </p:nvSpPr>
        <p:spPr>
          <a:xfrm>
            <a:off x="5814175" y="3028242"/>
            <a:ext cx="96012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dirty="0" smtClean="0">
                <a:solidFill>
                  <a:srgbClr val="660066"/>
                </a:solidFill>
                <a:latin typeface="Calibri"/>
                <a:ea typeface="DejaVu Sans"/>
              </a:rPr>
              <a:t>Ver</a:t>
            </a:r>
            <a:endParaRPr lang="es-ES_tradnl" dirty="0"/>
          </a:p>
        </p:txBody>
      </p:sp>
      <p:sp>
        <p:nvSpPr>
          <p:cNvPr id="118" name="CustomShape 10"/>
          <p:cNvSpPr/>
          <p:nvPr/>
        </p:nvSpPr>
        <p:spPr>
          <a:xfrm>
            <a:off x="3993695" y="4253277"/>
            <a:ext cx="96012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dirty="0" smtClean="0">
                <a:solidFill>
                  <a:srgbClr val="660066"/>
                </a:solidFill>
                <a:latin typeface="Calibri"/>
                <a:ea typeface="DejaVu Sans"/>
              </a:rPr>
              <a:t>Decir</a:t>
            </a:r>
            <a:endParaRPr lang="es-ES_tradnl" dirty="0"/>
          </a:p>
        </p:txBody>
      </p:sp>
      <p:sp>
        <p:nvSpPr>
          <p:cNvPr id="119" name="CustomShape 11"/>
          <p:cNvSpPr/>
          <p:nvPr/>
        </p:nvSpPr>
        <p:spPr>
          <a:xfrm>
            <a:off x="2118008" y="2993332"/>
            <a:ext cx="118800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dirty="0" smtClean="0">
                <a:solidFill>
                  <a:srgbClr val="660066"/>
                </a:solidFill>
                <a:latin typeface="Calibri"/>
                <a:ea typeface="DejaVu Sans"/>
              </a:rPr>
              <a:t>Oír</a:t>
            </a:r>
            <a:endParaRPr lang="es-ES_tradnl" dirty="0"/>
          </a:p>
        </p:txBody>
      </p:sp>
      <p:sp>
        <p:nvSpPr>
          <p:cNvPr id="120" name="CustomShape 12"/>
          <p:cNvSpPr/>
          <p:nvPr/>
        </p:nvSpPr>
        <p:spPr>
          <a:xfrm>
            <a:off x="1903680" y="5681325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 dirty="0" err="1" smtClean="0">
                <a:solidFill>
                  <a:srgbClr val="FF0000"/>
                </a:solidFill>
                <a:latin typeface="Calibri"/>
                <a:ea typeface="DejaVu Sans"/>
              </a:rPr>
              <a:t>Negativo</a:t>
            </a:r>
            <a:endParaRPr dirty="0"/>
          </a:p>
        </p:txBody>
      </p:sp>
      <p:sp>
        <p:nvSpPr>
          <p:cNvPr id="121" name="CustomShape 13"/>
          <p:cNvSpPr/>
          <p:nvPr/>
        </p:nvSpPr>
        <p:spPr>
          <a:xfrm>
            <a:off x="5967000" y="5699685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 dirty="0" err="1" smtClean="0">
                <a:solidFill>
                  <a:srgbClr val="008000"/>
                </a:solidFill>
                <a:latin typeface="Calibri"/>
                <a:ea typeface="DejaVu Sans"/>
              </a:rPr>
              <a:t>Positivo</a:t>
            </a:r>
            <a:endParaRPr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401</Words>
  <Application>Microsoft Macintosh PowerPoint</Application>
  <PresentationFormat>Presentación en pantalla (4:3)</PresentationFormat>
  <Paragraphs>55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5</vt:i4>
      </vt:variant>
    </vt:vector>
  </HeadingPairs>
  <TitlesOfParts>
    <vt:vector size="7" baseType="lpstr">
      <vt:lpstr>Office Theme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Rdesign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Alexandre Ragás Brunet</cp:lastModifiedBy>
  <cp:revision>273</cp:revision>
  <dcterms:created xsi:type="dcterms:W3CDTF">2015-06-29T00:41:34Z</dcterms:created>
  <dcterms:modified xsi:type="dcterms:W3CDTF">2018-01-21T12:46:34Z</dcterms:modified>
  <dc:language>de-AT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Rdesign</vt:lpwstr>
  </property>
  <property fmtid="{D5CDD505-2E9C-101B-9397-08002B2CF9AE}" pid="4" name="ContentTypeId">
    <vt:lpwstr>0x010100FAE627ADFCD2114BA04773317A8E8776</vt:lpwstr>
  </property>
  <property fmtid="{D5CDD505-2E9C-101B-9397-08002B2CF9AE}" pid="5" name="HiddenSlides">
    <vt:i4>0</vt:i4>
  </property>
  <property fmtid="{D5CDD505-2E9C-101B-9397-08002B2CF9AE}" pid="6" name="HyperlinksChanged">
    <vt:bool>false</vt:bool>
  </property>
  <property fmtid="{D5CDD505-2E9C-101B-9397-08002B2CF9AE}" pid="7" name="LinksUpToDate">
    <vt:bool>false</vt:bool>
  </property>
  <property fmtid="{D5CDD505-2E9C-101B-9397-08002B2CF9AE}" pid="8" name="MMClips">
    <vt:i4>0</vt:i4>
  </property>
  <property fmtid="{D5CDD505-2E9C-101B-9397-08002B2CF9AE}" pid="9" name="Notes">
    <vt:i4>0</vt:i4>
  </property>
  <property fmtid="{D5CDD505-2E9C-101B-9397-08002B2CF9AE}" pid="10" name="PresentationFormat">
    <vt:lpwstr>Bildschirmpräsentation (4:3)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5</vt:i4>
  </property>
</Properties>
</file>