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4"/>
  </p:notesMasterIdLst>
  <p:sldIdLst>
    <p:sldId id="27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76"/>
  </p:normalViewPr>
  <p:slideViewPr>
    <p:cSldViewPr snapToGrid="0" snapToObjects="1">
      <p:cViewPr varScale="1">
        <p:scale>
          <a:sx n="93" d="100"/>
          <a:sy n="93" d="100"/>
        </p:scale>
        <p:origin x="-15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3B64FD-F687-46DA-ABAC-30E2457104D6}" type="datetimeFigureOut">
              <a:rPr lang="en-US"/>
              <a:pPr/>
              <a:t>19/01/18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BF47-9D97-4D51-BCD5-D4E1E914A07C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53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0536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736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0716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5265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3657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264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953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199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494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823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1046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89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4394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18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4" name="Picture 33"/>
          <p:cNvPicPr/>
          <p:nvPr/>
        </p:nvPicPr>
        <p:blipFill>
          <a:blip r:embed="rId2" cstate="print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Picture 34"/>
          <p:cNvPicPr/>
          <p:nvPr/>
        </p:nvPicPr>
        <p:blipFill>
          <a:blip r:embed="rId2" cstate="print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0" name="Picture 69"/>
          <p:cNvPicPr/>
          <p:nvPr/>
        </p:nvPicPr>
        <p:blipFill>
          <a:blip r:embed="rId2" cstate="print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" name="Picture 70"/>
          <p:cNvPicPr/>
          <p:nvPr/>
        </p:nvPicPr>
        <p:blipFill>
          <a:blip r:embed="rId2" cstate="print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AT" sz="4400"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de-AT" sz="3200">
                <a:latin typeface="Arial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AT" sz="2800">
                <a:latin typeface="Arial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AT" sz="2400">
                <a:latin typeface="Arial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AT" sz="2000">
                <a:latin typeface="Arial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Siebte Gliederungsebene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AT" sz="4400"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de-AT" sz="3200">
                <a:latin typeface="Arial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AT" sz="2800">
                <a:latin typeface="Arial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AT" sz="2400">
                <a:latin typeface="Arial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AT" sz="2000">
                <a:latin typeface="Arial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Siebte Gliederungsebene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jpe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m 7"/>
          <p:cNvPicPr/>
          <p:nvPr/>
        </p:nvPicPr>
        <p:blipFill>
          <a:blip r:embed="rId2" cstate="print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73" name="CustomShape 1"/>
          <p:cNvSpPr/>
          <p:nvPr/>
        </p:nvSpPr>
        <p:spPr>
          <a:xfrm>
            <a:off x="0" y="-38880"/>
            <a:ext cx="9142560" cy="104796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4273550" indent="-4273550"/>
            <a:r>
              <a:rPr lang="de-AT" sz="2800" strike="noStrike" dirty="0">
                <a:solidFill>
                  <a:srgbClr val="FFFFFF"/>
                </a:solidFill>
                <a:latin typeface="Tw Cen MT"/>
                <a:ea typeface="DejaVu Sans"/>
              </a:rPr>
              <a:t>                       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es-ES" strike="noStrike" dirty="0" smtClean="0">
                <a:solidFill>
                  <a:srgbClr val="FFFFFF"/>
                </a:solidFill>
                <a:latin typeface="Tw Cen MT"/>
                <a:ea typeface="DejaVu Sans"/>
              </a:rPr>
              <a:t>El reto del mercado real/ B1: </a:t>
            </a:r>
            <a:r>
              <a:rPr lang="es-ES" dirty="0" smtClean="0">
                <a:solidFill>
                  <a:srgbClr val="FFFFFF"/>
                </a:solidFill>
                <a:latin typeface="Tw Cen MT"/>
                <a:ea typeface="DejaVu Sans"/>
              </a:rPr>
              <a:t>Plan b</a:t>
            </a:r>
            <a:r>
              <a:rPr lang="es-ES" dirty="0" smtClean="0">
                <a:solidFill>
                  <a:srgbClr val="FFFFFF"/>
                </a:solidFill>
                <a:latin typeface="Tw Cen MT"/>
                <a:ea typeface="DejaVu Sans"/>
              </a:rPr>
              <a:t>ásico de negocio</a:t>
            </a:r>
            <a:endParaRPr lang="es-ES" dirty="0">
              <a:solidFill>
                <a:srgbClr val="FFFFFF"/>
              </a:solidFill>
              <a:latin typeface="Tw Cen MT"/>
              <a:ea typeface="DejaVu Sans"/>
            </a:endParaRPr>
          </a:p>
        </p:txBody>
      </p:sp>
      <p:pic>
        <p:nvPicPr>
          <p:cNvPr id="74" name="Picture 1"/>
          <p:cNvPicPr/>
          <p:nvPr/>
        </p:nvPicPr>
        <p:blipFill>
          <a:blip r:embed="rId3" cstate="print"/>
          <a:stretch/>
        </p:blipFill>
        <p:spPr>
          <a:xfrm>
            <a:off x="0" y="12960"/>
            <a:ext cx="2132280" cy="852120"/>
          </a:xfrm>
          <a:prstGeom prst="rect">
            <a:avLst/>
          </a:prstGeom>
          <a:ln>
            <a:noFill/>
          </a:ln>
        </p:spPr>
      </p:pic>
      <p:sp>
        <p:nvSpPr>
          <p:cNvPr id="75" name="CustomShape 2"/>
          <p:cNvSpPr/>
          <p:nvPr/>
        </p:nvSpPr>
        <p:spPr>
          <a:xfrm>
            <a:off x="146580" y="1182280"/>
            <a:ext cx="8623080" cy="52056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77" name="CustomShape 3"/>
          <p:cNvSpPr/>
          <p:nvPr/>
        </p:nvSpPr>
        <p:spPr>
          <a:xfrm>
            <a:off x="459720" y="1834607"/>
            <a:ext cx="5137516" cy="35699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ts val="600"/>
              </a:spcBef>
            </a:pPr>
            <a:r>
              <a:rPr lang="es-ES" sz="3000" b="1" dirty="0" smtClean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El reto del mercado real B1</a:t>
            </a:r>
            <a:endParaRPr lang="es-ES" sz="3000" b="1" strike="noStrike" dirty="0" smtClean="0">
              <a:solidFill>
                <a:srgbClr val="FBB9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</a:pPr>
            <a:r>
              <a:rPr lang="es-ES" b="1" dirty="0" smtClean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Soy capaz de elaborar un plan básico de negocio para el mercado.      </a:t>
            </a:r>
            <a:r>
              <a:rPr lang="es-ES" dirty="0" smtClean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</a:p>
          <a:p>
            <a:pPr>
              <a:spcBef>
                <a:spcPts val="600"/>
              </a:spcBef>
            </a:pPr>
            <a:r>
              <a:rPr lang="es-ES" dirty="0" smtClean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Educación emprendedora básica</a:t>
            </a:r>
            <a:endParaRPr lang="es-ES" dirty="0">
              <a:solidFill>
                <a:srgbClr val="FBB9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3" name="Picture 14" descr="Bildschirmfoto 2014-05-21 um 14.47.42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460" y="5628549"/>
            <a:ext cx="850900" cy="534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Logo_eesi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910" y="5610769"/>
            <a:ext cx="952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59225" y="5673721"/>
            <a:ext cx="826135" cy="44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kph-logo-2014-transparent-cmyk-300.eps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575" y="5666649"/>
            <a:ext cx="960120" cy="45974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7" name="Picture 2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625" y="5607594"/>
            <a:ext cx="769620" cy="577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Bild 17" descr="Macintosh HD:Users:valentinmayerhofer:Dropbox:IFTE:Youth Challenge Program:final Layout:Icons ohne Hintergrund:co-funded.pn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075" y="5697129"/>
            <a:ext cx="1384935" cy="398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Picture 13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416" y="1819686"/>
            <a:ext cx="2763680" cy="2763680"/>
          </a:xfrm>
          <a:prstGeom prst="rect">
            <a:avLst/>
          </a:prstGeom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5004048" y="4294837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ES" b="1" dirty="0" smtClean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Aspectos clave para tu plan básico de negocio</a:t>
            </a:r>
            <a:endParaRPr lang="es-ES" b="1" dirty="0">
              <a:solidFill>
                <a:srgbClr val="FBB9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53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BED7EF98-4393-41D5-BD16-542ED6715C94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10</a:t>
            </a:fld>
            <a:endParaRPr/>
          </a:p>
        </p:txBody>
      </p:sp>
      <p:pic>
        <p:nvPicPr>
          <p:cNvPr id="126" name="Imagem 7"/>
          <p:cNvPicPr/>
          <p:nvPr/>
        </p:nvPicPr>
        <p:blipFill>
          <a:blip r:embed="rId3" cstate="print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2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000000"/>
                </a:solidFill>
                <a:latin typeface="Tw Cen MT"/>
                <a:ea typeface="DejaVu Sans"/>
              </a:rPr>
              <a:t>6. </a:t>
            </a:r>
            <a:r>
              <a:rPr lang="de-AT" sz="3200" strike="noStrike" dirty="0" smtClean="0">
                <a:solidFill>
                  <a:srgbClr val="000000"/>
                </a:solidFill>
                <a:latin typeface="Tw Cen MT"/>
                <a:ea typeface="DejaVu Sans"/>
              </a:rPr>
              <a:t>De la idea a la implementación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28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¿Puedes describir paso a paso cómo piensas implementar tu idea? </a:t>
            </a:r>
            <a:endParaRPr lang="es-ES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Adjunta un plan cronológico de c</a:t>
            </a:r>
            <a:r>
              <a:rPr lang="es-ES" sz="32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ó</a:t>
            </a: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mo va a funcionar.</a:t>
            </a:r>
            <a:endParaRPr lang="es-ES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27BB2F87-E9F6-4582-91F5-40D0AB59D49A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11</a:t>
            </a:fld>
            <a:endParaRPr/>
          </a:p>
        </p:txBody>
      </p:sp>
      <p:pic>
        <p:nvPicPr>
          <p:cNvPr id="131" name="Imagem 7"/>
          <p:cNvPicPr/>
          <p:nvPr/>
        </p:nvPicPr>
        <p:blipFill>
          <a:blip r:embed="rId3" cstate="print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3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3200" strike="noStrike" dirty="0" smtClean="0">
                <a:solidFill>
                  <a:srgbClr val="000000"/>
                </a:solidFill>
                <a:latin typeface="Tw Cen MT"/>
                <a:ea typeface="DejaVu Sans"/>
              </a:rPr>
              <a:t>6. Visión y </a:t>
            </a:r>
            <a:r>
              <a:rPr lang="es-ES" sz="3200" strike="noStrike" dirty="0" smtClean="0">
                <a:solidFill>
                  <a:srgbClr val="000000"/>
                </a:solidFill>
                <a:latin typeface="Tw Cen MT"/>
                <a:ea typeface="DejaVu Sans"/>
              </a:rPr>
              <a:t>eslogan</a:t>
            </a:r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133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Tu visión es una descripción sencilla y honesta de los planes a largo plazo de tu empresa.</a:t>
            </a:r>
            <a:endParaRPr lang="es-ES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lnSpc>
                <a:spcPct val="90000"/>
              </a:lnSpc>
              <a:buFont typeface="Arial" charset="0"/>
              <a:buChar char="•"/>
            </a:pPr>
            <a:endParaRPr lang="es-ES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Tu eslogan es una frase corta con la que quieres que la gente asocie a tu empresa.</a:t>
            </a:r>
            <a:endParaRPr lang="es-ES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221040" y="102132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BBE9B238-6FC2-42F7-85EE-EEC2F36C92ED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12</a:t>
            </a:fld>
            <a:endParaRPr/>
          </a:p>
        </p:txBody>
      </p:sp>
      <p:pic>
        <p:nvPicPr>
          <p:cNvPr id="136" name="Imagem 7"/>
          <p:cNvPicPr/>
          <p:nvPr/>
        </p:nvPicPr>
        <p:blipFill>
          <a:blip r:embed="rId3" cstate="print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3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3200" strike="noStrike" dirty="0" smtClean="0">
                <a:solidFill>
                  <a:srgbClr val="000000"/>
                </a:solidFill>
                <a:latin typeface="Tw Cen MT"/>
                <a:ea typeface="DejaVu Sans"/>
              </a:rPr>
              <a:t>6. Definir objetivos</a:t>
            </a:r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138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9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0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1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2" name="CustomShape 8"/>
          <p:cNvSpPr/>
          <p:nvPr/>
        </p:nvSpPr>
        <p:spPr>
          <a:xfrm>
            <a:off x="609480" y="4389480"/>
            <a:ext cx="4111560" cy="758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/>
          <a:lstStyle/>
          <a:p>
            <a:pPr>
              <a:lnSpc>
                <a:spcPct val="100000"/>
              </a:lnSpc>
            </a:pPr>
            <a:r>
              <a:rPr lang="de-AT" b="1" strike="noStrike" dirty="0">
                <a:solidFill>
                  <a:srgbClr val="000000"/>
                </a:solidFill>
                <a:latin typeface="Calibri"/>
                <a:ea typeface="DejaVu Sans"/>
              </a:rPr>
              <a:t>3 </a:t>
            </a:r>
            <a:r>
              <a:rPr lang="es-ES" b="1" dirty="0" smtClean="0">
                <a:solidFill>
                  <a:srgbClr val="000000"/>
                </a:solidFill>
                <a:latin typeface="Calibri"/>
                <a:ea typeface="DejaVu Sans"/>
              </a:rPr>
              <a:t>c</a:t>
            </a:r>
            <a:r>
              <a:rPr lang="es-ES" b="1" strike="noStrike" dirty="0" smtClean="0">
                <a:solidFill>
                  <a:srgbClr val="000000"/>
                </a:solidFill>
                <a:latin typeface="Calibri"/>
                <a:ea typeface="DejaVu Sans"/>
              </a:rPr>
              <a:t>orto plazo</a:t>
            </a:r>
            <a:endParaRPr lang="es-ES" dirty="0" smtClean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buFont typeface="StarSymbol"/>
              <a:buChar char="l"/>
            </a:pPr>
            <a:r>
              <a:rPr lang="de-AT" b="1" strike="noStrike" dirty="0" smtClean="0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r>
              <a:rPr lang="de-AT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………………….</a:t>
            </a:r>
            <a:endParaRPr dirty="0"/>
          </a:p>
          <a:p>
            <a:pPr>
              <a:lnSpc>
                <a:spcPct val="100000"/>
              </a:lnSpc>
              <a:buFont typeface="StarSymbol"/>
              <a:buChar char="l"/>
            </a:pPr>
            <a:r>
              <a:rPr lang="de-AT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…………………….</a:t>
            </a:r>
            <a:endParaRPr dirty="0"/>
          </a:p>
          <a:p>
            <a:pPr>
              <a:lnSpc>
                <a:spcPct val="100000"/>
              </a:lnSpc>
              <a:buFont typeface="StarSymbol"/>
              <a:buChar char="l"/>
            </a:pPr>
            <a:r>
              <a:rPr lang="de-AT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…………………….</a:t>
            </a:r>
            <a:endParaRPr dirty="0"/>
          </a:p>
        </p:txBody>
      </p:sp>
      <p:sp>
        <p:nvSpPr>
          <p:cNvPr id="143" name="CustomShape 9"/>
          <p:cNvSpPr/>
          <p:nvPr/>
        </p:nvSpPr>
        <p:spPr>
          <a:xfrm>
            <a:off x="4495680" y="4465800"/>
            <a:ext cx="3882960" cy="1520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/>
          <a:lstStyle/>
          <a:p>
            <a:pPr>
              <a:lnSpc>
                <a:spcPct val="100000"/>
              </a:lnSpc>
            </a:pPr>
            <a:r>
              <a:rPr lang="de-AT" b="1" strike="noStrike" dirty="0">
                <a:solidFill>
                  <a:srgbClr val="000000"/>
                </a:solidFill>
                <a:latin typeface="Calibri"/>
                <a:ea typeface="DejaVu Sans"/>
              </a:rPr>
              <a:t>3 </a:t>
            </a:r>
            <a:r>
              <a:rPr lang="de-AT" b="1" dirty="0">
                <a:solidFill>
                  <a:srgbClr val="000000"/>
                </a:solidFill>
                <a:latin typeface="Calibri"/>
                <a:ea typeface="DejaVu Sans"/>
              </a:rPr>
              <a:t>m</a:t>
            </a:r>
            <a:r>
              <a:rPr lang="de-AT" b="1" strike="noStrike" dirty="0" smtClean="0">
                <a:solidFill>
                  <a:srgbClr val="000000"/>
                </a:solidFill>
                <a:latin typeface="Calibri"/>
                <a:ea typeface="DejaVu Sans"/>
              </a:rPr>
              <a:t>edio plazo</a:t>
            </a:r>
            <a:endParaRPr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buFont typeface="StarSymbol"/>
              <a:buChar char="l"/>
            </a:pPr>
            <a:r>
              <a:rPr lang="de-AT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………………………..</a:t>
            </a:r>
            <a:endParaRPr dirty="0"/>
          </a:p>
          <a:p>
            <a:pPr>
              <a:lnSpc>
                <a:spcPct val="100000"/>
              </a:lnSpc>
              <a:buFont typeface="StarSymbol"/>
              <a:buChar char="l"/>
            </a:pPr>
            <a:r>
              <a:rPr lang="de-AT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………………………..</a:t>
            </a:r>
            <a:endParaRPr dirty="0"/>
          </a:p>
          <a:p>
            <a:pPr>
              <a:lnSpc>
                <a:spcPct val="100000"/>
              </a:lnSpc>
              <a:buFont typeface="StarSymbol"/>
              <a:buChar char="l"/>
            </a:pPr>
            <a:r>
              <a:rPr lang="de-AT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………………………..</a:t>
            </a:r>
            <a:endParaRPr dirty="0"/>
          </a:p>
        </p:txBody>
      </p:sp>
      <p:sp>
        <p:nvSpPr>
          <p:cNvPr id="144" name="CustomShape 10"/>
          <p:cNvSpPr/>
          <p:nvPr/>
        </p:nvSpPr>
        <p:spPr>
          <a:xfrm>
            <a:off x="2577960" y="1410840"/>
            <a:ext cx="301572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s-ES" b="1" strike="noStrike" dirty="0" smtClean="0">
                <a:solidFill>
                  <a:srgbClr val="000000"/>
                </a:solidFill>
                <a:latin typeface="Calibri"/>
                <a:ea typeface="DejaVu Sans"/>
              </a:rPr>
              <a:t>Objetivos empresariales</a:t>
            </a:r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145" name="CustomShape 11"/>
          <p:cNvSpPr/>
          <p:nvPr/>
        </p:nvSpPr>
        <p:spPr>
          <a:xfrm>
            <a:off x="2270160" y="3932280"/>
            <a:ext cx="2564640" cy="361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s-ES" b="1" strike="noStrike" dirty="0" smtClean="0">
                <a:solidFill>
                  <a:srgbClr val="000000"/>
                </a:solidFill>
                <a:latin typeface="Calibri"/>
                <a:ea typeface="DejaVu Sans"/>
              </a:rPr>
              <a:t>Objetivos particulares y educativos</a:t>
            </a:r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146" name="CustomShape 12"/>
          <p:cNvSpPr/>
          <p:nvPr/>
        </p:nvSpPr>
        <p:spPr>
          <a:xfrm>
            <a:off x="609480" y="2129040"/>
            <a:ext cx="3800520" cy="4638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/>
          <a:lstStyle/>
          <a:p>
            <a:pPr>
              <a:lnSpc>
                <a:spcPct val="100000"/>
              </a:lnSpc>
            </a:pPr>
            <a:r>
              <a:rPr lang="de-AT" b="1" strike="noStrike" dirty="0">
                <a:solidFill>
                  <a:srgbClr val="000000"/>
                </a:solidFill>
                <a:latin typeface="Calibri"/>
                <a:ea typeface="DejaVu Sans"/>
              </a:rPr>
              <a:t>3 </a:t>
            </a:r>
            <a:r>
              <a:rPr lang="es-ES" b="1" dirty="0" smtClean="0">
                <a:solidFill>
                  <a:srgbClr val="000000"/>
                </a:solidFill>
                <a:latin typeface="Calibri"/>
                <a:ea typeface="DejaVu Sans"/>
              </a:rPr>
              <a:t>c</a:t>
            </a:r>
            <a:r>
              <a:rPr lang="es-ES" b="1" strike="noStrike" dirty="0" smtClean="0">
                <a:solidFill>
                  <a:srgbClr val="000000"/>
                </a:solidFill>
                <a:latin typeface="Calibri"/>
                <a:ea typeface="DejaVu Sans"/>
              </a:rPr>
              <a:t>orto plazo</a:t>
            </a:r>
            <a:endParaRPr lang="es-ES" dirty="0" smtClean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AT" sz="2400" b="1" strike="noStrike" dirty="0" smtClean="0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r>
              <a:rPr lang="de-AT" sz="2400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…………………..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AT" sz="2400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……………………..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AT" sz="2400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……………………..</a:t>
            </a:r>
            <a:endParaRPr dirty="0"/>
          </a:p>
        </p:txBody>
      </p:sp>
      <p:sp>
        <p:nvSpPr>
          <p:cNvPr id="147" name="CustomShape 13"/>
          <p:cNvSpPr/>
          <p:nvPr/>
        </p:nvSpPr>
        <p:spPr>
          <a:xfrm>
            <a:off x="4572000" y="2129040"/>
            <a:ext cx="3882960" cy="4873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 anchor="t"/>
          <a:lstStyle/>
          <a:p>
            <a:pPr>
              <a:lnSpc>
                <a:spcPct val="100000"/>
              </a:lnSpc>
            </a:pPr>
            <a:r>
              <a:rPr lang="de-AT" b="1" strike="noStrike" dirty="0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r>
              <a:rPr lang="de-AT" b="1" strike="noStrike" dirty="0">
                <a:solidFill>
                  <a:srgbClr val="0B1FE1"/>
                </a:solidFill>
                <a:latin typeface="Calibri"/>
                <a:ea typeface="DejaVu Sans"/>
              </a:rPr>
              <a:t> </a:t>
            </a:r>
            <a:r>
              <a:rPr lang="de-AT" b="1" dirty="0">
                <a:solidFill>
                  <a:srgbClr val="000000"/>
                </a:solidFill>
                <a:latin typeface="Calibri"/>
                <a:ea typeface="DejaVu Sans"/>
              </a:rPr>
              <a:t>m</a:t>
            </a:r>
            <a:r>
              <a:rPr lang="de-AT" b="1" strike="noStrike" dirty="0" smtClean="0">
                <a:solidFill>
                  <a:srgbClr val="000000"/>
                </a:solidFill>
                <a:latin typeface="Calibri"/>
                <a:ea typeface="DejaVu Sans"/>
              </a:rPr>
              <a:t>edio plazo</a:t>
            </a:r>
            <a:endParaRPr dirty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AT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……………………….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AT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……………………….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AT" b="1" strike="noStrike" dirty="0">
                <a:solidFill>
                  <a:srgbClr val="000000"/>
                </a:solidFill>
                <a:latin typeface="Calibri"/>
                <a:ea typeface="DejaVu Sans"/>
              </a:rPr>
              <a:t>……………………….</a:t>
            </a:r>
            <a:endParaRPr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9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84F9D25B-FEF0-4019-B0DE-C4DE0E443F3D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13</a:t>
            </a:fld>
            <a:endParaRPr/>
          </a:p>
        </p:txBody>
      </p:sp>
      <p:pic>
        <p:nvPicPr>
          <p:cNvPr id="150" name="Imagem 7"/>
          <p:cNvPicPr/>
          <p:nvPr/>
        </p:nvPicPr>
        <p:blipFill>
          <a:blip r:embed="rId3" cstate="print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51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3200" strike="noStrike" dirty="0" smtClean="0">
                <a:solidFill>
                  <a:srgbClr val="000000"/>
                </a:solidFill>
                <a:latin typeface="Tw Cen MT"/>
                <a:ea typeface="DejaVu Sans"/>
              </a:rPr>
              <a:t>7. </a:t>
            </a:r>
            <a:r>
              <a:rPr lang="es-ES" sz="3200" dirty="0" smtClean="0">
                <a:solidFill>
                  <a:srgbClr val="000000"/>
                </a:solidFill>
                <a:latin typeface="Tw Cen MT"/>
                <a:ea typeface="DejaVu Sans"/>
              </a:rPr>
              <a:t>O</a:t>
            </a:r>
            <a:r>
              <a:rPr lang="es-ES" sz="3200" strike="noStrike" dirty="0" smtClean="0">
                <a:solidFill>
                  <a:srgbClr val="000000"/>
                </a:solidFill>
                <a:latin typeface="Tw Cen MT"/>
                <a:ea typeface="DejaVu Sans"/>
              </a:rPr>
              <a:t>rganización</a:t>
            </a:r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152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3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4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CustomShape 8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¿Cuáles son las actividades principales a desarrollar dentro de la empresa? </a:t>
            </a:r>
            <a:endParaRPr lang="es-ES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¿Qué actividades pueden externalizarse?</a:t>
            </a:r>
            <a:endParaRPr lang="es-ES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¿Cómo vas a organizar tu empresa? ¿Habrá departamentos?</a:t>
            </a:r>
            <a:endParaRPr lang="es-ES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¿Cómo sería un día de trabajo normal una vez empezada su actividad?</a:t>
            </a: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endParaRPr dirty="0"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lnSpc>
                <a:spcPct val="100000"/>
              </a:lnSpc>
              <a:buFont typeface="Arial" charset="0"/>
              <a:buChar char="•"/>
            </a:pP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8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A1FDE324-1F14-4D58-AD39-C5E6BB2F17C3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14</a:t>
            </a:fld>
            <a:endParaRPr/>
          </a:p>
        </p:txBody>
      </p:sp>
      <p:pic>
        <p:nvPicPr>
          <p:cNvPr id="159" name="Imagem 7"/>
          <p:cNvPicPr/>
          <p:nvPr/>
        </p:nvPicPr>
        <p:blipFill>
          <a:blip r:embed="rId3" cstate="print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60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3200" strike="noStrike" dirty="0" smtClean="0">
                <a:solidFill>
                  <a:srgbClr val="000000"/>
                </a:solidFill>
                <a:latin typeface="Tw Cen MT"/>
                <a:ea typeface="DejaVu Sans"/>
              </a:rPr>
              <a:t>7. Organización</a:t>
            </a:r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161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2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4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5" name="CustomShape 8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" sz="28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¿Bajo que condiciones </a:t>
            </a:r>
            <a:r>
              <a:rPr lang="es-ES" sz="28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generaréis el producto tanto </a:t>
            </a:r>
            <a:r>
              <a:rPr lang="es-ES" sz="28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tú </a:t>
            </a:r>
            <a:r>
              <a:rPr lang="es-ES" sz="28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como </a:t>
            </a:r>
            <a:r>
              <a:rPr lang="es-ES" sz="28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tus empleados y</a:t>
            </a:r>
            <a:r>
              <a:rPr lang="es-ES" sz="28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s-ES" sz="28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proveedores?</a:t>
            </a:r>
            <a:endParaRPr lang="es-ES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7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4839E501-3818-4CE4-AF60-9AE9C462A492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15</a:t>
            </a:fld>
            <a:endParaRPr/>
          </a:p>
        </p:txBody>
      </p:sp>
      <p:pic>
        <p:nvPicPr>
          <p:cNvPr id="168" name="Imagem 7"/>
          <p:cNvPicPr/>
          <p:nvPr/>
        </p:nvPicPr>
        <p:blipFill>
          <a:blip r:embed="rId3" cstate="print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69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3200" strike="noStrike" dirty="0" smtClean="0">
                <a:solidFill>
                  <a:srgbClr val="000000"/>
                </a:solidFill>
                <a:latin typeface="Tw Cen MT"/>
                <a:ea typeface="DejaVu Sans"/>
              </a:rPr>
              <a:t>7. Responsabilidad </a:t>
            </a:r>
            <a:r>
              <a:rPr lang="es-ES" sz="3200" dirty="0" smtClean="0">
                <a:solidFill>
                  <a:srgbClr val="000000"/>
                </a:solidFill>
                <a:latin typeface="Tw Cen MT"/>
                <a:ea typeface="DejaVu Sans"/>
              </a:rPr>
              <a:t>s</a:t>
            </a:r>
            <a:r>
              <a:rPr lang="es-ES" sz="3200" strike="noStrike" dirty="0" smtClean="0">
                <a:solidFill>
                  <a:srgbClr val="000000"/>
                </a:solidFill>
                <a:latin typeface="Tw Cen MT"/>
                <a:ea typeface="DejaVu Sans"/>
              </a:rPr>
              <a:t>ocial</a:t>
            </a:r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170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1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2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3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4" name="CustomShape 8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" sz="28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Explica en qué ámbitos de la sociedad te gustaría contribuir</a:t>
            </a:r>
            <a:r>
              <a:rPr lang="es-ES" sz="28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s-ES" sz="28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cuando la empresa genere beneficios.  </a:t>
            </a:r>
            <a:endParaRPr lang="es-ES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6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848A4D9B-26EA-4D2A-A5FB-D9F8E46B0C13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16</a:t>
            </a:fld>
            <a:endParaRPr/>
          </a:p>
        </p:txBody>
      </p:sp>
      <p:pic>
        <p:nvPicPr>
          <p:cNvPr id="177" name="Imagem 7"/>
          <p:cNvPicPr/>
          <p:nvPr/>
        </p:nvPicPr>
        <p:blipFill>
          <a:blip r:embed="rId3" cstate="print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78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000000"/>
                </a:solidFill>
                <a:latin typeface="Tw Cen MT"/>
                <a:ea typeface="DejaVu Sans"/>
              </a:rPr>
              <a:t>7. </a:t>
            </a:r>
            <a:r>
              <a:rPr lang="de-AT" sz="3200" strike="noStrike" dirty="0" smtClean="0">
                <a:solidFill>
                  <a:srgbClr val="000000"/>
                </a:solidFill>
                <a:latin typeface="Tw Cen MT"/>
                <a:ea typeface="DejaVu Sans"/>
              </a:rPr>
              <a:t>Mi contribución a la protección medioambiental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79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0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1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2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3" name="CustomShape 8"/>
          <p:cNvSpPr/>
          <p:nvPr/>
        </p:nvSpPr>
        <p:spPr>
          <a:xfrm>
            <a:off x="609480" y="1981080"/>
            <a:ext cx="7388280" cy="411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" sz="28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¿Cómo piensas proteger el medio ambiente en la implementación de tu idea de negocio (por ejemplo: materiales respetuosos con el medio ambiente, eficiencia energética, etc.)?</a:t>
            </a:r>
            <a:endParaRPr lang="es-ES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" sz="28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¿Tiene tu idea de negocio efectos negativos sobre el medio ambiente que deberías tratar de paliar en el futuro? </a:t>
            </a:r>
            <a:endParaRPr lang="es-ES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6F941565-6310-49CB-8FB4-8974C48933C2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17</a:t>
            </a:fld>
            <a:endParaRPr/>
          </a:p>
        </p:txBody>
      </p:sp>
      <p:pic>
        <p:nvPicPr>
          <p:cNvPr id="186" name="Imagem 7"/>
          <p:cNvPicPr/>
          <p:nvPr/>
        </p:nvPicPr>
        <p:blipFill>
          <a:blip r:embed="rId2" cstate="print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8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3200" strike="noStrike" dirty="0" smtClean="0">
                <a:solidFill>
                  <a:srgbClr val="000000"/>
                </a:solidFill>
                <a:latin typeface="Tw Cen MT"/>
                <a:ea typeface="DejaVu Sans"/>
              </a:rPr>
              <a:t>7. Organización + Aspectos legales</a:t>
            </a:r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188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9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0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1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2" name="CustomShape 8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¿Necesitas alguna licencia para implementar tu idea?</a:t>
            </a:r>
            <a:endParaRPr lang="es-ES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¿Cómo se denomina tu empresa?</a:t>
            </a:r>
            <a:endParaRPr lang="es-ES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¿Qué forma empresarial has escogido?</a:t>
            </a:r>
            <a:endParaRPr lang="es-ES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4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31B1A216-F5C3-409E-936B-5540E1917174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18</a:t>
            </a:fld>
            <a:endParaRPr/>
          </a:p>
        </p:txBody>
      </p:sp>
      <p:pic>
        <p:nvPicPr>
          <p:cNvPr id="195" name="Imagem 7"/>
          <p:cNvPicPr/>
          <p:nvPr/>
        </p:nvPicPr>
        <p:blipFill>
          <a:blip r:embed="rId2" cstate="print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96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000000"/>
                </a:solidFill>
                <a:latin typeface="Tw Cen MT"/>
                <a:ea typeface="DejaVu Sans"/>
              </a:rPr>
              <a:t>7. </a:t>
            </a:r>
            <a:r>
              <a:rPr lang="es-ES" sz="3200" strike="noStrike" dirty="0" smtClean="0">
                <a:solidFill>
                  <a:srgbClr val="000000"/>
                </a:solidFill>
                <a:latin typeface="Tw Cen MT"/>
                <a:ea typeface="DejaVu Sans"/>
              </a:rPr>
              <a:t>Organización</a:t>
            </a:r>
            <a:r>
              <a:rPr lang="de-AT" sz="3200" strike="noStrike" dirty="0" smtClean="0">
                <a:solidFill>
                  <a:srgbClr val="000000"/>
                </a:solidFill>
                <a:latin typeface="Tw Cen MT"/>
                <a:ea typeface="DejaVu Sans"/>
              </a:rPr>
              <a:t> + Propiedad intelectual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97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8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9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1" name="CustomShape 8"/>
          <p:cNvSpPr/>
          <p:nvPr/>
        </p:nvSpPr>
        <p:spPr>
          <a:xfrm>
            <a:off x="651240" y="1861200"/>
            <a:ext cx="8350920" cy="2646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¿Cómo puedes proteger tu idea?</a:t>
            </a:r>
            <a:endParaRPr lang="es-ES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¿Registrarás alguna marca para tu negocio</a:t>
            </a: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?</a:t>
            </a:r>
            <a:endParaRPr lang="es-ES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¿Necesitarás derechos de autor?</a:t>
            </a:r>
            <a:endParaRPr lang="es-ES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" sz="32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¿Tendrás que patentar algún invento?</a:t>
            </a:r>
            <a:endParaRPr lang="es-ES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3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44EB1E74-958B-46D7-B1C6-2EAB1A22E6E8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19</a:t>
            </a:fld>
            <a:endParaRPr/>
          </a:p>
        </p:txBody>
      </p:sp>
      <p:pic>
        <p:nvPicPr>
          <p:cNvPr id="204" name="Imagem 7"/>
          <p:cNvPicPr/>
          <p:nvPr/>
        </p:nvPicPr>
        <p:blipFill>
          <a:blip r:embed="rId2" cstate="print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05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3200" strike="noStrike" dirty="0" smtClean="0">
                <a:solidFill>
                  <a:srgbClr val="000000"/>
                </a:solidFill>
                <a:latin typeface="Tw Cen MT"/>
                <a:ea typeface="DejaVu Sans"/>
              </a:rPr>
              <a:t>8. Costes de la </a:t>
            </a:r>
            <a:r>
              <a:rPr lang="es-ES" sz="3200" dirty="0" err="1">
                <a:solidFill>
                  <a:srgbClr val="000000"/>
                </a:solidFill>
                <a:latin typeface="Tw Cen MT"/>
                <a:ea typeface="DejaVu Sans"/>
              </a:rPr>
              <a:t>s</a:t>
            </a:r>
            <a:r>
              <a:rPr lang="es-ES" sz="3200" strike="noStrike" dirty="0" err="1" smtClean="0">
                <a:solidFill>
                  <a:srgbClr val="000000"/>
                </a:solidFill>
                <a:latin typeface="Tw Cen MT"/>
                <a:ea typeface="DejaVu Sans"/>
              </a:rPr>
              <a:t>tart</a:t>
            </a:r>
            <a:r>
              <a:rPr lang="es-ES" sz="3200" strike="noStrike" dirty="0" smtClean="0">
                <a:solidFill>
                  <a:srgbClr val="000000"/>
                </a:solidFill>
                <a:latin typeface="Tw Cen MT"/>
                <a:ea typeface="DejaVu Sans"/>
              </a:rPr>
              <a:t>-up</a:t>
            </a:r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206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7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8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0" name="CustomShape 8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	</a:t>
            </a: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Costes estimados de la </a:t>
            </a:r>
            <a:r>
              <a:rPr lang="es-ES" sz="3200" dirty="0" err="1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s</a:t>
            </a:r>
            <a:r>
              <a:rPr lang="es-ES" sz="3200" strike="noStrike" dirty="0" err="1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tart</a:t>
            </a: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-up</a:t>
            </a:r>
            <a:endParaRPr lang="es-ES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</a:pP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	Costes preliminares</a:t>
            </a:r>
            <a:endParaRPr lang="es-ES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</a:pP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	Inversiones</a:t>
            </a:r>
            <a:endParaRPr lang="es-ES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</a:pPr>
            <a:r>
              <a:rPr lang="de-AT" sz="3200" strike="noStrike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	</a:t>
            </a: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98D9BE2B-F0BC-431F-BE40-B73BDE4A9C65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</a:t>
            </a:fld>
            <a:endParaRPr/>
          </a:p>
        </p:txBody>
      </p:sp>
      <p:pic>
        <p:nvPicPr>
          <p:cNvPr id="86" name="Imagem 7"/>
          <p:cNvPicPr/>
          <p:nvPr/>
        </p:nvPicPr>
        <p:blipFill>
          <a:blip r:embed="rId3" cstate="print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8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000000"/>
                </a:solidFill>
                <a:latin typeface="Tw Cen MT"/>
                <a:ea typeface="DejaVu Sans"/>
              </a:rPr>
              <a:t>1. </a:t>
            </a:r>
            <a:r>
              <a:rPr lang="es-ES" sz="3200" strike="noStrike" dirty="0" smtClean="0">
                <a:solidFill>
                  <a:srgbClr val="000000"/>
                </a:solidFill>
                <a:latin typeface="Tw Cen MT"/>
                <a:ea typeface="DejaVu Sans"/>
              </a:rPr>
              <a:t>Resumen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88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es-ES_tradnl" sz="3200" dirty="0" smtClean="0">
                <a:latin typeface="Calibri" charset="0"/>
                <a:ea typeface="Calibri" charset="0"/>
                <a:cs typeface="Calibri" charset="0"/>
              </a:rPr>
              <a:t>¡Deja esta parte para el final! </a:t>
            </a:r>
            <a:endParaRPr lang="es-ES_tradnl" dirty="0" smtClean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es-ES_tradnl" sz="3200" dirty="0" smtClean="0">
                <a:latin typeface="Calibri" charset="0"/>
                <a:ea typeface="Calibri" charset="0"/>
                <a:cs typeface="Calibri" charset="0"/>
              </a:rPr>
              <a:t>Resume</a:t>
            </a:r>
            <a:r>
              <a:rPr lang="es-ES_tradnl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s-ES_tradnl" sz="3200" dirty="0" smtClean="0">
                <a:latin typeface="Calibri" charset="0"/>
                <a:ea typeface="Calibri" charset="0"/>
                <a:cs typeface="Calibri" charset="0"/>
              </a:rPr>
              <a:t>los puntos esenciales de tu concepto y describe los motivos por los cuales tu idea de negocio será un éxito.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es-ES_tradnl" sz="3200" dirty="0" smtClean="0">
                <a:latin typeface="Calibri" charset="0"/>
                <a:ea typeface="Calibri" charset="0"/>
                <a:cs typeface="Calibri" charset="0"/>
              </a:rPr>
              <a:t>¡Escribe esta sección como si se tratase de un </a:t>
            </a:r>
            <a:r>
              <a:rPr lang="es-ES_tradnl" sz="3200" dirty="0" err="1" smtClean="0">
                <a:latin typeface="Calibri" charset="0"/>
                <a:ea typeface="Calibri" charset="0"/>
                <a:cs typeface="Calibri" charset="0"/>
              </a:rPr>
              <a:t>elevator</a:t>
            </a:r>
            <a:r>
              <a:rPr lang="es-ES_tradnl" sz="3200" dirty="0" smtClean="0">
                <a:latin typeface="Calibri" charset="0"/>
                <a:ea typeface="Calibri" charset="0"/>
                <a:cs typeface="Calibri" charset="0"/>
              </a:rPr>
              <a:t> pitch!</a:t>
            </a:r>
            <a:endParaRPr lang="es-ES_tradnl" sz="3200" dirty="0" smtClean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es-ES_tradnl" sz="3200" dirty="0" smtClean="0">
                <a:latin typeface="Calibri" charset="0"/>
                <a:ea typeface="Calibri" charset="0"/>
                <a:cs typeface="Calibri" charset="0"/>
              </a:rPr>
              <a:t>Ofrece a tus lectores una sensación de inspiración.</a:t>
            </a:r>
            <a:endParaRPr lang="es-ES_tradnl" sz="3200" strike="noStrike" dirty="0" smtClean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20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 cstate="print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3240" y="-532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3200" strike="noStrike" dirty="0" smtClean="0">
                <a:solidFill>
                  <a:srgbClr val="000000"/>
                </a:solidFill>
                <a:latin typeface="Tw Cen MT"/>
                <a:ea typeface="DejaVu Sans"/>
              </a:rPr>
              <a:t>8. Gastos actuales</a:t>
            </a:r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981080"/>
            <a:ext cx="7228800" cy="411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Costes fijos mensuales (A)</a:t>
            </a:r>
            <a:endParaRPr lang="es-ES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Costes variables mensuales (B)</a:t>
            </a:r>
            <a:endParaRPr lang="es-ES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Gastos totales (A+B=C)</a:t>
            </a:r>
            <a:endParaRPr lang="es-ES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CustomShape 1"/>
          <p:cNvSpPr/>
          <p:nvPr/>
        </p:nvSpPr>
        <p:spPr>
          <a:xfrm>
            <a:off x="242640" y="992880"/>
            <a:ext cx="8701200" cy="574560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1" name="CustomShape 2"/>
          <p:cNvSpPr/>
          <p:nvPr/>
        </p:nvSpPr>
        <p:spPr>
          <a:xfrm>
            <a:off x="7667640" y="260280"/>
            <a:ext cx="1148400" cy="50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0440C92A-0F4D-4CC4-9640-91C10E00ECEB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21</a:t>
            </a:fld>
            <a:endParaRPr/>
          </a:p>
        </p:txBody>
      </p:sp>
      <p:pic>
        <p:nvPicPr>
          <p:cNvPr id="222" name="Imagem 7"/>
          <p:cNvPicPr/>
          <p:nvPr/>
        </p:nvPicPr>
        <p:blipFill>
          <a:blip r:embed="rId2" cstate="print"/>
          <a:stretch/>
        </p:blipFill>
        <p:spPr>
          <a:xfrm rot="10800000">
            <a:off x="94334760" y="5817240"/>
            <a:ext cx="8545680" cy="471600"/>
          </a:xfrm>
          <a:prstGeom prst="rect">
            <a:avLst/>
          </a:prstGeom>
          <a:ln>
            <a:noFill/>
          </a:ln>
        </p:spPr>
      </p:pic>
      <p:sp>
        <p:nvSpPr>
          <p:cNvPr id="223" name="CustomShape 3"/>
          <p:cNvSpPr/>
          <p:nvPr/>
        </p:nvSpPr>
        <p:spPr>
          <a:xfrm>
            <a:off x="0" y="-13680"/>
            <a:ext cx="9140040" cy="104544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3200" strike="noStrike" dirty="0" smtClean="0">
                <a:solidFill>
                  <a:srgbClr val="FFFFFF"/>
                </a:solidFill>
                <a:latin typeface="Tw Cen MT"/>
                <a:ea typeface="DejaVu Sans"/>
              </a:rPr>
              <a:t>8. Plan financiero</a:t>
            </a:r>
            <a:endParaRPr lang="es-ES" dirty="0"/>
          </a:p>
        </p:txBody>
      </p:sp>
      <p:sp>
        <p:nvSpPr>
          <p:cNvPr id="224" name="CustomShape 4"/>
          <p:cNvSpPr/>
          <p:nvPr/>
        </p:nvSpPr>
        <p:spPr>
          <a:xfrm>
            <a:off x="685800" y="5913720"/>
            <a:ext cx="1901160" cy="453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5" name="CustomShape 5"/>
          <p:cNvSpPr/>
          <p:nvPr/>
        </p:nvSpPr>
        <p:spPr>
          <a:xfrm>
            <a:off x="3124080" y="5913720"/>
            <a:ext cx="2891520" cy="453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6" name="CustomShape 6"/>
          <p:cNvSpPr/>
          <p:nvPr/>
        </p:nvSpPr>
        <p:spPr>
          <a:xfrm>
            <a:off x="685800" y="5913720"/>
            <a:ext cx="1901160" cy="453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7" name="CustomShape 7"/>
          <p:cNvSpPr/>
          <p:nvPr/>
        </p:nvSpPr>
        <p:spPr>
          <a:xfrm>
            <a:off x="4876920" y="1722600"/>
            <a:ext cx="3729960" cy="4796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8" name="CustomShape 8"/>
          <p:cNvSpPr/>
          <p:nvPr/>
        </p:nvSpPr>
        <p:spPr>
          <a:xfrm>
            <a:off x="1532880" y="1380960"/>
            <a:ext cx="6352200" cy="4860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9" name="CustomShape 9"/>
          <p:cNvSpPr/>
          <p:nvPr/>
        </p:nvSpPr>
        <p:spPr>
          <a:xfrm>
            <a:off x="1532880" y="1380960"/>
            <a:ext cx="6352200" cy="3740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0" name="CustomShape 10"/>
          <p:cNvSpPr/>
          <p:nvPr/>
        </p:nvSpPr>
        <p:spPr>
          <a:xfrm>
            <a:off x="1532880" y="1995480"/>
            <a:ext cx="6352200" cy="5166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1" name="CustomShape 11"/>
          <p:cNvSpPr/>
          <p:nvPr/>
        </p:nvSpPr>
        <p:spPr>
          <a:xfrm>
            <a:off x="1532880" y="2506680"/>
            <a:ext cx="24123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2" name="CustomShape 12"/>
          <p:cNvSpPr/>
          <p:nvPr/>
        </p:nvSpPr>
        <p:spPr>
          <a:xfrm>
            <a:off x="3940200" y="2506680"/>
            <a:ext cx="104364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3" name="CustomShape 13"/>
          <p:cNvSpPr/>
          <p:nvPr/>
        </p:nvSpPr>
        <p:spPr>
          <a:xfrm>
            <a:off x="4979160" y="2506680"/>
            <a:ext cx="290592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4" name="CustomShape 14"/>
          <p:cNvSpPr/>
          <p:nvPr/>
        </p:nvSpPr>
        <p:spPr>
          <a:xfrm>
            <a:off x="1532880" y="2752560"/>
            <a:ext cx="34509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5" name="CustomShape 15"/>
          <p:cNvSpPr/>
          <p:nvPr/>
        </p:nvSpPr>
        <p:spPr>
          <a:xfrm>
            <a:off x="4979160" y="2752560"/>
            <a:ext cx="18597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6" name="CustomShape 16"/>
          <p:cNvSpPr/>
          <p:nvPr/>
        </p:nvSpPr>
        <p:spPr>
          <a:xfrm>
            <a:off x="6833880" y="2752560"/>
            <a:ext cx="105084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7" name="CustomShape 17"/>
          <p:cNvSpPr/>
          <p:nvPr/>
        </p:nvSpPr>
        <p:spPr>
          <a:xfrm>
            <a:off x="1532880" y="2998800"/>
            <a:ext cx="24123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8" name="CustomShape 18"/>
          <p:cNvSpPr/>
          <p:nvPr/>
        </p:nvSpPr>
        <p:spPr>
          <a:xfrm>
            <a:off x="3940200" y="2998800"/>
            <a:ext cx="104364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9" name="CustomShape 19"/>
          <p:cNvSpPr/>
          <p:nvPr/>
        </p:nvSpPr>
        <p:spPr>
          <a:xfrm>
            <a:off x="4979160" y="2998800"/>
            <a:ext cx="18597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0" name="CustomShape 20"/>
          <p:cNvSpPr/>
          <p:nvPr/>
        </p:nvSpPr>
        <p:spPr>
          <a:xfrm>
            <a:off x="6833880" y="2998800"/>
            <a:ext cx="105084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1" name="CustomShape 21"/>
          <p:cNvSpPr/>
          <p:nvPr/>
        </p:nvSpPr>
        <p:spPr>
          <a:xfrm>
            <a:off x="1532880" y="3244680"/>
            <a:ext cx="635220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2" name="CustomShape 22"/>
          <p:cNvSpPr/>
          <p:nvPr/>
        </p:nvSpPr>
        <p:spPr>
          <a:xfrm>
            <a:off x="1532880" y="3490920"/>
            <a:ext cx="24123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3" name="CustomShape 23"/>
          <p:cNvSpPr/>
          <p:nvPr/>
        </p:nvSpPr>
        <p:spPr>
          <a:xfrm>
            <a:off x="3940200" y="3490920"/>
            <a:ext cx="104364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4" name="CustomShape 24"/>
          <p:cNvSpPr/>
          <p:nvPr/>
        </p:nvSpPr>
        <p:spPr>
          <a:xfrm>
            <a:off x="4979160" y="3490920"/>
            <a:ext cx="290592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5" name="CustomShape 25"/>
          <p:cNvSpPr/>
          <p:nvPr/>
        </p:nvSpPr>
        <p:spPr>
          <a:xfrm>
            <a:off x="1532880" y="3736800"/>
            <a:ext cx="34509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6" name="CustomShape 26"/>
          <p:cNvSpPr/>
          <p:nvPr/>
        </p:nvSpPr>
        <p:spPr>
          <a:xfrm>
            <a:off x="4979160" y="3736800"/>
            <a:ext cx="18597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7" name="CustomShape 27"/>
          <p:cNvSpPr/>
          <p:nvPr/>
        </p:nvSpPr>
        <p:spPr>
          <a:xfrm>
            <a:off x="6833880" y="3736800"/>
            <a:ext cx="105084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8" name="CustomShape 28"/>
          <p:cNvSpPr/>
          <p:nvPr/>
        </p:nvSpPr>
        <p:spPr>
          <a:xfrm>
            <a:off x="1532880" y="3983040"/>
            <a:ext cx="24123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9" name="CustomShape 29"/>
          <p:cNvSpPr/>
          <p:nvPr/>
        </p:nvSpPr>
        <p:spPr>
          <a:xfrm>
            <a:off x="3940200" y="3983040"/>
            <a:ext cx="104364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0" name="CustomShape 30"/>
          <p:cNvSpPr/>
          <p:nvPr/>
        </p:nvSpPr>
        <p:spPr>
          <a:xfrm>
            <a:off x="4979160" y="3983040"/>
            <a:ext cx="18597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1" name="CustomShape 31"/>
          <p:cNvSpPr/>
          <p:nvPr/>
        </p:nvSpPr>
        <p:spPr>
          <a:xfrm>
            <a:off x="6833880" y="3983040"/>
            <a:ext cx="105084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2" name="CustomShape 32"/>
          <p:cNvSpPr/>
          <p:nvPr/>
        </p:nvSpPr>
        <p:spPr>
          <a:xfrm>
            <a:off x="1532880" y="4229280"/>
            <a:ext cx="156240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3" name="CustomShape 33"/>
          <p:cNvSpPr/>
          <p:nvPr/>
        </p:nvSpPr>
        <p:spPr>
          <a:xfrm>
            <a:off x="3090240" y="4229280"/>
            <a:ext cx="189360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4" name="CustomShape 34"/>
          <p:cNvSpPr/>
          <p:nvPr/>
        </p:nvSpPr>
        <p:spPr>
          <a:xfrm>
            <a:off x="4979160" y="4229280"/>
            <a:ext cx="18597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5" name="CustomShape 35"/>
          <p:cNvSpPr/>
          <p:nvPr/>
        </p:nvSpPr>
        <p:spPr>
          <a:xfrm>
            <a:off x="6833880" y="4229280"/>
            <a:ext cx="105084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6" name="CustomShape 36"/>
          <p:cNvSpPr/>
          <p:nvPr/>
        </p:nvSpPr>
        <p:spPr>
          <a:xfrm>
            <a:off x="1532880" y="4475160"/>
            <a:ext cx="34509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7" name="CustomShape 37"/>
          <p:cNvSpPr/>
          <p:nvPr/>
        </p:nvSpPr>
        <p:spPr>
          <a:xfrm>
            <a:off x="4979160" y="4475160"/>
            <a:ext cx="18597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8" name="CustomShape 38"/>
          <p:cNvSpPr/>
          <p:nvPr/>
        </p:nvSpPr>
        <p:spPr>
          <a:xfrm>
            <a:off x="6833880" y="4475160"/>
            <a:ext cx="105084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9" name="CustomShape 39"/>
          <p:cNvSpPr/>
          <p:nvPr/>
        </p:nvSpPr>
        <p:spPr>
          <a:xfrm>
            <a:off x="1532880" y="4721400"/>
            <a:ext cx="241236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0" name="CustomShape 40"/>
          <p:cNvSpPr/>
          <p:nvPr/>
        </p:nvSpPr>
        <p:spPr>
          <a:xfrm>
            <a:off x="3940200" y="4721400"/>
            <a:ext cx="394488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1" name="CustomShape 41"/>
          <p:cNvSpPr/>
          <p:nvPr/>
        </p:nvSpPr>
        <p:spPr>
          <a:xfrm>
            <a:off x="1532880" y="4967280"/>
            <a:ext cx="1562400" cy="261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2" name="CustomShape 42"/>
          <p:cNvSpPr/>
          <p:nvPr/>
        </p:nvSpPr>
        <p:spPr>
          <a:xfrm>
            <a:off x="3090240" y="4967280"/>
            <a:ext cx="1893600" cy="261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3" name="CustomShape 43"/>
          <p:cNvSpPr/>
          <p:nvPr/>
        </p:nvSpPr>
        <p:spPr>
          <a:xfrm>
            <a:off x="4979160" y="4967280"/>
            <a:ext cx="1859760" cy="261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4" name="CustomShape 44"/>
          <p:cNvSpPr/>
          <p:nvPr/>
        </p:nvSpPr>
        <p:spPr>
          <a:xfrm>
            <a:off x="6833880" y="4967280"/>
            <a:ext cx="1050840" cy="261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5" name="CustomShape 45"/>
          <p:cNvSpPr/>
          <p:nvPr/>
        </p:nvSpPr>
        <p:spPr>
          <a:xfrm>
            <a:off x="1532880" y="5222880"/>
            <a:ext cx="3450960" cy="27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6" name="CustomShape 46"/>
          <p:cNvSpPr/>
          <p:nvPr/>
        </p:nvSpPr>
        <p:spPr>
          <a:xfrm>
            <a:off x="4979160" y="5222880"/>
            <a:ext cx="1280880" cy="27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7" name="CustomShape 47"/>
          <p:cNvSpPr/>
          <p:nvPr/>
        </p:nvSpPr>
        <p:spPr>
          <a:xfrm>
            <a:off x="6255360" y="5222880"/>
            <a:ext cx="1629720" cy="27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8" name="CustomShape 48"/>
          <p:cNvSpPr/>
          <p:nvPr/>
        </p:nvSpPr>
        <p:spPr>
          <a:xfrm>
            <a:off x="1532880" y="5487840"/>
            <a:ext cx="6352200" cy="261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9" name="CustomShape 49"/>
          <p:cNvSpPr/>
          <p:nvPr/>
        </p:nvSpPr>
        <p:spPr>
          <a:xfrm>
            <a:off x="1532880" y="5743440"/>
            <a:ext cx="2412360" cy="261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0" name="CustomShape 50"/>
          <p:cNvSpPr/>
          <p:nvPr/>
        </p:nvSpPr>
        <p:spPr>
          <a:xfrm>
            <a:off x="3940200" y="5743440"/>
            <a:ext cx="1043640" cy="261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1" name="CustomShape 51"/>
          <p:cNvSpPr/>
          <p:nvPr/>
        </p:nvSpPr>
        <p:spPr>
          <a:xfrm>
            <a:off x="4979160" y="5743440"/>
            <a:ext cx="1859760" cy="261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2" name="CustomShape 52"/>
          <p:cNvSpPr/>
          <p:nvPr/>
        </p:nvSpPr>
        <p:spPr>
          <a:xfrm>
            <a:off x="6833880" y="5743440"/>
            <a:ext cx="1050840" cy="261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3" name="CustomShape 53"/>
          <p:cNvSpPr/>
          <p:nvPr/>
        </p:nvSpPr>
        <p:spPr>
          <a:xfrm>
            <a:off x="1591560" y="2014560"/>
            <a:ext cx="3114000" cy="3016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es-ES" sz="2000" b="1" strike="noStrike" dirty="0" smtClean="0">
                <a:solidFill>
                  <a:srgbClr val="000000"/>
                </a:solidFill>
                <a:latin typeface="Arial"/>
                <a:ea typeface="DejaVu Sans"/>
              </a:rPr>
              <a:t>Capital </a:t>
            </a:r>
            <a:r>
              <a:rPr lang="es-ES" sz="2000" b="1" dirty="0" smtClean="0">
                <a:solidFill>
                  <a:srgbClr val="000000"/>
                </a:solidFill>
                <a:latin typeface="Arial"/>
                <a:ea typeface="DejaVu Sans"/>
              </a:rPr>
              <a:t>necesario</a:t>
            </a:r>
            <a:r>
              <a:rPr lang="de-AT" sz="2000" b="1" strike="noStrike" dirty="0">
                <a:solidFill>
                  <a:srgbClr val="000000"/>
                </a:solidFill>
                <a:latin typeface="Arial"/>
                <a:ea typeface="DejaVu Sans"/>
              </a:rPr>
              <a:t>		in €</a:t>
            </a:r>
            <a:endParaRPr dirty="0"/>
          </a:p>
        </p:txBody>
      </p:sp>
      <p:sp>
        <p:nvSpPr>
          <p:cNvPr id="274" name="CustomShape 54"/>
          <p:cNvSpPr/>
          <p:nvPr/>
        </p:nvSpPr>
        <p:spPr>
          <a:xfrm>
            <a:off x="5026680" y="2014560"/>
            <a:ext cx="1257840" cy="255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700" b="1" strike="noStrike" dirty="0">
                <a:solidFill>
                  <a:srgbClr val="000000"/>
                </a:solidFill>
                <a:latin typeface="Arial"/>
                <a:ea typeface="DejaVu Sans"/>
              </a:rPr>
              <a:t>		</a:t>
            </a:r>
            <a:r>
              <a:rPr lang="es-ES" sz="2000" b="1" dirty="0" smtClean="0">
                <a:solidFill>
                  <a:srgbClr val="000000"/>
                </a:solidFill>
                <a:latin typeface="Arial"/>
                <a:ea typeface="DejaVu Sans"/>
              </a:rPr>
              <a:t>Recursos financieros</a:t>
            </a:r>
            <a:endParaRPr lang="es-ES" dirty="0"/>
          </a:p>
        </p:txBody>
      </p:sp>
      <p:sp>
        <p:nvSpPr>
          <p:cNvPr id="275" name="CustomShape 55"/>
          <p:cNvSpPr/>
          <p:nvPr/>
        </p:nvSpPr>
        <p:spPr>
          <a:xfrm>
            <a:off x="1570680" y="2525760"/>
            <a:ext cx="189180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es-ES" sz="1500" b="1" dirty="0" smtClean="0">
                <a:solidFill>
                  <a:srgbClr val="000000"/>
                </a:solidFill>
                <a:latin typeface="Arial"/>
                <a:ea typeface="DejaVu Sans"/>
              </a:rPr>
              <a:t>Costes preliminares</a:t>
            </a:r>
            <a:endParaRPr lang="es-ES" dirty="0"/>
          </a:p>
        </p:txBody>
      </p:sp>
      <p:sp>
        <p:nvSpPr>
          <p:cNvPr id="276" name="CustomShape 56"/>
          <p:cNvSpPr/>
          <p:nvPr/>
        </p:nvSpPr>
        <p:spPr>
          <a:xfrm>
            <a:off x="5028480" y="2525760"/>
            <a:ext cx="1026360" cy="225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 i="1" strike="noStrike" dirty="0">
                <a:solidFill>
                  <a:srgbClr val="000000"/>
                </a:solidFill>
                <a:latin typeface="Arial"/>
                <a:ea typeface="DejaVu Sans"/>
              </a:rPr>
              <a:t>		</a:t>
            </a:r>
            <a:r>
              <a:rPr lang="es-ES" sz="1500" b="1" i="1" strike="noStrike" dirty="0" smtClean="0">
                <a:solidFill>
                  <a:srgbClr val="000000"/>
                </a:solidFill>
                <a:latin typeface="Arial"/>
                <a:ea typeface="DejaVu Sans"/>
              </a:rPr>
              <a:t>Recursos propios</a:t>
            </a:r>
            <a:endParaRPr lang="es-ES" dirty="0"/>
          </a:p>
        </p:txBody>
      </p:sp>
      <p:sp>
        <p:nvSpPr>
          <p:cNvPr id="277" name="CustomShape 57"/>
          <p:cNvSpPr/>
          <p:nvPr/>
        </p:nvSpPr>
        <p:spPr>
          <a:xfrm>
            <a:off x="5010840" y="2771640"/>
            <a:ext cx="100800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es-ES" sz="1500" dirty="0" smtClean="0">
                <a:solidFill>
                  <a:srgbClr val="000000"/>
                </a:solidFill>
                <a:latin typeface="Arial"/>
                <a:ea typeface="DejaVu Sans"/>
              </a:rPr>
              <a:t>Ahorros</a:t>
            </a:r>
            <a:endParaRPr lang="es-ES" dirty="0"/>
          </a:p>
        </p:txBody>
      </p:sp>
      <p:sp>
        <p:nvSpPr>
          <p:cNvPr id="278" name="CustomShape 58"/>
          <p:cNvSpPr/>
          <p:nvPr/>
        </p:nvSpPr>
        <p:spPr>
          <a:xfrm>
            <a:off x="1583328" y="3017880"/>
            <a:ext cx="1248840" cy="6814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es-ES" sz="1500" b="1" strike="noStrike" dirty="0" smtClean="0">
                <a:solidFill>
                  <a:srgbClr val="000000"/>
                </a:solidFill>
                <a:latin typeface="Arial"/>
                <a:ea typeface="DejaVu Sans"/>
              </a:rPr>
              <a:t>Inversiones</a:t>
            </a:r>
            <a:endParaRPr lang="es-ES" dirty="0" smtClean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es-ES" sz="1500" b="1" dirty="0" smtClean="0">
                <a:solidFill>
                  <a:srgbClr val="000000"/>
                </a:solidFill>
                <a:latin typeface="Arial"/>
                <a:ea typeface="DejaVu Sans"/>
              </a:rPr>
              <a:t>C</a:t>
            </a:r>
            <a:r>
              <a:rPr lang="es-ES" sz="1500" b="1" strike="noStrike" dirty="0" smtClean="0">
                <a:solidFill>
                  <a:srgbClr val="000000"/>
                </a:solidFill>
                <a:latin typeface="Arial"/>
                <a:ea typeface="DejaVu Sans"/>
              </a:rPr>
              <a:t>ostes del capital</a:t>
            </a:r>
            <a:endParaRPr lang="es-ES" dirty="0"/>
          </a:p>
        </p:txBody>
      </p:sp>
      <p:sp>
        <p:nvSpPr>
          <p:cNvPr id="279" name="CustomShape 59"/>
          <p:cNvSpPr/>
          <p:nvPr/>
        </p:nvSpPr>
        <p:spPr>
          <a:xfrm>
            <a:off x="5010840" y="3017880"/>
            <a:ext cx="92268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es-ES" sz="1500" strike="noStrike" dirty="0" smtClean="0">
                <a:solidFill>
                  <a:srgbClr val="000000"/>
                </a:solidFill>
                <a:latin typeface="Arial"/>
                <a:ea typeface="DejaVu Sans"/>
              </a:rPr>
              <a:t>Subvenciones</a:t>
            </a:r>
            <a:endParaRPr lang="es-ES" dirty="0"/>
          </a:p>
        </p:txBody>
      </p:sp>
      <p:sp>
        <p:nvSpPr>
          <p:cNvPr id="280" name="CustomShape 60"/>
          <p:cNvSpPr/>
          <p:nvPr/>
        </p:nvSpPr>
        <p:spPr>
          <a:xfrm>
            <a:off x="1566360" y="3510000"/>
            <a:ext cx="360" cy="27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1" name="CustomShape 61"/>
          <p:cNvSpPr/>
          <p:nvPr/>
        </p:nvSpPr>
        <p:spPr>
          <a:xfrm>
            <a:off x="5028840" y="3510000"/>
            <a:ext cx="1090080" cy="225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 i="1" strike="noStrike" dirty="0">
                <a:solidFill>
                  <a:srgbClr val="000000"/>
                </a:solidFill>
                <a:latin typeface="Arial"/>
                <a:ea typeface="DejaVu Sans"/>
              </a:rPr>
              <a:t>		</a:t>
            </a:r>
            <a:r>
              <a:rPr lang="de-AT" sz="1500" b="1" i="1" strike="noStrike" dirty="0" smtClean="0">
                <a:solidFill>
                  <a:srgbClr val="000000"/>
                </a:solidFill>
                <a:latin typeface="Arial"/>
                <a:ea typeface="DejaVu Sans"/>
              </a:rPr>
              <a:t>            </a:t>
            </a:r>
            <a:r>
              <a:rPr lang="es-ES" sz="1500" b="1" i="1" dirty="0" smtClean="0">
                <a:solidFill>
                  <a:srgbClr val="000000"/>
                </a:solidFill>
                <a:latin typeface="Arial"/>
                <a:ea typeface="DejaVu Sans"/>
              </a:rPr>
              <a:t>Recursos ajenos</a:t>
            </a:r>
            <a:endParaRPr lang="es-ES" dirty="0"/>
          </a:p>
        </p:txBody>
      </p:sp>
      <p:sp>
        <p:nvSpPr>
          <p:cNvPr id="282" name="CustomShape 62"/>
          <p:cNvSpPr/>
          <p:nvPr/>
        </p:nvSpPr>
        <p:spPr>
          <a:xfrm>
            <a:off x="5030688" y="3755880"/>
            <a:ext cx="122904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es-ES" sz="1500" dirty="0" smtClean="0">
                <a:solidFill>
                  <a:srgbClr val="000000"/>
                </a:solidFill>
                <a:latin typeface="Arial"/>
                <a:ea typeface="DejaVu Sans"/>
              </a:rPr>
              <a:t>Préstamos privado    </a:t>
            </a:r>
            <a:r>
              <a:rPr lang="de-AT" sz="1500" dirty="0" smtClean="0">
                <a:solidFill>
                  <a:srgbClr val="000000"/>
                </a:solidFill>
                <a:latin typeface="Arial"/>
                <a:ea typeface="DejaVu Sans"/>
              </a:rPr>
              <a:t>s  </a:t>
            </a:r>
            <a:endParaRPr dirty="0"/>
          </a:p>
        </p:txBody>
      </p:sp>
      <p:sp>
        <p:nvSpPr>
          <p:cNvPr id="283" name="CustomShape 63"/>
          <p:cNvSpPr/>
          <p:nvPr/>
        </p:nvSpPr>
        <p:spPr>
          <a:xfrm>
            <a:off x="1575720" y="4002120"/>
            <a:ext cx="2553120" cy="225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es-ES" sz="1500" b="1" dirty="0" smtClean="0">
                <a:solidFill>
                  <a:srgbClr val="000000"/>
                </a:solidFill>
                <a:latin typeface="Arial"/>
                <a:ea typeface="DejaVu Sans"/>
              </a:rPr>
              <a:t>Gastos actuales</a:t>
            </a:r>
            <a:endParaRPr lang="es-ES" dirty="0"/>
          </a:p>
        </p:txBody>
      </p:sp>
      <p:sp>
        <p:nvSpPr>
          <p:cNvPr id="284" name="CustomShape 64"/>
          <p:cNvSpPr/>
          <p:nvPr/>
        </p:nvSpPr>
        <p:spPr>
          <a:xfrm>
            <a:off x="5010840" y="4002120"/>
            <a:ext cx="100800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es-ES" sz="1500" dirty="0" smtClean="0">
                <a:solidFill>
                  <a:srgbClr val="000000"/>
                </a:solidFill>
                <a:latin typeface="Arial"/>
                <a:ea typeface="DejaVu Sans"/>
              </a:rPr>
              <a:t>Préstamos bancarios</a:t>
            </a:r>
            <a:endParaRPr lang="es-ES" dirty="0"/>
          </a:p>
        </p:txBody>
      </p:sp>
      <p:sp>
        <p:nvSpPr>
          <p:cNvPr id="285" name="CustomShape 65"/>
          <p:cNvSpPr/>
          <p:nvPr/>
        </p:nvSpPr>
        <p:spPr>
          <a:xfrm>
            <a:off x="1566360" y="4248000"/>
            <a:ext cx="103392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 dirty="0" err="1" smtClean="0">
                <a:solidFill>
                  <a:srgbClr val="000000"/>
                </a:solidFill>
                <a:latin typeface="Arial"/>
                <a:ea typeface="DejaVu Sans"/>
              </a:rPr>
              <a:t>para</a:t>
            </a:r>
            <a:r>
              <a:rPr lang="de-AT" sz="1500" b="1" strike="noStrike" dirty="0" smtClean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de-AT" sz="1500" b="1" strike="noStrike" dirty="0">
                <a:solidFill>
                  <a:srgbClr val="000000"/>
                </a:solidFill>
                <a:latin typeface="Arial"/>
                <a:ea typeface="DejaVu Sans"/>
              </a:rPr>
              <a:t>xx </a:t>
            </a:r>
            <a:r>
              <a:rPr lang="de-AT" sz="1500" b="1" dirty="0" err="1" smtClean="0">
                <a:solidFill>
                  <a:srgbClr val="000000"/>
                </a:solidFill>
                <a:latin typeface="Arial"/>
                <a:ea typeface="DejaVu Sans"/>
              </a:rPr>
              <a:t>meses</a:t>
            </a:r>
            <a:r>
              <a:rPr lang="de-AT" sz="1500" b="1" strike="noStrike" dirty="0" smtClean="0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dirty="0"/>
          </a:p>
        </p:txBody>
      </p:sp>
      <p:sp>
        <p:nvSpPr>
          <p:cNvPr id="286" name="CustomShape 66"/>
          <p:cNvSpPr/>
          <p:nvPr/>
        </p:nvSpPr>
        <p:spPr>
          <a:xfrm>
            <a:off x="5012640" y="4248000"/>
            <a:ext cx="360" cy="27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7" name="CustomShape 67"/>
          <p:cNvSpPr/>
          <p:nvPr/>
        </p:nvSpPr>
        <p:spPr>
          <a:xfrm>
            <a:off x="5012640" y="4494240"/>
            <a:ext cx="360" cy="27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8" name="CustomShape 68"/>
          <p:cNvSpPr/>
          <p:nvPr/>
        </p:nvSpPr>
        <p:spPr>
          <a:xfrm>
            <a:off x="1558392" y="4740120"/>
            <a:ext cx="2070000" cy="225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es-ES" sz="1500" b="1" strike="noStrike" dirty="0" smtClean="0">
                <a:solidFill>
                  <a:srgbClr val="000000"/>
                </a:solidFill>
                <a:latin typeface="Arial"/>
                <a:ea typeface="DejaVu Sans"/>
              </a:rPr>
              <a:t>Gastos particulares</a:t>
            </a:r>
            <a:endParaRPr lang="es-ES" dirty="0"/>
          </a:p>
        </p:txBody>
      </p:sp>
      <p:sp>
        <p:nvSpPr>
          <p:cNvPr id="289" name="CustomShape 69"/>
          <p:cNvSpPr/>
          <p:nvPr/>
        </p:nvSpPr>
        <p:spPr>
          <a:xfrm>
            <a:off x="1569240" y="4986360"/>
            <a:ext cx="1026000" cy="225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 strike="noStrike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s-ES" sz="1500" b="1" dirty="0" smtClean="0">
                <a:solidFill>
                  <a:srgbClr val="000000"/>
                </a:solidFill>
                <a:latin typeface="Arial"/>
                <a:ea typeface="DejaVu Sans"/>
              </a:rPr>
              <a:t>para</a:t>
            </a:r>
            <a:r>
              <a:rPr lang="es-ES" sz="1500" b="1" strike="noStrike" dirty="0" smtClean="0">
                <a:solidFill>
                  <a:srgbClr val="000000"/>
                </a:solidFill>
                <a:latin typeface="Arial"/>
                <a:ea typeface="DejaVu Sans"/>
              </a:rPr>
              <a:t> xx meses</a:t>
            </a:r>
            <a:endParaRPr lang="es-ES" dirty="0"/>
          </a:p>
        </p:txBody>
      </p:sp>
      <p:sp>
        <p:nvSpPr>
          <p:cNvPr id="290" name="CustomShape 70"/>
          <p:cNvSpPr/>
          <p:nvPr/>
        </p:nvSpPr>
        <p:spPr>
          <a:xfrm>
            <a:off x="5009400" y="4986360"/>
            <a:ext cx="164664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es-ES" sz="1500" strike="noStrike" dirty="0" smtClean="0">
                <a:solidFill>
                  <a:srgbClr val="000000"/>
                </a:solidFill>
                <a:latin typeface="Arial"/>
                <a:ea typeface="DejaVu Sans"/>
              </a:rPr>
              <a:t>Ingresos iniciales</a:t>
            </a:r>
            <a:endParaRPr lang="es-ES" dirty="0"/>
          </a:p>
        </p:txBody>
      </p:sp>
      <p:sp>
        <p:nvSpPr>
          <p:cNvPr id="291" name="CustomShape 71"/>
          <p:cNvSpPr/>
          <p:nvPr/>
        </p:nvSpPr>
        <p:spPr>
          <a:xfrm>
            <a:off x="4938120" y="5251320"/>
            <a:ext cx="96516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es-ES" sz="1500" dirty="0" smtClean="0">
                <a:solidFill>
                  <a:srgbClr val="000000"/>
                </a:solidFill>
                <a:latin typeface="Arial"/>
                <a:ea typeface="DejaVu Sans"/>
              </a:rPr>
              <a:t>para</a:t>
            </a:r>
            <a:r>
              <a:rPr lang="es-ES" sz="1500" strike="noStrike" dirty="0" smtClean="0">
                <a:solidFill>
                  <a:srgbClr val="000000"/>
                </a:solidFill>
                <a:latin typeface="Arial"/>
                <a:ea typeface="DejaVu Sans"/>
              </a:rPr>
              <a:t> xx </a:t>
            </a:r>
            <a:r>
              <a:rPr lang="es-ES" sz="1500" dirty="0" smtClean="0">
                <a:solidFill>
                  <a:srgbClr val="000000"/>
                </a:solidFill>
                <a:latin typeface="Arial"/>
                <a:ea typeface="DejaVu Sans"/>
              </a:rPr>
              <a:t>meses</a:t>
            </a:r>
            <a:r>
              <a:rPr lang="de-AT" sz="1500" strike="noStrike" dirty="0" smtClean="0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dirty="0"/>
          </a:p>
        </p:txBody>
      </p:sp>
      <p:sp>
        <p:nvSpPr>
          <p:cNvPr id="292" name="CustomShape 72"/>
          <p:cNvSpPr/>
          <p:nvPr/>
        </p:nvSpPr>
        <p:spPr>
          <a:xfrm>
            <a:off x="1566360" y="5762520"/>
            <a:ext cx="201996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es-ES" sz="1500" b="1" dirty="0" smtClean="0">
                <a:solidFill>
                  <a:srgbClr val="000000"/>
                </a:solidFill>
                <a:latin typeface="Arial"/>
                <a:ea typeface="DejaVu Sans"/>
              </a:rPr>
              <a:t>Capital necesario total</a:t>
            </a:r>
            <a:r>
              <a:rPr lang="de-AT" sz="1500" b="1" strike="noStrike" dirty="0" smtClean="0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dirty="0"/>
          </a:p>
        </p:txBody>
      </p:sp>
      <p:sp>
        <p:nvSpPr>
          <p:cNvPr id="293" name="CustomShape 73"/>
          <p:cNvSpPr/>
          <p:nvPr/>
        </p:nvSpPr>
        <p:spPr>
          <a:xfrm>
            <a:off x="5020200" y="5762520"/>
            <a:ext cx="1914840" cy="225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es-ES" sz="1500" b="1" dirty="0" smtClean="0">
                <a:solidFill>
                  <a:srgbClr val="000000"/>
                </a:solidFill>
                <a:latin typeface="Arial"/>
                <a:ea typeface="DejaVu Sans"/>
              </a:rPr>
              <a:t>Recursos financieros totales</a:t>
            </a:r>
            <a:r>
              <a:rPr lang="de-AT" sz="1500" b="1" strike="noStrike" dirty="0" smtClean="0">
                <a:solidFill>
                  <a:srgbClr val="000000"/>
                </a:solidFill>
                <a:latin typeface="Arial"/>
                <a:ea typeface="DejaVu Sans"/>
              </a:rPr>
              <a:t>:</a:t>
            </a:r>
            <a:endParaRPr dirty="0"/>
          </a:p>
        </p:txBody>
      </p:sp>
      <p:sp>
        <p:nvSpPr>
          <p:cNvPr id="294" name="CustomShape 74"/>
          <p:cNvSpPr/>
          <p:nvPr/>
        </p:nvSpPr>
        <p:spPr>
          <a:xfrm>
            <a:off x="3591360" y="1409760"/>
            <a:ext cx="360" cy="272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5" name="Line 75"/>
          <p:cNvSpPr/>
          <p:nvPr/>
        </p:nvSpPr>
        <p:spPr>
          <a:xfrm flipV="1">
            <a:off x="1532520" y="1380960"/>
            <a:ext cx="144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296" name="CustomShape 76"/>
          <p:cNvSpPr/>
          <p:nvPr/>
        </p:nvSpPr>
        <p:spPr>
          <a:xfrm>
            <a:off x="1532880" y="137160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7" name="CustomShape 77"/>
          <p:cNvSpPr/>
          <p:nvPr/>
        </p:nvSpPr>
        <p:spPr>
          <a:xfrm>
            <a:off x="1541520" y="1371600"/>
            <a:ext cx="6343560" cy="15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8" name="Line 78"/>
          <p:cNvSpPr/>
          <p:nvPr/>
        </p:nvSpPr>
        <p:spPr>
          <a:xfrm flipV="1">
            <a:off x="7880040" y="1380960"/>
            <a:ext cx="144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299" name="CustomShape 79"/>
          <p:cNvSpPr/>
          <p:nvPr/>
        </p:nvSpPr>
        <p:spPr>
          <a:xfrm>
            <a:off x="7880400" y="137160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0" name="CustomShape 80"/>
          <p:cNvSpPr/>
          <p:nvPr/>
        </p:nvSpPr>
        <p:spPr>
          <a:xfrm>
            <a:off x="1523880" y="1371600"/>
            <a:ext cx="13680" cy="383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1" name="Line 81"/>
          <p:cNvSpPr/>
          <p:nvPr/>
        </p:nvSpPr>
        <p:spPr>
          <a:xfrm flipV="1">
            <a:off x="3090240" y="1380960"/>
            <a:ext cx="144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02" name="CustomShape 82"/>
          <p:cNvSpPr/>
          <p:nvPr/>
        </p:nvSpPr>
        <p:spPr>
          <a:xfrm>
            <a:off x="3090240" y="137160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3" name="Line 83"/>
          <p:cNvSpPr/>
          <p:nvPr/>
        </p:nvSpPr>
        <p:spPr>
          <a:xfrm flipV="1">
            <a:off x="3939840" y="138096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04" name="CustomShape 84"/>
          <p:cNvSpPr/>
          <p:nvPr/>
        </p:nvSpPr>
        <p:spPr>
          <a:xfrm>
            <a:off x="3940200" y="137160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5" name="Line 85"/>
          <p:cNvSpPr/>
          <p:nvPr/>
        </p:nvSpPr>
        <p:spPr>
          <a:xfrm flipV="1">
            <a:off x="4978800" y="1380960"/>
            <a:ext cx="144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06" name="CustomShape 86"/>
          <p:cNvSpPr/>
          <p:nvPr/>
        </p:nvSpPr>
        <p:spPr>
          <a:xfrm>
            <a:off x="4979160" y="137160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7" name="Line 87"/>
          <p:cNvSpPr/>
          <p:nvPr/>
        </p:nvSpPr>
        <p:spPr>
          <a:xfrm flipV="1">
            <a:off x="6255000" y="1380960"/>
            <a:ext cx="144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08" name="CustomShape 88"/>
          <p:cNvSpPr/>
          <p:nvPr/>
        </p:nvSpPr>
        <p:spPr>
          <a:xfrm>
            <a:off x="6255360" y="137160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9" name="Line 89"/>
          <p:cNvSpPr/>
          <p:nvPr/>
        </p:nvSpPr>
        <p:spPr>
          <a:xfrm flipV="1">
            <a:off x="6833880" y="1380960"/>
            <a:ext cx="144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10" name="CustomShape 90"/>
          <p:cNvSpPr/>
          <p:nvPr/>
        </p:nvSpPr>
        <p:spPr>
          <a:xfrm>
            <a:off x="6833880" y="137160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1" name="CustomShape 91"/>
          <p:cNvSpPr/>
          <p:nvPr/>
        </p:nvSpPr>
        <p:spPr>
          <a:xfrm>
            <a:off x="1541520" y="1741320"/>
            <a:ext cx="6343560" cy="136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2" name="CustomShape 92"/>
          <p:cNvSpPr/>
          <p:nvPr/>
        </p:nvSpPr>
        <p:spPr>
          <a:xfrm>
            <a:off x="7871400" y="1390680"/>
            <a:ext cx="13680" cy="3643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3" name="Line 93"/>
          <p:cNvSpPr/>
          <p:nvPr/>
        </p:nvSpPr>
        <p:spPr>
          <a:xfrm>
            <a:off x="1532520" y="1758600"/>
            <a:ext cx="144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14" name="CustomShape 94"/>
          <p:cNvSpPr/>
          <p:nvPr/>
        </p:nvSpPr>
        <p:spPr>
          <a:xfrm>
            <a:off x="1532880" y="1758960"/>
            <a:ext cx="468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5" name="Line 95"/>
          <p:cNvSpPr/>
          <p:nvPr/>
        </p:nvSpPr>
        <p:spPr>
          <a:xfrm>
            <a:off x="3090240" y="1758600"/>
            <a:ext cx="144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16" name="CustomShape 96"/>
          <p:cNvSpPr/>
          <p:nvPr/>
        </p:nvSpPr>
        <p:spPr>
          <a:xfrm>
            <a:off x="3090240" y="1758960"/>
            <a:ext cx="468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7" name="Line 97"/>
          <p:cNvSpPr/>
          <p:nvPr/>
        </p:nvSpPr>
        <p:spPr>
          <a:xfrm>
            <a:off x="3939840" y="1758600"/>
            <a:ext cx="180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18" name="CustomShape 98"/>
          <p:cNvSpPr/>
          <p:nvPr/>
        </p:nvSpPr>
        <p:spPr>
          <a:xfrm>
            <a:off x="3940200" y="1758960"/>
            <a:ext cx="468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9" name="Line 99"/>
          <p:cNvSpPr/>
          <p:nvPr/>
        </p:nvSpPr>
        <p:spPr>
          <a:xfrm>
            <a:off x="4978800" y="1758600"/>
            <a:ext cx="144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20" name="CustomShape 100"/>
          <p:cNvSpPr/>
          <p:nvPr/>
        </p:nvSpPr>
        <p:spPr>
          <a:xfrm>
            <a:off x="4979160" y="1758960"/>
            <a:ext cx="468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1" name="Line 101"/>
          <p:cNvSpPr/>
          <p:nvPr/>
        </p:nvSpPr>
        <p:spPr>
          <a:xfrm>
            <a:off x="6255000" y="1758600"/>
            <a:ext cx="144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22" name="CustomShape 102"/>
          <p:cNvSpPr/>
          <p:nvPr/>
        </p:nvSpPr>
        <p:spPr>
          <a:xfrm>
            <a:off x="6255360" y="1758960"/>
            <a:ext cx="468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3" name="Line 103"/>
          <p:cNvSpPr/>
          <p:nvPr/>
        </p:nvSpPr>
        <p:spPr>
          <a:xfrm>
            <a:off x="6833880" y="1758600"/>
            <a:ext cx="144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24" name="CustomShape 104"/>
          <p:cNvSpPr/>
          <p:nvPr/>
        </p:nvSpPr>
        <p:spPr>
          <a:xfrm>
            <a:off x="6833880" y="1758960"/>
            <a:ext cx="468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5" name="CustomShape 105"/>
          <p:cNvSpPr/>
          <p:nvPr/>
        </p:nvSpPr>
        <p:spPr>
          <a:xfrm>
            <a:off x="1541520" y="1987560"/>
            <a:ext cx="6343560" cy="136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6" name="Line 106"/>
          <p:cNvSpPr/>
          <p:nvPr/>
        </p:nvSpPr>
        <p:spPr>
          <a:xfrm>
            <a:off x="7880040" y="1758600"/>
            <a:ext cx="144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27" name="CustomShape 107"/>
          <p:cNvSpPr/>
          <p:nvPr/>
        </p:nvSpPr>
        <p:spPr>
          <a:xfrm>
            <a:off x="7880400" y="1758960"/>
            <a:ext cx="4680" cy="224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8" name="Line 108"/>
          <p:cNvSpPr/>
          <p:nvPr/>
        </p:nvSpPr>
        <p:spPr>
          <a:xfrm>
            <a:off x="1541520" y="2752560"/>
            <a:ext cx="342864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29" name="CustomShape 109"/>
          <p:cNvSpPr/>
          <p:nvPr/>
        </p:nvSpPr>
        <p:spPr>
          <a:xfrm>
            <a:off x="1541520" y="2752560"/>
            <a:ext cx="342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0" name="Line 110"/>
          <p:cNvSpPr/>
          <p:nvPr/>
        </p:nvSpPr>
        <p:spPr>
          <a:xfrm>
            <a:off x="4987800" y="2998440"/>
            <a:ext cx="2883600" cy="18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31" name="CustomShape 111"/>
          <p:cNvSpPr/>
          <p:nvPr/>
        </p:nvSpPr>
        <p:spPr>
          <a:xfrm>
            <a:off x="4987800" y="2998800"/>
            <a:ext cx="287964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2" name="Line 112"/>
          <p:cNvSpPr/>
          <p:nvPr/>
        </p:nvSpPr>
        <p:spPr>
          <a:xfrm>
            <a:off x="1541520" y="3244680"/>
            <a:ext cx="342864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33" name="CustomShape 113"/>
          <p:cNvSpPr/>
          <p:nvPr/>
        </p:nvSpPr>
        <p:spPr>
          <a:xfrm>
            <a:off x="1541520" y="3244680"/>
            <a:ext cx="342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4" name="Line 114"/>
          <p:cNvSpPr/>
          <p:nvPr/>
        </p:nvSpPr>
        <p:spPr>
          <a:xfrm>
            <a:off x="4890477" y="3250440"/>
            <a:ext cx="288360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35" name="CustomShape 115"/>
          <p:cNvSpPr/>
          <p:nvPr/>
        </p:nvSpPr>
        <p:spPr>
          <a:xfrm>
            <a:off x="4987800" y="3244680"/>
            <a:ext cx="287964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6" name="Line 116"/>
          <p:cNvSpPr/>
          <p:nvPr/>
        </p:nvSpPr>
        <p:spPr>
          <a:xfrm>
            <a:off x="1541520" y="3736800"/>
            <a:ext cx="342864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37" name="CustomShape 117"/>
          <p:cNvSpPr/>
          <p:nvPr/>
        </p:nvSpPr>
        <p:spPr>
          <a:xfrm>
            <a:off x="1541520" y="3736800"/>
            <a:ext cx="342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8" name="Line 118"/>
          <p:cNvSpPr/>
          <p:nvPr/>
        </p:nvSpPr>
        <p:spPr>
          <a:xfrm>
            <a:off x="4987800" y="3982680"/>
            <a:ext cx="2883600" cy="18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39" name="CustomShape 119"/>
          <p:cNvSpPr/>
          <p:nvPr/>
        </p:nvSpPr>
        <p:spPr>
          <a:xfrm>
            <a:off x="4987800" y="3983040"/>
            <a:ext cx="287964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0" name="Line 120"/>
          <p:cNvSpPr/>
          <p:nvPr/>
        </p:nvSpPr>
        <p:spPr>
          <a:xfrm>
            <a:off x="3098880" y="4228920"/>
            <a:ext cx="84996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41" name="CustomShape 121"/>
          <p:cNvSpPr/>
          <p:nvPr/>
        </p:nvSpPr>
        <p:spPr>
          <a:xfrm>
            <a:off x="3099240" y="4229280"/>
            <a:ext cx="84600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2" name="Line 122"/>
          <p:cNvSpPr/>
          <p:nvPr/>
        </p:nvSpPr>
        <p:spPr>
          <a:xfrm>
            <a:off x="4987800" y="4228920"/>
            <a:ext cx="288360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43" name="CustomShape 123"/>
          <p:cNvSpPr/>
          <p:nvPr/>
        </p:nvSpPr>
        <p:spPr>
          <a:xfrm>
            <a:off x="4987800" y="4229280"/>
            <a:ext cx="287964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4" name="Line 124"/>
          <p:cNvSpPr/>
          <p:nvPr/>
        </p:nvSpPr>
        <p:spPr>
          <a:xfrm>
            <a:off x="3090240" y="4228920"/>
            <a:ext cx="1440" cy="2556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45" name="CustomShape 125"/>
          <p:cNvSpPr/>
          <p:nvPr/>
        </p:nvSpPr>
        <p:spPr>
          <a:xfrm>
            <a:off x="3090240" y="4229280"/>
            <a:ext cx="4680" cy="251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6" name="Line 126"/>
          <p:cNvSpPr/>
          <p:nvPr/>
        </p:nvSpPr>
        <p:spPr>
          <a:xfrm>
            <a:off x="3939840" y="4238280"/>
            <a:ext cx="1800" cy="2462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47" name="CustomShape 127"/>
          <p:cNvSpPr/>
          <p:nvPr/>
        </p:nvSpPr>
        <p:spPr>
          <a:xfrm>
            <a:off x="3940200" y="4238640"/>
            <a:ext cx="4680" cy="242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8" name="Line 128"/>
          <p:cNvSpPr/>
          <p:nvPr/>
        </p:nvSpPr>
        <p:spPr>
          <a:xfrm>
            <a:off x="1541520" y="4475160"/>
            <a:ext cx="342864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49" name="CustomShape 129"/>
          <p:cNvSpPr/>
          <p:nvPr/>
        </p:nvSpPr>
        <p:spPr>
          <a:xfrm>
            <a:off x="1541520" y="4475160"/>
            <a:ext cx="342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0" name="Line 130"/>
          <p:cNvSpPr/>
          <p:nvPr/>
        </p:nvSpPr>
        <p:spPr>
          <a:xfrm>
            <a:off x="4987800" y="4475160"/>
            <a:ext cx="288360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51" name="CustomShape 131"/>
          <p:cNvSpPr/>
          <p:nvPr/>
        </p:nvSpPr>
        <p:spPr>
          <a:xfrm>
            <a:off x="4987800" y="4475160"/>
            <a:ext cx="287964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2" name="Line 132"/>
          <p:cNvSpPr/>
          <p:nvPr/>
        </p:nvSpPr>
        <p:spPr>
          <a:xfrm>
            <a:off x="4987800" y="4721040"/>
            <a:ext cx="288360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53" name="CustomShape 133"/>
          <p:cNvSpPr/>
          <p:nvPr/>
        </p:nvSpPr>
        <p:spPr>
          <a:xfrm>
            <a:off x="4987800" y="4721400"/>
            <a:ext cx="287964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4" name="Line 134"/>
          <p:cNvSpPr/>
          <p:nvPr/>
        </p:nvSpPr>
        <p:spPr>
          <a:xfrm>
            <a:off x="3098880" y="4967280"/>
            <a:ext cx="84996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55" name="CustomShape 135"/>
          <p:cNvSpPr/>
          <p:nvPr/>
        </p:nvSpPr>
        <p:spPr>
          <a:xfrm>
            <a:off x="3099240" y="4967280"/>
            <a:ext cx="84600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6" name="Line 136"/>
          <p:cNvSpPr/>
          <p:nvPr/>
        </p:nvSpPr>
        <p:spPr>
          <a:xfrm>
            <a:off x="3090240" y="4967280"/>
            <a:ext cx="1440" cy="26496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57" name="CustomShape 137"/>
          <p:cNvSpPr/>
          <p:nvPr/>
        </p:nvSpPr>
        <p:spPr>
          <a:xfrm>
            <a:off x="3090240" y="4967280"/>
            <a:ext cx="4680" cy="261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8" name="Line 138"/>
          <p:cNvSpPr/>
          <p:nvPr/>
        </p:nvSpPr>
        <p:spPr>
          <a:xfrm>
            <a:off x="1541520" y="5222520"/>
            <a:ext cx="2407320" cy="18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59" name="CustomShape 139"/>
          <p:cNvSpPr/>
          <p:nvPr/>
        </p:nvSpPr>
        <p:spPr>
          <a:xfrm>
            <a:off x="1541520" y="5222880"/>
            <a:ext cx="240336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0" name="Line 140"/>
          <p:cNvSpPr/>
          <p:nvPr/>
        </p:nvSpPr>
        <p:spPr>
          <a:xfrm>
            <a:off x="3948840" y="5213160"/>
            <a:ext cx="102132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61" name="CustomShape 141"/>
          <p:cNvSpPr/>
          <p:nvPr/>
        </p:nvSpPr>
        <p:spPr>
          <a:xfrm>
            <a:off x="3948840" y="5213520"/>
            <a:ext cx="101736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2" name="Line 142"/>
          <p:cNvSpPr/>
          <p:nvPr/>
        </p:nvSpPr>
        <p:spPr>
          <a:xfrm>
            <a:off x="3948840" y="5232240"/>
            <a:ext cx="102132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63" name="CustomShape 143"/>
          <p:cNvSpPr/>
          <p:nvPr/>
        </p:nvSpPr>
        <p:spPr>
          <a:xfrm>
            <a:off x="3948840" y="5232240"/>
            <a:ext cx="101736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4" name="Line 144"/>
          <p:cNvSpPr/>
          <p:nvPr/>
        </p:nvSpPr>
        <p:spPr>
          <a:xfrm>
            <a:off x="6264000" y="5222520"/>
            <a:ext cx="578520" cy="18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65" name="CustomShape 145"/>
          <p:cNvSpPr/>
          <p:nvPr/>
        </p:nvSpPr>
        <p:spPr>
          <a:xfrm>
            <a:off x="6264000" y="5222880"/>
            <a:ext cx="57492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6" name="Line 146"/>
          <p:cNvSpPr/>
          <p:nvPr/>
        </p:nvSpPr>
        <p:spPr>
          <a:xfrm>
            <a:off x="6255000" y="5222520"/>
            <a:ext cx="1440" cy="27468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67" name="CustomShape 147"/>
          <p:cNvSpPr/>
          <p:nvPr/>
        </p:nvSpPr>
        <p:spPr>
          <a:xfrm>
            <a:off x="6255360" y="5222880"/>
            <a:ext cx="4680" cy="27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8" name="Line 148"/>
          <p:cNvSpPr/>
          <p:nvPr/>
        </p:nvSpPr>
        <p:spPr>
          <a:xfrm>
            <a:off x="4987800" y="5487840"/>
            <a:ext cx="185472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69" name="CustomShape 149"/>
          <p:cNvSpPr/>
          <p:nvPr/>
        </p:nvSpPr>
        <p:spPr>
          <a:xfrm>
            <a:off x="4987800" y="5487840"/>
            <a:ext cx="185112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0" name="Line 150"/>
          <p:cNvSpPr/>
          <p:nvPr/>
        </p:nvSpPr>
        <p:spPr>
          <a:xfrm>
            <a:off x="6842520" y="5478120"/>
            <a:ext cx="1028880" cy="18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71" name="CustomShape 151"/>
          <p:cNvSpPr/>
          <p:nvPr/>
        </p:nvSpPr>
        <p:spPr>
          <a:xfrm>
            <a:off x="6842880" y="5478480"/>
            <a:ext cx="102456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2" name="Line 152"/>
          <p:cNvSpPr/>
          <p:nvPr/>
        </p:nvSpPr>
        <p:spPr>
          <a:xfrm>
            <a:off x="6842520" y="5497200"/>
            <a:ext cx="1028880" cy="18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73" name="CustomShape 153"/>
          <p:cNvSpPr/>
          <p:nvPr/>
        </p:nvSpPr>
        <p:spPr>
          <a:xfrm>
            <a:off x="6842880" y="5497560"/>
            <a:ext cx="102456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4" name="CustomShape 154"/>
          <p:cNvSpPr/>
          <p:nvPr/>
        </p:nvSpPr>
        <p:spPr>
          <a:xfrm>
            <a:off x="1523880" y="1987560"/>
            <a:ext cx="13680" cy="4017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5" name="Line 155"/>
          <p:cNvSpPr/>
          <p:nvPr/>
        </p:nvSpPr>
        <p:spPr>
          <a:xfrm>
            <a:off x="3939840" y="4976640"/>
            <a:ext cx="1800" cy="26496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76" name="CustomShape 156"/>
          <p:cNvSpPr/>
          <p:nvPr/>
        </p:nvSpPr>
        <p:spPr>
          <a:xfrm>
            <a:off x="3940200" y="4976640"/>
            <a:ext cx="4680" cy="261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7" name="CustomShape 157"/>
          <p:cNvSpPr/>
          <p:nvPr/>
        </p:nvSpPr>
        <p:spPr>
          <a:xfrm>
            <a:off x="4970160" y="2004840"/>
            <a:ext cx="13680" cy="39996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8" name="Line 158"/>
          <p:cNvSpPr/>
          <p:nvPr/>
        </p:nvSpPr>
        <p:spPr>
          <a:xfrm>
            <a:off x="6833880" y="5232240"/>
            <a:ext cx="1440" cy="27468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79" name="CustomShape 159"/>
          <p:cNvSpPr/>
          <p:nvPr/>
        </p:nvSpPr>
        <p:spPr>
          <a:xfrm>
            <a:off x="6833880" y="5232240"/>
            <a:ext cx="4680" cy="2707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0" name="CustomShape 160"/>
          <p:cNvSpPr/>
          <p:nvPr/>
        </p:nvSpPr>
        <p:spPr>
          <a:xfrm>
            <a:off x="1541520" y="5989680"/>
            <a:ext cx="6343560" cy="15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1" name="CustomShape 161"/>
          <p:cNvSpPr/>
          <p:nvPr/>
        </p:nvSpPr>
        <p:spPr>
          <a:xfrm>
            <a:off x="7871400" y="2004840"/>
            <a:ext cx="13680" cy="39996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2" name="Line 162"/>
          <p:cNvSpPr/>
          <p:nvPr/>
        </p:nvSpPr>
        <p:spPr>
          <a:xfrm>
            <a:off x="1532520" y="6008400"/>
            <a:ext cx="144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83" name="CustomShape 163"/>
          <p:cNvSpPr/>
          <p:nvPr/>
        </p:nvSpPr>
        <p:spPr>
          <a:xfrm>
            <a:off x="1532880" y="6008760"/>
            <a:ext cx="4680" cy="242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4" name="Line 164"/>
          <p:cNvSpPr/>
          <p:nvPr/>
        </p:nvSpPr>
        <p:spPr>
          <a:xfrm>
            <a:off x="3090240" y="6008400"/>
            <a:ext cx="144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85" name="CustomShape 165"/>
          <p:cNvSpPr/>
          <p:nvPr/>
        </p:nvSpPr>
        <p:spPr>
          <a:xfrm>
            <a:off x="3090240" y="6008760"/>
            <a:ext cx="4680" cy="242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6" name="Line 166"/>
          <p:cNvSpPr/>
          <p:nvPr/>
        </p:nvSpPr>
        <p:spPr>
          <a:xfrm>
            <a:off x="3939840" y="6008400"/>
            <a:ext cx="180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87" name="CustomShape 167"/>
          <p:cNvSpPr/>
          <p:nvPr/>
        </p:nvSpPr>
        <p:spPr>
          <a:xfrm>
            <a:off x="3940200" y="6008760"/>
            <a:ext cx="4680" cy="242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8" name="Line 168"/>
          <p:cNvSpPr/>
          <p:nvPr/>
        </p:nvSpPr>
        <p:spPr>
          <a:xfrm>
            <a:off x="4978800" y="6008400"/>
            <a:ext cx="144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89" name="CustomShape 169"/>
          <p:cNvSpPr/>
          <p:nvPr/>
        </p:nvSpPr>
        <p:spPr>
          <a:xfrm>
            <a:off x="4979160" y="6008760"/>
            <a:ext cx="4680" cy="242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0" name="Line 170"/>
          <p:cNvSpPr/>
          <p:nvPr/>
        </p:nvSpPr>
        <p:spPr>
          <a:xfrm>
            <a:off x="6255000" y="6008400"/>
            <a:ext cx="144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91" name="CustomShape 171"/>
          <p:cNvSpPr/>
          <p:nvPr/>
        </p:nvSpPr>
        <p:spPr>
          <a:xfrm>
            <a:off x="6255360" y="6008760"/>
            <a:ext cx="4680" cy="242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2" name="Line 172"/>
          <p:cNvSpPr/>
          <p:nvPr/>
        </p:nvSpPr>
        <p:spPr>
          <a:xfrm>
            <a:off x="6833880" y="6008400"/>
            <a:ext cx="144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93" name="CustomShape 173"/>
          <p:cNvSpPr/>
          <p:nvPr/>
        </p:nvSpPr>
        <p:spPr>
          <a:xfrm>
            <a:off x="6833880" y="6008760"/>
            <a:ext cx="4680" cy="242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4" name="Line 174"/>
          <p:cNvSpPr/>
          <p:nvPr/>
        </p:nvSpPr>
        <p:spPr>
          <a:xfrm>
            <a:off x="7880040" y="6008400"/>
            <a:ext cx="144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95" name="CustomShape 175"/>
          <p:cNvSpPr/>
          <p:nvPr/>
        </p:nvSpPr>
        <p:spPr>
          <a:xfrm>
            <a:off x="7880400" y="6008760"/>
            <a:ext cx="4680" cy="242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6" name="Line 176"/>
          <p:cNvSpPr/>
          <p:nvPr/>
        </p:nvSpPr>
        <p:spPr>
          <a:xfrm>
            <a:off x="7888680" y="138096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97" name="CustomShape 177"/>
          <p:cNvSpPr/>
          <p:nvPr/>
        </p:nvSpPr>
        <p:spPr>
          <a:xfrm>
            <a:off x="7889040" y="138096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8" name="Line 178"/>
          <p:cNvSpPr/>
          <p:nvPr/>
        </p:nvSpPr>
        <p:spPr>
          <a:xfrm>
            <a:off x="7888680" y="175068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99" name="CustomShape 179"/>
          <p:cNvSpPr/>
          <p:nvPr/>
        </p:nvSpPr>
        <p:spPr>
          <a:xfrm>
            <a:off x="7889040" y="1751040"/>
            <a:ext cx="4680" cy="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0" name="Line 180"/>
          <p:cNvSpPr/>
          <p:nvPr/>
        </p:nvSpPr>
        <p:spPr>
          <a:xfrm>
            <a:off x="7888680" y="199548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01" name="CustomShape 181"/>
          <p:cNvSpPr/>
          <p:nvPr/>
        </p:nvSpPr>
        <p:spPr>
          <a:xfrm>
            <a:off x="7889040" y="199548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2" name="Line 182"/>
          <p:cNvSpPr/>
          <p:nvPr/>
        </p:nvSpPr>
        <p:spPr>
          <a:xfrm>
            <a:off x="7888680" y="226980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03" name="CustomShape 183"/>
          <p:cNvSpPr/>
          <p:nvPr/>
        </p:nvSpPr>
        <p:spPr>
          <a:xfrm>
            <a:off x="7889040" y="227016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4" name="Line 184"/>
          <p:cNvSpPr/>
          <p:nvPr/>
        </p:nvSpPr>
        <p:spPr>
          <a:xfrm>
            <a:off x="7888680" y="250632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05" name="CustomShape 185"/>
          <p:cNvSpPr/>
          <p:nvPr/>
        </p:nvSpPr>
        <p:spPr>
          <a:xfrm>
            <a:off x="7889040" y="250668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6" name="Line 186"/>
          <p:cNvSpPr/>
          <p:nvPr/>
        </p:nvSpPr>
        <p:spPr>
          <a:xfrm>
            <a:off x="7888680" y="275256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07" name="CustomShape 187"/>
          <p:cNvSpPr/>
          <p:nvPr/>
        </p:nvSpPr>
        <p:spPr>
          <a:xfrm>
            <a:off x="7889040" y="275256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8" name="Line 188"/>
          <p:cNvSpPr/>
          <p:nvPr/>
        </p:nvSpPr>
        <p:spPr>
          <a:xfrm>
            <a:off x="7888680" y="299844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09" name="CustomShape 189"/>
          <p:cNvSpPr/>
          <p:nvPr/>
        </p:nvSpPr>
        <p:spPr>
          <a:xfrm>
            <a:off x="7889040" y="299880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0" name="Line 190"/>
          <p:cNvSpPr/>
          <p:nvPr/>
        </p:nvSpPr>
        <p:spPr>
          <a:xfrm>
            <a:off x="7888680" y="324468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11" name="CustomShape 191"/>
          <p:cNvSpPr/>
          <p:nvPr/>
        </p:nvSpPr>
        <p:spPr>
          <a:xfrm>
            <a:off x="7889040" y="324468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2" name="Line 192"/>
          <p:cNvSpPr/>
          <p:nvPr/>
        </p:nvSpPr>
        <p:spPr>
          <a:xfrm>
            <a:off x="7888680" y="349056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13" name="CustomShape 193"/>
          <p:cNvSpPr/>
          <p:nvPr/>
        </p:nvSpPr>
        <p:spPr>
          <a:xfrm>
            <a:off x="7889040" y="349092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4" name="Line 194"/>
          <p:cNvSpPr/>
          <p:nvPr/>
        </p:nvSpPr>
        <p:spPr>
          <a:xfrm>
            <a:off x="7888680" y="373680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15" name="CustomShape 195"/>
          <p:cNvSpPr/>
          <p:nvPr/>
        </p:nvSpPr>
        <p:spPr>
          <a:xfrm>
            <a:off x="7889040" y="373680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6" name="Line 196"/>
          <p:cNvSpPr/>
          <p:nvPr/>
        </p:nvSpPr>
        <p:spPr>
          <a:xfrm>
            <a:off x="7888680" y="398268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17" name="CustomShape 197"/>
          <p:cNvSpPr/>
          <p:nvPr/>
        </p:nvSpPr>
        <p:spPr>
          <a:xfrm>
            <a:off x="7889040" y="398304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8" name="Line 198"/>
          <p:cNvSpPr/>
          <p:nvPr/>
        </p:nvSpPr>
        <p:spPr>
          <a:xfrm>
            <a:off x="7888680" y="422892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19" name="CustomShape 199"/>
          <p:cNvSpPr/>
          <p:nvPr/>
        </p:nvSpPr>
        <p:spPr>
          <a:xfrm>
            <a:off x="7889040" y="422928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0" name="Line 200"/>
          <p:cNvSpPr/>
          <p:nvPr/>
        </p:nvSpPr>
        <p:spPr>
          <a:xfrm>
            <a:off x="7888680" y="447516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21" name="CustomShape 201"/>
          <p:cNvSpPr/>
          <p:nvPr/>
        </p:nvSpPr>
        <p:spPr>
          <a:xfrm>
            <a:off x="7889040" y="447516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2" name="Line 202"/>
          <p:cNvSpPr/>
          <p:nvPr/>
        </p:nvSpPr>
        <p:spPr>
          <a:xfrm>
            <a:off x="7888680" y="472104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23" name="CustomShape 203"/>
          <p:cNvSpPr/>
          <p:nvPr/>
        </p:nvSpPr>
        <p:spPr>
          <a:xfrm>
            <a:off x="7889040" y="472140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4" name="Line 204"/>
          <p:cNvSpPr/>
          <p:nvPr/>
        </p:nvSpPr>
        <p:spPr>
          <a:xfrm>
            <a:off x="7888680" y="496728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25" name="CustomShape 205"/>
          <p:cNvSpPr/>
          <p:nvPr/>
        </p:nvSpPr>
        <p:spPr>
          <a:xfrm>
            <a:off x="7889040" y="496728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6" name="Line 206"/>
          <p:cNvSpPr/>
          <p:nvPr/>
        </p:nvSpPr>
        <p:spPr>
          <a:xfrm>
            <a:off x="7888680" y="522252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27" name="CustomShape 207"/>
          <p:cNvSpPr/>
          <p:nvPr/>
        </p:nvSpPr>
        <p:spPr>
          <a:xfrm>
            <a:off x="7889040" y="522288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8" name="Line 208"/>
          <p:cNvSpPr/>
          <p:nvPr/>
        </p:nvSpPr>
        <p:spPr>
          <a:xfrm>
            <a:off x="7888680" y="548784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29" name="CustomShape 209"/>
          <p:cNvSpPr/>
          <p:nvPr/>
        </p:nvSpPr>
        <p:spPr>
          <a:xfrm>
            <a:off x="7889040" y="548784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0" name="Line 210"/>
          <p:cNvSpPr/>
          <p:nvPr/>
        </p:nvSpPr>
        <p:spPr>
          <a:xfrm>
            <a:off x="7888680" y="574344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31" name="CustomShape 211"/>
          <p:cNvSpPr/>
          <p:nvPr/>
        </p:nvSpPr>
        <p:spPr>
          <a:xfrm>
            <a:off x="7889040" y="574344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2" name="Line 212"/>
          <p:cNvSpPr/>
          <p:nvPr/>
        </p:nvSpPr>
        <p:spPr>
          <a:xfrm>
            <a:off x="7888680" y="599904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33" name="CustomShape 213"/>
          <p:cNvSpPr/>
          <p:nvPr/>
        </p:nvSpPr>
        <p:spPr>
          <a:xfrm>
            <a:off x="7889040" y="5999040"/>
            <a:ext cx="468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4" name="Line 214"/>
          <p:cNvSpPr/>
          <p:nvPr/>
        </p:nvSpPr>
        <p:spPr>
          <a:xfrm>
            <a:off x="1532520" y="6235560"/>
            <a:ext cx="635616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35" name="CustomShape 215"/>
          <p:cNvSpPr/>
          <p:nvPr/>
        </p:nvSpPr>
        <p:spPr>
          <a:xfrm>
            <a:off x="1532880" y="6235560"/>
            <a:ext cx="6361200" cy="54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6" name="Line 216"/>
          <p:cNvSpPr/>
          <p:nvPr/>
        </p:nvSpPr>
        <p:spPr>
          <a:xfrm>
            <a:off x="4923000" y="1842120"/>
            <a:ext cx="0" cy="4495680"/>
          </a:xfrm>
          <a:prstGeom prst="line">
            <a:avLst/>
          </a:prstGeom>
          <a:ln w="9360">
            <a:solidFill>
              <a:schemeClr val="tx1"/>
            </a:solidFill>
            <a:round/>
          </a:ln>
        </p:spPr>
      </p:sp>
      <p:sp>
        <p:nvSpPr>
          <p:cNvPr id="437" name="Line 217"/>
          <p:cNvSpPr/>
          <p:nvPr/>
        </p:nvSpPr>
        <p:spPr>
          <a:xfrm>
            <a:off x="1523880" y="2438280"/>
            <a:ext cx="6324480" cy="0"/>
          </a:xfrm>
          <a:prstGeom prst="line">
            <a:avLst/>
          </a:prstGeom>
          <a:ln w="9360">
            <a:solidFill>
              <a:schemeClr val="tx1"/>
            </a:solidFill>
            <a:round/>
          </a:ln>
        </p:spPr>
        <p:txBody>
          <a:bodyPr/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9384632B-ACED-4C17-82E5-EB02006829AA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3</a:t>
            </a:fld>
            <a:endParaRPr/>
          </a:p>
        </p:txBody>
      </p:sp>
      <p:pic>
        <p:nvPicPr>
          <p:cNvPr id="91" name="Imagem 7"/>
          <p:cNvPicPr/>
          <p:nvPr/>
        </p:nvPicPr>
        <p:blipFill>
          <a:blip r:embed="rId3" cstate="print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92" name="CustomShape 3"/>
          <p:cNvSpPr/>
          <p:nvPr/>
        </p:nvSpPr>
        <p:spPr>
          <a:xfrm>
            <a:off x="3240" y="-532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000000"/>
                </a:solidFill>
                <a:latin typeface="Tw Cen MT"/>
                <a:ea typeface="DejaVu Sans"/>
              </a:rPr>
              <a:t>2. </a:t>
            </a:r>
            <a:r>
              <a:rPr lang="de-AT" sz="3200" strike="noStrike" dirty="0" smtClean="0">
                <a:solidFill>
                  <a:srgbClr val="000000"/>
                </a:solidFill>
                <a:latin typeface="Tw Cen MT"/>
                <a:ea typeface="DejaVu Sans"/>
              </a:rPr>
              <a:t>De la idea de negocio al producto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93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es-ES_tradnl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Describe tu modelo </a:t>
            </a:r>
            <a:r>
              <a:rPr lang="es-ES_tradnl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de </a:t>
            </a:r>
            <a:r>
              <a:rPr lang="es-ES_tradnl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negocio.</a:t>
            </a:r>
            <a:endParaRPr lang="es-ES_tradnl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es-ES_tradnl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¿Cómo se te ocurrió esta idea de negocio? </a:t>
            </a:r>
            <a:endParaRPr lang="es-ES_tradnl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es-ES_tradnl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¿Qué necesi</a:t>
            </a:r>
            <a:r>
              <a:rPr lang="es-ES_tradnl" sz="32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dades satisface tu idea de negocio?</a:t>
            </a:r>
            <a:endParaRPr lang="es-ES_tradnl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es-ES_tradnl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¿Qué aptitudes tienes que respalden la implementación satisfactoria de tu idea de negocio?</a:t>
            </a:r>
            <a:endParaRPr lang="es-ES_tradnl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540DC6A5-04FE-46DC-9673-BE5C486F9D1E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4</a:t>
            </a:fld>
            <a:endParaRPr/>
          </a:p>
        </p:txBody>
      </p:sp>
      <p:pic>
        <p:nvPicPr>
          <p:cNvPr id="96" name="Imagem 7"/>
          <p:cNvPicPr/>
          <p:nvPr/>
        </p:nvPicPr>
        <p:blipFill>
          <a:blip r:embed="rId3" cstate="print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97" name="CustomShape 3"/>
          <p:cNvSpPr/>
          <p:nvPr/>
        </p:nvSpPr>
        <p:spPr>
          <a:xfrm>
            <a:off x="3240" y="-532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000000"/>
                </a:solidFill>
                <a:latin typeface="Tw Cen MT"/>
                <a:ea typeface="DejaVu Sans"/>
              </a:rPr>
              <a:t>2. </a:t>
            </a:r>
            <a:r>
              <a:rPr lang="de-AT" sz="3200" strike="noStrike" dirty="0" smtClean="0">
                <a:solidFill>
                  <a:srgbClr val="000000"/>
                </a:solidFill>
                <a:latin typeface="Tw Cen MT"/>
                <a:ea typeface="DejaVu Sans"/>
              </a:rPr>
              <a:t>De la idea de negocio al producto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98" name="CustomShape 4"/>
          <p:cNvSpPr/>
          <p:nvPr/>
        </p:nvSpPr>
        <p:spPr>
          <a:xfrm>
            <a:off x="609480" y="175248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es-ES_tradnl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Describe, por favor, tu producto o servicio. </a:t>
            </a:r>
            <a:endParaRPr lang="es-ES_tradnl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_tradnl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¿Cuál es tu USP?</a:t>
            </a:r>
            <a:endParaRPr lang="es-ES_tradnl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_tradnl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¿Por qué deberían comprar tu producto/servicio?</a:t>
            </a:r>
            <a:endParaRPr lang="es-ES_tradnl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_tradnl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¿Qué hace que tu producto sea mejor que </a:t>
            </a:r>
            <a:r>
              <a:rPr lang="es-ES_tradnl" sz="32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el</a:t>
            </a:r>
            <a:r>
              <a:rPr lang="es-ES_tradnl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de tus competidores?</a:t>
            </a:r>
            <a:endParaRPr lang="es-ES_tradnl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38181927-1482-4F81-A0F8-DC5F84065F05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5</a:t>
            </a:fld>
            <a:endParaRPr/>
          </a:p>
        </p:txBody>
      </p:sp>
      <p:pic>
        <p:nvPicPr>
          <p:cNvPr id="101" name="Imagem 7"/>
          <p:cNvPicPr/>
          <p:nvPr/>
        </p:nvPicPr>
        <p:blipFill>
          <a:blip r:embed="rId3" cstate="print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0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strike="noStrike" dirty="0">
                <a:solidFill>
                  <a:srgbClr val="000000"/>
                </a:solidFill>
                <a:latin typeface="Tw Cen MT"/>
                <a:ea typeface="DejaVu Sans"/>
              </a:rPr>
              <a:t>3. </a:t>
            </a:r>
            <a:r>
              <a:rPr lang="es-ES" sz="3200" strike="noStrike" dirty="0" smtClean="0">
                <a:solidFill>
                  <a:srgbClr val="000000"/>
                </a:solidFill>
                <a:latin typeface="Tw Cen MT"/>
                <a:ea typeface="DejaVu Sans"/>
              </a:rPr>
              <a:t>Oportunidades de negocio y grupo objetivo.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03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es-ES_tradnl" sz="32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¿Cómo sabes que tu producto/servicio tiene posibilidades en el mercado?</a:t>
            </a:r>
            <a:endParaRPr lang="es-ES_tradnl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es-ES_tradnl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¿Quiénes son tus clientes potenciales/grupo objetivo? Def</a:t>
            </a:r>
            <a:r>
              <a:rPr lang="es-ES_tradnl" sz="32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inir.</a:t>
            </a:r>
            <a:endParaRPr lang="es-ES_tradnl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_tradnl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¿Dónde </a:t>
            </a:r>
            <a:r>
              <a:rPr lang="es-ES_tradnl" sz="32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se encuentra</a:t>
            </a:r>
            <a:r>
              <a:rPr lang="es-ES_tradnl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tu mercado objetivo?</a:t>
            </a:r>
            <a:endParaRPr lang="es-ES_tradnl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_tradnl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Cuantifica el interés del mercado</a:t>
            </a:r>
            <a:endParaRPr lang="es-ES_tradnl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es-ES_tradnl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Tipo de negocio: servicios, minorista, mayorista o producción</a:t>
            </a:r>
            <a:endParaRPr lang="es-ES_tradnl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lnSpc>
                <a:spcPct val="90000"/>
              </a:lnSpc>
              <a:buFont typeface="Arial" charset="0"/>
              <a:buChar char="•"/>
            </a:pP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s-ES" dirty="0"/>
          </a:p>
        </p:txBody>
      </p:sp>
      <p:sp>
        <p:nvSpPr>
          <p:cNvPr id="10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A46F868D-8315-41C6-B318-5D8DA3C40DFD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6</a:t>
            </a:fld>
            <a:endParaRPr/>
          </a:p>
        </p:txBody>
      </p:sp>
      <p:pic>
        <p:nvPicPr>
          <p:cNvPr id="106" name="Imagem 7"/>
          <p:cNvPicPr/>
          <p:nvPr/>
        </p:nvPicPr>
        <p:blipFill>
          <a:blip r:embed="rId3" cstate="print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07" name="CustomShape 3"/>
          <p:cNvSpPr/>
          <p:nvPr/>
        </p:nvSpPr>
        <p:spPr>
          <a:xfrm>
            <a:off x="3240" y="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3200" strike="noStrike" dirty="0" smtClean="0">
                <a:solidFill>
                  <a:srgbClr val="000000"/>
                </a:solidFill>
                <a:latin typeface="Tw Cen MT"/>
                <a:ea typeface="DejaVu Sans"/>
              </a:rPr>
              <a:t>3. Oportunidades de mercado y estrategias de marketing</a:t>
            </a:r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108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_tradnl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¿Has </a:t>
            </a:r>
            <a:r>
              <a:rPr lang="es-ES_tradnl" sz="32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i</a:t>
            </a:r>
            <a:r>
              <a:rPr lang="es-ES_tradnl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dentificado las </a:t>
            </a:r>
            <a:r>
              <a:rPr lang="es-ES_tradnl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4Ps</a:t>
            </a:r>
            <a:r>
              <a:rPr lang="es-ES_tradnl" sz="32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s-ES_tradnl" sz="32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(</a:t>
            </a:r>
            <a:r>
              <a:rPr lang="es-ES_tradnl" sz="32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p</a:t>
            </a:r>
            <a:r>
              <a:rPr lang="es-ES_tradnl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recio</a:t>
            </a:r>
            <a:r>
              <a:rPr lang="es-ES_tradnl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, producto, plaza</a:t>
            </a:r>
            <a:r>
              <a:rPr lang="es-ES_tradnl" sz="32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y </a:t>
            </a:r>
            <a:r>
              <a:rPr lang="es-ES_tradnl" sz="32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p</a:t>
            </a:r>
            <a:r>
              <a:rPr lang="es-ES_tradnl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romoción)?</a:t>
            </a:r>
            <a:endParaRPr lang="es-ES_tradnl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_tradnl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¿Cómo es el diseño de tu producto? ¡Enseña una muestra</a:t>
            </a:r>
            <a:r>
              <a:rPr lang="es-ES_tradnl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!</a:t>
            </a:r>
            <a:endParaRPr lang="es-ES_tradnl" sz="3200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_tradnl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</a:t>
            </a:r>
            <a:r>
              <a:rPr lang="es-ES_tradnl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Qué precio tienes en mente? ¿Cómo has llegado a este precio? </a:t>
            </a:r>
            <a:endParaRPr lang="es-ES_tradnl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_tradnl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¿Cómo pretendes vender el producto? </a:t>
            </a:r>
            <a:endParaRPr lang="es-ES_tradnl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C7439CCB-0A5D-4871-B7F0-4CDFD2DAA7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7</a:t>
            </a:fld>
            <a:endParaRPr/>
          </a:p>
        </p:txBody>
      </p:sp>
      <p:pic>
        <p:nvPicPr>
          <p:cNvPr id="111" name="Imagem 7"/>
          <p:cNvPicPr/>
          <p:nvPr/>
        </p:nvPicPr>
        <p:blipFill>
          <a:blip r:embed="rId3" cstate="print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1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3200" strike="noStrike" dirty="0" smtClean="0">
                <a:solidFill>
                  <a:srgbClr val="000000"/>
                </a:solidFill>
                <a:latin typeface="Tw Cen MT"/>
                <a:ea typeface="DejaVu Sans"/>
              </a:rPr>
              <a:t>3. Oportunidades de mercado y estrategias de marketing</a:t>
            </a:r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113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¿Cómo piensas promocionar tu empresa?</a:t>
            </a:r>
            <a:endParaRPr lang="es-ES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¿Cuál es tu concepto de promoción (por ejemplo: carteles, tarjetas de presentación, folletos, internet, etc</a:t>
            </a: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.)</a:t>
            </a: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?</a:t>
            </a:r>
            <a:endParaRPr lang="es-ES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332D56FD-1B16-4A72-A2D8-5E0B3D1C2D3E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8</a:t>
            </a:fld>
            <a:endParaRPr/>
          </a:p>
        </p:txBody>
      </p:sp>
      <p:pic>
        <p:nvPicPr>
          <p:cNvPr id="116" name="Imagem 7"/>
          <p:cNvPicPr/>
          <p:nvPr/>
        </p:nvPicPr>
        <p:blipFill>
          <a:blip r:embed="rId3" cstate="print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17" name="CustomShape 3"/>
          <p:cNvSpPr/>
          <p:nvPr/>
        </p:nvSpPr>
        <p:spPr>
          <a:xfrm>
            <a:off x="3240" y="-532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3200" strike="noStrike" dirty="0" smtClean="0">
                <a:solidFill>
                  <a:srgbClr val="000000"/>
                </a:solidFill>
                <a:latin typeface="Tw Cen MT"/>
                <a:ea typeface="DejaVu Sans"/>
              </a:rPr>
              <a:t>4. Análisis de la competencia</a:t>
            </a:r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118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¿Existen competidores? No se acepta un “NO“ por respuesta.</a:t>
            </a:r>
            <a:endParaRPr lang="es-ES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¿Qué empresas son tus competidoras? </a:t>
            </a:r>
            <a:endParaRPr lang="es-ES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lnSpc>
                <a:spcPct val="100000"/>
              </a:lnSpc>
              <a:buFont typeface="Arial" charset="0"/>
              <a:buChar char="•"/>
            </a:pPr>
            <a:endParaRPr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BE550351-DC13-4D9F-A059-06EEBAFA46D5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9</a:t>
            </a:fld>
            <a:endParaRPr/>
          </a:p>
        </p:txBody>
      </p:sp>
      <p:pic>
        <p:nvPicPr>
          <p:cNvPr id="121" name="Imagem 7"/>
          <p:cNvPicPr/>
          <p:nvPr/>
        </p:nvPicPr>
        <p:blipFill>
          <a:blip r:embed="rId3" cstate="print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2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3200" strike="noStrike" dirty="0" smtClean="0">
                <a:solidFill>
                  <a:srgbClr val="000000"/>
                </a:solidFill>
                <a:latin typeface="Tw Cen MT"/>
                <a:ea typeface="DejaVu Sans"/>
              </a:rPr>
              <a:t>5. Descripción del equipo</a:t>
            </a:r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123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¿Quién forma parte de tu equipo?</a:t>
            </a:r>
            <a:endParaRPr lang="es-ES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" sz="32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¿Cómo se distribuyen las tareas?</a:t>
            </a:r>
            <a:endParaRPr lang="es-ES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¿De cuántos miembros consta tu equipo de trabajo?</a:t>
            </a:r>
            <a:endParaRPr lang="es-ES" dirty="0" smtClean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100000"/>
              </a:lnSpc>
              <a:buFont typeface="Arial" charset="0"/>
              <a:buChar char="•"/>
            </a:pPr>
            <a:r>
              <a:rPr lang="es-ES" sz="3200" strike="noStrike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¿Qué cualificaciones poseen?</a:t>
            </a:r>
            <a:endParaRPr lang="es-ES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955</Words>
  <Application>Microsoft Macintosh PowerPoint</Application>
  <PresentationFormat>Presentación en pantalla (4:3)</PresentationFormat>
  <Paragraphs>154</Paragraphs>
  <Slides>21</Slides>
  <Notes>15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21</vt:i4>
      </vt:variant>
    </vt:vector>
  </HeadingPairs>
  <TitlesOfParts>
    <vt:vector size="23" baseType="lpstr">
      <vt:lpstr>Office Theme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Josep</dc:creator>
  <cp:lastModifiedBy>Alexandre Ragás Brunet</cp:lastModifiedBy>
  <cp:revision>55</cp:revision>
  <dcterms:created xsi:type="dcterms:W3CDTF">2015-07-03T18:55:42Z</dcterms:created>
  <dcterms:modified xsi:type="dcterms:W3CDTF">2018-01-19T14:37:19Z</dcterms:modified>
</cp:coreProperties>
</file>