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2"/>
  </p:notesMasterIdLst>
  <p:sldIdLst>
    <p:sldId id="256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9144000" cy="6858000" type="screen4x3"/>
  <p:notesSz cx="7559675" cy="10691813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0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79"/>
    <p:restoredTop sz="94574"/>
  </p:normalViewPr>
  <p:slideViewPr>
    <p:cSldViewPr snapToObjects="1">
      <p:cViewPr varScale="1">
        <p:scale>
          <a:sx n="115" d="100"/>
          <a:sy n="115" d="100"/>
        </p:scale>
        <p:origin x="120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54AAB2-0CCF-474D-849C-7966B8B86438}" type="datetimeFigureOut">
              <a:rPr lang="de-DE" smtClean="0"/>
              <a:pPr/>
              <a:t>24.08.18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801688"/>
            <a:ext cx="5346700" cy="4010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078413"/>
            <a:ext cx="6048375" cy="4811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/>
              <a:t>Click to edit Master text styles</a:t>
            </a:r>
          </a:p>
          <a:p>
            <a:pPr lvl="1"/>
            <a:r>
              <a:rPr lang="de-AT"/>
              <a:t>Second level</a:t>
            </a:r>
          </a:p>
          <a:p>
            <a:pPr lvl="2"/>
            <a:r>
              <a:rPr lang="de-AT"/>
              <a:t>Third level</a:t>
            </a:r>
          </a:p>
          <a:p>
            <a:pPr lvl="3"/>
            <a:r>
              <a:rPr lang="de-AT"/>
              <a:t>Fourth level</a:t>
            </a:r>
          </a:p>
          <a:p>
            <a:pPr lvl="4"/>
            <a:r>
              <a:rPr lang="de-AT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B1E1C-0FE6-3245-B894-303B32854679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1222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34" name="Picture 33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Picture 34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0" name="Picture 69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de-AT" sz="4400">
                <a:latin typeface="Arial"/>
              </a:rPr>
              <a:t>Format des Titeltextes durch Klicken bearbeiten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/>
          <a:lstStyle/>
          <a:p>
            <a:pPr>
              <a:buSzPct val="45000"/>
              <a:buFont typeface="StarSymbol"/>
              <a:buChar char=""/>
            </a:pPr>
            <a:r>
              <a:rPr lang="de-AT" sz="3200">
                <a:latin typeface="Arial"/>
              </a:rPr>
              <a:t>Format des Gliederungstextes durch Klicken bearbeiten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de-AT" sz="2800">
                <a:latin typeface="Arial"/>
              </a:rPr>
              <a:t>Zweite Gliederungsebene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de-AT" sz="2400">
                <a:latin typeface="Arial"/>
              </a:rPr>
              <a:t>Dritte Gliederungsebene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de-AT" sz="2000">
                <a:latin typeface="Arial"/>
              </a:rPr>
              <a:t>Vierte Gliederungsebene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Fünfte Gliederungsebene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Sechste Gliederungsebene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de-AT" sz="2000">
                <a:latin typeface="Arial"/>
              </a:rPr>
              <a:t>Siebte Gliederungsebene</a:t>
            </a:r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504920" y="2505960"/>
            <a:ext cx="8548200" cy="474120"/>
          </a:xfrm>
          <a:prstGeom prst="rect">
            <a:avLst/>
          </a:prstGeom>
          <a:ln>
            <a:noFill/>
          </a:ln>
        </p:spPr>
      </p:pic>
      <p:sp>
        <p:nvSpPr>
          <p:cNvPr id="73" name="CustomShape 1"/>
          <p:cNvSpPr/>
          <p:nvPr/>
        </p:nvSpPr>
        <p:spPr>
          <a:xfrm>
            <a:off x="0" y="-38880"/>
            <a:ext cx="9142560" cy="104796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r>
              <a:rPr lang="de-AT" sz="2800" strike="noStrike" dirty="0">
                <a:solidFill>
                  <a:srgbClr val="FFFFFF"/>
                </a:solidFill>
                <a:latin typeface="Tw Cen MT"/>
                <a:ea typeface="DejaVu Sans"/>
              </a:rPr>
              <a:t>                       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Open </a:t>
            </a:r>
            <a:r>
              <a:rPr lang="de-AT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Door</a:t>
            </a:r>
            <a:r>
              <a:rPr lang="de-AT" strike="noStrike" dirty="0">
                <a:solidFill>
                  <a:srgbClr val="FFFFFF"/>
                </a:solidFill>
                <a:latin typeface="Tw Cen MT"/>
                <a:ea typeface="DejaVu Sans"/>
              </a:rPr>
              <a:t> Challenge / B2: </a:t>
            </a:r>
            <a:r>
              <a:rPr lang="de-AT" dirty="0">
                <a:solidFill>
                  <a:srgbClr val="FFFFFF"/>
                </a:solidFill>
                <a:latin typeface="Tw Cen MT"/>
              </a:rPr>
              <a:t>Networking </a:t>
            </a:r>
            <a:r>
              <a:rPr lang="de-AT" dirty="0" err="1">
                <a:solidFill>
                  <a:srgbClr val="FFFFFF"/>
                </a:solidFill>
                <a:latin typeface="Tw Cen MT"/>
              </a:rPr>
              <a:t>with</a:t>
            </a:r>
            <a:r>
              <a:rPr lang="de-AT" dirty="0">
                <a:solidFill>
                  <a:srgbClr val="FFFFFF"/>
                </a:solidFill>
                <a:latin typeface="Tw Cen MT"/>
              </a:rPr>
              <a:t> </a:t>
            </a:r>
            <a:r>
              <a:rPr lang="de-AT" dirty="0" err="1">
                <a:solidFill>
                  <a:srgbClr val="FFFFFF"/>
                </a:solidFill>
                <a:latin typeface="Tw Cen MT"/>
              </a:rPr>
              <a:t>parents</a:t>
            </a:r>
            <a:r>
              <a:rPr lang="de-AT" dirty="0">
                <a:solidFill>
                  <a:srgbClr val="FFFFFF"/>
                </a:solidFill>
                <a:latin typeface="Tw Cen MT"/>
              </a:rPr>
              <a:t> </a:t>
            </a:r>
            <a:r>
              <a:rPr lang="de-AT" dirty="0" err="1">
                <a:solidFill>
                  <a:srgbClr val="FFFFFF"/>
                </a:solidFill>
                <a:latin typeface="Tw Cen MT"/>
              </a:rPr>
              <a:t>and</a:t>
            </a:r>
            <a:r>
              <a:rPr lang="de-AT" dirty="0">
                <a:solidFill>
                  <a:srgbClr val="FFFFFF"/>
                </a:solidFill>
                <a:latin typeface="Tw Cen MT"/>
              </a:rPr>
              <a:t> </a:t>
            </a:r>
            <a:r>
              <a:rPr lang="de-AT" dirty="0" err="1">
                <a:solidFill>
                  <a:srgbClr val="FFFFFF"/>
                </a:solidFill>
                <a:latin typeface="Tw Cen MT"/>
              </a:rPr>
              <a:t>the</a:t>
            </a:r>
            <a:r>
              <a:rPr lang="de-AT" dirty="0">
                <a:solidFill>
                  <a:srgbClr val="FFFFFF"/>
                </a:solidFill>
                <a:latin typeface="Tw Cen MT"/>
              </a:rPr>
              <a:t> </a:t>
            </a:r>
            <a:r>
              <a:rPr lang="de-AT" dirty="0" err="1">
                <a:solidFill>
                  <a:srgbClr val="FFFFFF"/>
                </a:solidFill>
                <a:latin typeface="Tw Cen MT"/>
              </a:rPr>
              <a:t>school</a:t>
            </a:r>
            <a:endParaRPr dirty="0"/>
          </a:p>
        </p:txBody>
      </p:sp>
      <p:pic>
        <p:nvPicPr>
          <p:cNvPr id="74" name="Picture 1"/>
          <p:cNvPicPr/>
          <p:nvPr/>
        </p:nvPicPr>
        <p:blipFill>
          <a:blip r:embed="rId3"/>
          <a:stretch/>
        </p:blipFill>
        <p:spPr>
          <a:xfrm>
            <a:off x="0" y="12960"/>
            <a:ext cx="2132280" cy="852120"/>
          </a:xfrm>
          <a:prstGeom prst="rect">
            <a:avLst/>
          </a:prstGeom>
          <a:ln>
            <a:noFill/>
          </a:ln>
        </p:spPr>
      </p:pic>
      <p:sp>
        <p:nvSpPr>
          <p:cNvPr id="75" name="CustomShape 2"/>
          <p:cNvSpPr/>
          <p:nvPr/>
        </p:nvSpPr>
        <p:spPr>
          <a:xfrm>
            <a:off x="146580" y="1182280"/>
            <a:ext cx="8623080" cy="5205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endParaRPr lang="de-DE"/>
          </a:p>
        </p:txBody>
      </p:sp>
      <p:sp>
        <p:nvSpPr>
          <p:cNvPr id="77" name="CustomShape 3"/>
          <p:cNvSpPr/>
          <p:nvPr/>
        </p:nvSpPr>
        <p:spPr>
          <a:xfrm>
            <a:off x="459720" y="1834607"/>
            <a:ext cx="7343640" cy="35699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AT" sz="3000" b="1" strike="noStrike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Open </a:t>
            </a:r>
            <a:r>
              <a:rPr lang="de-AT" sz="3000" b="1" strike="noStrike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Door</a:t>
            </a:r>
            <a:r>
              <a:rPr lang="de-AT" sz="3000" b="1" strike="noStrike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Challenge B2</a:t>
            </a:r>
          </a:p>
          <a:p>
            <a:pPr>
              <a:spcBef>
                <a:spcPts val="600"/>
              </a:spcBef>
            </a:pP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I </a:t>
            </a: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can</a:t>
            </a: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network</a:t>
            </a: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with</a:t>
            </a: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b="1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others</a:t>
            </a:r>
            <a:r>
              <a: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.</a:t>
            </a:r>
            <a:r>
              <a:rPr lang="de-DE" dirty="0">
                <a:latin typeface="Calibri" charset="0"/>
                <a:ea typeface="Calibri" charset="0"/>
                <a:cs typeface="Calibri" charset="0"/>
              </a:rPr>
              <a:t> </a:t>
            </a:r>
            <a:endParaRPr lang="de-AT"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AT" dirty="0" err="1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rPr>
              <a:t> Culture</a:t>
            </a:r>
            <a:endParaRPr dirty="0">
              <a:solidFill>
                <a:srgbClr val="E5007D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83" name="CustomShape 4"/>
          <p:cNvSpPr/>
          <p:nvPr/>
        </p:nvSpPr>
        <p:spPr>
          <a:xfrm>
            <a:off x="6569360" y="5589240"/>
            <a:ext cx="1963080" cy="271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r">
              <a:lnSpc>
                <a:spcPct val="100000"/>
              </a:lnSpc>
            </a:pP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Illustration: </a:t>
            </a:r>
            <a:b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</a:br>
            <a:r>
              <a:rPr lang="de-AT" sz="1200" strike="noStrike" dirty="0">
                <a:solidFill>
                  <a:srgbClr val="000000"/>
                </a:solidFill>
                <a:latin typeface="Calibri"/>
                <a:ea typeface="DejaVu Sans"/>
              </a:rPr>
              <a:t>Helmut </a:t>
            </a:r>
            <a:r>
              <a:rPr lang="de-AT" sz="12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Pokornig</a:t>
            </a:r>
            <a:endParaRPr dirty="0"/>
          </a:p>
        </p:txBody>
      </p:sp>
      <p:grpSp>
        <p:nvGrpSpPr>
          <p:cNvPr id="3" name="Gruppierung 2"/>
          <p:cNvGrpSpPr/>
          <p:nvPr/>
        </p:nvGrpSpPr>
        <p:grpSpPr>
          <a:xfrm>
            <a:off x="5004048" y="1819686"/>
            <a:ext cx="3744416" cy="3121482"/>
            <a:chOff x="4887347" y="1844824"/>
            <a:chExt cx="3744416" cy="3121482"/>
          </a:xfrm>
        </p:grpSpPr>
        <p:pic>
          <p:nvPicPr>
            <p:cNvPr id="81" name="Picture 13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7715" y="1844824"/>
              <a:ext cx="2763680" cy="2763680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Textfeld 1"/>
            <p:cNvSpPr txBox="1"/>
            <p:nvPr/>
          </p:nvSpPr>
          <p:spPr>
            <a:xfrm>
              <a:off x="4887347" y="4319975"/>
              <a:ext cx="37444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de-AT" b="1" dirty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Networking </a:t>
              </a:r>
              <a:r>
                <a:rPr lang="de-AT" b="1" dirty="0" err="1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with</a:t>
              </a:r>
              <a:r>
                <a:rPr lang="de-AT" b="1" dirty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de-AT" b="1" dirty="0" err="1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parents</a:t>
              </a:r>
              <a:r>
                <a:rPr lang="de-AT" dirty="0">
                  <a:latin typeface="Calibri" charset="0"/>
                  <a:ea typeface="Calibri" charset="0"/>
                  <a:cs typeface="Calibri" charset="0"/>
                </a:rPr>
                <a:t> </a:t>
              </a:r>
              <a:br>
                <a:rPr lang="de-AT" dirty="0">
                  <a:latin typeface="Calibri" charset="0"/>
                  <a:ea typeface="Calibri" charset="0"/>
                  <a:cs typeface="Calibri" charset="0"/>
                </a:rPr>
              </a:br>
              <a:r>
                <a:rPr lang="de-AT" b="1" dirty="0" err="1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and</a:t>
              </a:r>
              <a:r>
                <a:rPr lang="de-AT" b="1" dirty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de-AT" b="1" dirty="0" err="1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the</a:t>
              </a:r>
              <a:r>
                <a:rPr lang="de-AT" b="1" dirty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de-AT" b="1" dirty="0" err="1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school</a:t>
              </a:r>
              <a:r>
                <a:rPr lang="de-AT" b="1" dirty="0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de-AT" b="1" dirty="0" err="1">
                  <a:solidFill>
                    <a:srgbClr val="E5007D"/>
                  </a:solidFill>
                  <a:latin typeface="Calibri" charset="0"/>
                  <a:ea typeface="Calibri" charset="0"/>
                  <a:cs typeface="Calibri" charset="0"/>
                </a:rPr>
                <a:t>environment</a:t>
              </a:r>
              <a:endParaRPr lang="de-AT" b="1" dirty="0">
                <a:solidFill>
                  <a:srgbClr val="E5007D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9E00C439-F26E-C444-97BB-A6FCDB5B3B8F}"/>
              </a:ext>
            </a:extLst>
          </p:cNvPr>
          <p:cNvGrpSpPr/>
          <p:nvPr/>
        </p:nvGrpSpPr>
        <p:grpSpPr>
          <a:xfrm>
            <a:off x="426865" y="5607594"/>
            <a:ext cx="6914516" cy="577215"/>
            <a:chOff x="0" y="0"/>
            <a:chExt cx="6914815" cy="577215"/>
          </a:xfrm>
        </p:grpSpPr>
        <p:pic>
          <p:nvPicPr>
            <p:cNvPr id="20" name="Picture 14" descr="Bildschirmfoto 2014-05-21 um 14.47.42.png">
              <a:extLst>
                <a:ext uri="{FF2B5EF4-FFF2-40B4-BE49-F238E27FC236}">
                  <a16:creationId xmlns:a16="http://schemas.microsoft.com/office/drawing/2014/main" id="{135D2810-150A-5849-8A76-315CE1391F2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3915" y="12031"/>
              <a:ext cx="850900" cy="5346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7" descr="Logo_eesi">
              <a:extLst>
                <a:ext uri="{FF2B5EF4-FFF2-40B4-BE49-F238E27FC236}">
                  <a16:creationId xmlns:a16="http://schemas.microsoft.com/office/drawing/2014/main" id="{B9634669-4F95-CF42-9567-2AD345484A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90765" y="0"/>
              <a:ext cx="952500" cy="57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3">
              <a:extLst>
                <a:ext uri="{FF2B5EF4-FFF2-40B4-BE49-F238E27FC236}">
                  <a16:creationId xmlns:a16="http://schemas.microsoft.com/office/drawing/2014/main" id="{65798345-D3A2-0B49-8181-2A575568DDC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50353" y="96252"/>
              <a:ext cx="1025954" cy="387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15" descr="kph-logo-2014-transparent-cmyk-300.eps">
              <a:extLst>
                <a:ext uri="{FF2B5EF4-FFF2-40B4-BE49-F238E27FC236}">
                  <a16:creationId xmlns:a16="http://schemas.microsoft.com/office/drawing/2014/main" id="{6084388C-8A8E-B04F-8844-3419E3EF2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4979" y="60157"/>
              <a:ext cx="960120" cy="459740"/>
            </a:xfrm>
            <a:prstGeom prst="rect">
              <a:avLst/>
            </a:prstGeom>
            <a:noFill/>
            <a:ln>
              <a:noFill/>
            </a:ln>
            <a:extLst/>
          </p:spPr>
        </p:pic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35409071-F5E6-9B41-B75C-9E9D071D5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2396" y="0"/>
              <a:ext cx="769620" cy="577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id="http://schemas.microsoft.com/office/word/2016/wordml/cid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o="http://schemas.microsoft.com/office/mac/office/2008/main" xmlns:mv="urn:schemas-microsoft-com:mac:vml" xmlns:ve="http://schemas.openxmlformats.org/markup-compatibility/2006" xmlns="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lc="http://schemas.openxmlformats.org/drawingml/2006/lockedCanvas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Bild 39" descr="Macintosh HD:Users:valentinmayerhofer:Dropbox:IFTE:Youth Challenge Program:final Layout:Icons ohne Hintergrund:co-funded.png">
              <a:extLst>
                <a:ext uri="{FF2B5EF4-FFF2-40B4-BE49-F238E27FC236}">
                  <a16:creationId xmlns:a16="http://schemas.microsoft.com/office/drawing/2014/main" id="{CFB9EA43-9D8B-F349-B933-787B58469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6252"/>
              <a:ext cx="1384935" cy="39814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0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F9E94DA2-709B-4CDE-B35D-C6020A1EF3BE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2</a:t>
            </a:fld>
            <a:endParaRPr/>
          </a:p>
        </p:txBody>
      </p:sp>
      <p:pic>
        <p:nvPicPr>
          <p:cNvPr id="121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22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Why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?</a:t>
            </a:r>
            <a:endParaRPr dirty="0"/>
          </a:p>
        </p:txBody>
      </p:sp>
      <p:sp>
        <p:nvSpPr>
          <p:cNvPr id="123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enhance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“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entrepreneurial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skills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”, such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as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:</a:t>
            </a:r>
          </a:p>
          <a:p>
            <a:pPr>
              <a:lnSpc>
                <a:spcPct val="100000"/>
              </a:lnSpc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Working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independently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Acting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responsibly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Showing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initiative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Being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open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new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ideas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55600" indent="-355600">
              <a:lnSpc>
                <a:spcPct val="100000"/>
              </a:lnSpc>
              <a:buFont typeface="Courier New"/>
              <a:buChar char="o"/>
            </a:pP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Upgrading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“mental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software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”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88578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5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9273FE85-D14F-425E-A90F-07F8BFAA576F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3</a:t>
            </a:fld>
            <a:endParaRPr/>
          </a:p>
        </p:txBody>
      </p:sp>
      <p:pic>
        <p:nvPicPr>
          <p:cNvPr id="126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27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How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?</a:t>
            </a:r>
            <a:endParaRPr dirty="0"/>
          </a:p>
        </p:txBody>
      </p:sp>
      <p:sp>
        <p:nvSpPr>
          <p:cNvPr id="128" name="CustomShape 4"/>
          <p:cNvSpPr/>
          <p:nvPr/>
        </p:nvSpPr>
        <p:spPr>
          <a:xfrm>
            <a:off x="609480" y="175248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Extra-curricular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activities</a:t>
            </a:r>
            <a:endParaRPr dirty="0"/>
          </a:p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Interested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students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from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any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grade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or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class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may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participate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! </a:t>
            </a:r>
            <a:endParaRPr dirty="0"/>
          </a:p>
          <a:p>
            <a:pPr marL="355600" indent="-355600">
              <a:lnSpc>
                <a:spcPct val="9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The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only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requirement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is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that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they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have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basic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background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knowledge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necessary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for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Open </a:t>
            </a:r>
            <a:r>
              <a:rPr lang="de-AT" sz="3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Door</a:t>
            </a:r>
            <a:r>
              <a:rPr lang="de-AT" sz="3000" strike="noStrike" dirty="0">
                <a:solidFill>
                  <a:srgbClr val="000000"/>
                </a:solidFill>
                <a:latin typeface="Calibri"/>
                <a:ea typeface="DejaVu Sans"/>
              </a:rPr>
              <a:t> Challenge.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3337127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0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A24DA255-BD04-4CF2-8100-BDC9A0C11066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4</a:t>
            </a:fld>
            <a:endParaRPr/>
          </a:p>
        </p:txBody>
      </p:sp>
      <p:pic>
        <p:nvPicPr>
          <p:cNvPr id="131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32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Networking! – Who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offers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their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expertise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?</a:t>
            </a:r>
            <a:endParaRPr dirty="0"/>
          </a:p>
        </p:txBody>
      </p:sp>
      <p:sp>
        <p:nvSpPr>
          <p:cNvPr id="133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/>
          <a:lstStyle/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Parents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sz="1600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Teachers</a:t>
            </a:r>
            <a:endParaRPr sz="1600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External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“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providers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” (e.g.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artists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Viennese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arts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association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“Alte Schmiede”,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companies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Chamber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Labour,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climbing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gym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theatre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etc.): </a:t>
            </a: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networking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!</a:t>
            </a:r>
            <a:endParaRPr sz="1600"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28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Students</a:t>
            </a:r>
            <a:r>
              <a:rPr lang="de-AT" sz="28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:</a:t>
            </a:r>
          </a:p>
          <a:p>
            <a:pPr algn="ctr">
              <a:lnSpc>
                <a:spcPct val="100000"/>
              </a:lnSpc>
              <a:spcAft>
                <a:spcPts val="1200"/>
              </a:spcAft>
            </a:pPr>
            <a:r>
              <a:rPr lang="de-AT" sz="2800" b="1" strike="noStrike" dirty="0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Organisation </a:t>
            </a:r>
            <a:r>
              <a:rPr lang="de-AT" sz="2800" b="1" strike="noStrike" dirty="0" err="1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and</a:t>
            </a:r>
            <a:r>
              <a:rPr lang="de-AT" sz="2800" b="1" strike="noStrike" dirty="0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800" b="1" strike="noStrike" dirty="0" err="1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production</a:t>
            </a:r>
            <a:r>
              <a:rPr lang="de-AT" sz="2800" b="1" strike="noStrike" dirty="0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br>
              <a:rPr lang="de-AT" sz="2800" b="1" strike="noStrike" dirty="0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</a:br>
            <a:r>
              <a:rPr lang="de-AT" sz="2800" b="1" strike="noStrike" dirty="0" err="1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de-AT" sz="2800" b="1" strike="noStrike" dirty="0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 an</a:t>
            </a:r>
            <a:r>
              <a:rPr lang="de-AT" sz="16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800" b="1" strike="noStrike" dirty="0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Open </a:t>
            </a:r>
            <a:r>
              <a:rPr lang="de-AT" sz="2800" b="1" strike="noStrike" dirty="0" err="1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Door</a:t>
            </a:r>
            <a:r>
              <a:rPr lang="de-AT" sz="2800" b="1" strike="noStrike" dirty="0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800" b="1" strike="noStrike" dirty="0" err="1">
                <a:solidFill>
                  <a:srgbClr val="008000"/>
                </a:solidFill>
                <a:latin typeface="Calibri" charset="0"/>
                <a:ea typeface="Calibri" charset="0"/>
                <a:cs typeface="Calibri" charset="0"/>
              </a:rPr>
              <a:t>event</a:t>
            </a:r>
            <a:endParaRPr sz="1600"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399819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dirty="0">
                <a:solidFill>
                  <a:srgbClr val="FFFFFF"/>
                </a:solidFill>
                <a:latin typeface="Tw Cen MT"/>
              </a:rPr>
              <a:t>Open </a:t>
            </a:r>
            <a:r>
              <a:rPr lang="de-AT" sz="3200" dirty="0" err="1">
                <a:solidFill>
                  <a:srgbClr val="FFFFFF"/>
                </a:solidFill>
                <a:latin typeface="Tw Cen MT"/>
              </a:rPr>
              <a:t>Door</a:t>
            </a:r>
            <a:r>
              <a:rPr lang="de-AT" sz="3200" dirty="0">
                <a:solidFill>
                  <a:srgbClr val="FFFFFF"/>
                </a:solidFill>
                <a:latin typeface="Tw Cen MT"/>
              </a:rPr>
              <a:t> Challenge: An Event </a:t>
            </a:r>
            <a:r>
              <a:rPr lang="de-AT" sz="3200" dirty="0" err="1">
                <a:solidFill>
                  <a:srgbClr val="FFFFFF"/>
                </a:solidFill>
                <a:latin typeface="Tw Cen MT"/>
              </a:rPr>
              <a:t>as</a:t>
            </a:r>
            <a:r>
              <a:rPr lang="de-AT" sz="3200" dirty="0">
                <a:solidFill>
                  <a:srgbClr val="FFFFFF"/>
                </a:solidFill>
                <a:latin typeface="Tw Cen MT"/>
              </a:rPr>
              <a:t> a Project</a:t>
            </a:r>
          </a:p>
        </p:txBody>
      </p:sp>
      <p:pic>
        <p:nvPicPr>
          <p:cNvPr id="135" name="Picture 134"/>
          <p:cNvPicPr/>
          <p:nvPr/>
        </p:nvPicPr>
        <p:blipFill>
          <a:blip r:embed="rId2"/>
          <a:stretch/>
        </p:blipFill>
        <p:spPr>
          <a:xfrm>
            <a:off x="576000" y="2055240"/>
            <a:ext cx="8310600" cy="37036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413984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7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B38ACFE6-864C-495B-AB29-BCCA2E95898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6</a:t>
            </a:fld>
            <a:endParaRPr/>
          </a:p>
        </p:txBody>
      </p:sp>
      <p:pic>
        <p:nvPicPr>
          <p:cNvPr id="138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39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Practical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experience</a:t>
            </a:r>
            <a:endParaRPr dirty="0"/>
          </a:p>
        </p:txBody>
      </p:sp>
      <p:sp>
        <p:nvSpPr>
          <p:cNvPr id="140" name="CustomShape 4"/>
          <p:cNvSpPr/>
          <p:nvPr/>
        </p:nvSpPr>
        <p:spPr>
          <a:xfrm>
            <a:off x="457200" y="2980080"/>
            <a:ext cx="8226360" cy="3142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de-AT" sz="4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Examples</a:t>
            </a:r>
            <a:r>
              <a:rPr lang="de-AT" sz="4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4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for</a:t>
            </a:r>
            <a:r>
              <a:rPr lang="de-AT" sz="4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br>
              <a:rPr lang="de-AT" sz="4000" strike="noStrike" dirty="0">
                <a:solidFill>
                  <a:srgbClr val="000000"/>
                </a:solidFill>
                <a:latin typeface="Calibri"/>
                <a:ea typeface="DejaVu Sans"/>
              </a:rPr>
            </a:br>
            <a:r>
              <a:rPr lang="de-AT" sz="4000" strike="noStrike" dirty="0">
                <a:solidFill>
                  <a:srgbClr val="000000"/>
                </a:solidFill>
                <a:latin typeface="Calibri"/>
                <a:ea typeface="DejaVu Sans"/>
              </a:rPr>
              <a:t>extra-curricular </a:t>
            </a:r>
            <a:r>
              <a:rPr lang="de-AT" sz="4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work</a:t>
            </a:r>
            <a:r>
              <a:rPr lang="de-AT" sz="40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40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groups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3269536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2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B0DBDCAA-884D-40DA-B391-44E3F8464B03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7</a:t>
            </a:fld>
            <a:endParaRPr/>
          </a:p>
        </p:txBody>
      </p:sp>
      <p:pic>
        <p:nvPicPr>
          <p:cNvPr id="143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44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Active</a:t>
            </a: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 Arts Workshop</a:t>
            </a:r>
            <a:endParaRPr dirty="0"/>
          </a:p>
        </p:txBody>
      </p:sp>
      <p:sp>
        <p:nvSpPr>
          <p:cNvPr id="145" name="CustomShape 4"/>
          <p:cNvSpPr/>
          <p:nvPr/>
        </p:nvSpPr>
        <p:spPr>
          <a:xfrm>
            <a:off x="4240080" y="1412776"/>
            <a:ext cx="444348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Theme</a:t>
            </a:r>
            <a:r>
              <a:rPr lang="de-AT" sz="2400" b="1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: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“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Discovering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secrets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colours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through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your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own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emotions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”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Time: 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2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afternoons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Requirements</a:t>
            </a:r>
            <a:r>
              <a:rPr lang="de-AT" sz="2400" b="1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 positive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attitude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and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an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interest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in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finding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out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more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about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yourself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Participants</a:t>
            </a:r>
            <a:r>
              <a:rPr lang="de-AT" sz="2400" b="1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: 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10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students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maximum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)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de-AT" sz="2400" b="1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Material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(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is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provided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):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crayons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cardboard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acrylic</a:t>
            </a:r>
            <a:r>
              <a:rPr lang="de-AT" sz="24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paint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146" name="Picture 6"/>
          <p:cNvPicPr/>
          <p:nvPr/>
        </p:nvPicPr>
        <p:blipFill>
          <a:blip r:embed="rId3"/>
          <a:stretch/>
        </p:blipFill>
        <p:spPr>
          <a:xfrm>
            <a:off x="539640" y="2060848"/>
            <a:ext cx="3401640" cy="342720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73980127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8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EF123B8A-EF7B-48CA-A97A-01CBECF56644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8</a:t>
            </a:fld>
            <a:endParaRPr/>
          </a:p>
        </p:txBody>
      </p:sp>
      <p:pic>
        <p:nvPicPr>
          <p:cNvPr id="149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50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>
                <a:solidFill>
                  <a:srgbClr val="FFFFFF"/>
                </a:solidFill>
                <a:latin typeface="Tw Cen MT"/>
                <a:ea typeface="DejaVu Sans"/>
              </a:rPr>
              <a:t>Active Arts Workshop</a:t>
            </a:r>
            <a:endParaRPr/>
          </a:p>
        </p:txBody>
      </p:sp>
      <p:pic>
        <p:nvPicPr>
          <p:cNvPr id="151" name="Picture 5"/>
          <p:cNvPicPr/>
          <p:nvPr/>
        </p:nvPicPr>
        <p:blipFill>
          <a:blip r:embed="rId3"/>
          <a:stretch/>
        </p:blipFill>
        <p:spPr>
          <a:xfrm>
            <a:off x="1743840" y="1263600"/>
            <a:ext cx="5654520" cy="4046400"/>
          </a:xfrm>
          <a:prstGeom prst="rect">
            <a:avLst/>
          </a:prstGeom>
          <a:ln w="9360">
            <a:noFill/>
          </a:ln>
        </p:spPr>
      </p:pic>
      <p:sp>
        <p:nvSpPr>
          <p:cNvPr id="152" name="CustomShape 4"/>
          <p:cNvSpPr/>
          <p:nvPr/>
        </p:nvSpPr>
        <p:spPr>
          <a:xfrm>
            <a:off x="1800000" y="5501880"/>
            <a:ext cx="5582160" cy="83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de-AT" sz="2400" b="1" strike="noStrike" dirty="0" err="1">
                <a:solidFill>
                  <a:srgbClr val="000000"/>
                </a:solidFill>
                <a:latin typeface="Calibri"/>
                <a:ea typeface="DejaVu Sans"/>
              </a:rPr>
              <a:t>Theme</a:t>
            </a:r>
            <a:r>
              <a:rPr lang="de-AT" sz="2400" b="1" strike="noStrike" dirty="0">
                <a:solidFill>
                  <a:srgbClr val="000000"/>
                </a:solidFill>
                <a:latin typeface="Calibri"/>
                <a:ea typeface="DejaVu Sans"/>
              </a:rPr>
              <a:t>: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  <a:ea typeface="DejaVu Sans"/>
              </a:rPr>
              <a:t> “</a:t>
            </a:r>
            <a:r>
              <a:rPr lang="de-AT" sz="24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Discovering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the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secrets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of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colours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de-AT" sz="24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through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your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own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  <a:ea typeface="DejaVu Sans"/>
              </a:rPr>
              <a:t> </a:t>
            </a:r>
            <a:r>
              <a:rPr lang="de-AT" sz="2400" strike="noStrike" dirty="0" err="1">
                <a:solidFill>
                  <a:srgbClr val="000000"/>
                </a:solidFill>
                <a:latin typeface="Calibri"/>
                <a:ea typeface="DejaVu Sans"/>
              </a:rPr>
              <a:t>emotions</a:t>
            </a:r>
            <a:r>
              <a:rPr lang="de-AT" sz="2400" strike="noStrike" dirty="0">
                <a:solidFill>
                  <a:srgbClr val="000000"/>
                </a:solidFill>
                <a:latin typeface="Calibri"/>
                <a:ea typeface="DejaVu Sans"/>
              </a:rPr>
              <a:t>”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712921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242640" y="992880"/>
            <a:ext cx="8701920" cy="57463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4" name="CustomShape 2"/>
          <p:cNvSpPr/>
          <p:nvPr/>
        </p:nvSpPr>
        <p:spPr>
          <a:xfrm>
            <a:off x="7667640" y="260280"/>
            <a:ext cx="1149120" cy="501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lnSpc>
                <a:spcPct val="100000"/>
              </a:lnSpc>
            </a:pPr>
            <a:fld id="{81E3372B-A8EA-47B6-A0C3-07C2204EFF07}" type="slidenum">
              <a:rPr lang="de-AT" sz="1200" strike="noStrike">
                <a:solidFill>
                  <a:srgbClr val="8B8B8B"/>
                </a:solidFill>
                <a:latin typeface="Calibri"/>
                <a:ea typeface="DejaVu Sans"/>
              </a:rPr>
              <a:t>9</a:t>
            </a:fld>
            <a:endParaRPr/>
          </a:p>
        </p:txBody>
      </p:sp>
      <p:pic>
        <p:nvPicPr>
          <p:cNvPr id="155" name="Imagem 7"/>
          <p:cNvPicPr/>
          <p:nvPr/>
        </p:nvPicPr>
        <p:blipFill>
          <a:blip r:embed="rId2"/>
          <a:stretch/>
        </p:blipFill>
        <p:spPr>
          <a:xfrm rot="10800000">
            <a:off x="77242320" y="4872960"/>
            <a:ext cx="8546400" cy="472320"/>
          </a:xfrm>
          <a:prstGeom prst="rect">
            <a:avLst/>
          </a:prstGeom>
          <a:ln>
            <a:noFill/>
          </a:ln>
        </p:spPr>
      </p:pic>
      <p:sp>
        <p:nvSpPr>
          <p:cNvPr id="156" name="CustomShape 3"/>
          <p:cNvSpPr/>
          <p:nvPr/>
        </p:nvSpPr>
        <p:spPr>
          <a:xfrm>
            <a:off x="0" y="-13680"/>
            <a:ext cx="9140760" cy="1046160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de-AT" sz="3200" strike="noStrike" dirty="0">
                <a:solidFill>
                  <a:srgbClr val="FFFFFF"/>
                </a:solidFill>
                <a:latin typeface="Tw Cen MT"/>
                <a:ea typeface="DejaVu Sans"/>
              </a:rPr>
              <a:t>Further </a:t>
            </a:r>
            <a:r>
              <a:rPr lang="de-AT" sz="3200" strike="noStrike" dirty="0" err="1">
                <a:solidFill>
                  <a:srgbClr val="FFFFFF"/>
                </a:solidFill>
                <a:latin typeface="Tw Cen MT"/>
                <a:ea typeface="DejaVu Sans"/>
              </a:rPr>
              <a:t>ideas</a:t>
            </a:r>
            <a:endParaRPr dirty="0"/>
          </a:p>
        </p:txBody>
      </p:sp>
      <p:sp>
        <p:nvSpPr>
          <p:cNvPr id="157" name="CustomShape 4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Cooking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workshop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Job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application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training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–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assessment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centre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Watching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a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trial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in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court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Interpreting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dreams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Learning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de-AT" sz="3000" strike="noStrike" dirty="0" err="1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waltz</a:t>
            </a:r>
            <a:endParaRPr dirty="0">
              <a:latin typeface="Calibri" charset="0"/>
              <a:ea typeface="Calibri" charset="0"/>
              <a:cs typeface="Calibri" charset="0"/>
            </a:endParaRPr>
          </a:p>
          <a:p>
            <a:pPr marL="393700" indent="-393700">
              <a:lnSpc>
                <a:spcPct val="100000"/>
              </a:lnSpc>
              <a:spcAft>
                <a:spcPts val="1200"/>
              </a:spcAft>
              <a:buFont typeface="Courier New"/>
              <a:buChar char="o"/>
            </a:pPr>
            <a:r>
              <a:rPr lang="de-AT" sz="3000" strike="noStrike" dirty="0"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</a:rPr>
              <a:t>....</a:t>
            </a:r>
            <a:endParaRPr dirty="0"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46664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</Words>
  <Application>Microsoft Macintosh PowerPoint</Application>
  <PresentationFormat>Bildschirmpräsentation (4:3)</PresentationFormat>
  <Paragraphs>51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9</vt:i4>
      </vt:variant>
    </vt:vector>
  </HeadingPairs>
  <TitlesOfParts>
    <vt:vector size="17" baseType="lpstr">
      <vt:lpstr>Arial</vt:lpstr>
      <vt:lpstr>Calibri</vt:lpstr>
      <vt:lpstr>Courier New</vt:lpstr>
      <vt:lpstr>DejaVu Sans</vt:lpstr>
      <vt:lpstr>StarSymbol</vt:lpstr>
      <vt:lpstr>Tw Cen MT</vt:lpstr>
      <vt:lpstr>Office Theme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Teply Annamaria</cp:lastModifiedBy>
  <cp:revision>19</cp:revision>
  <cp:lastPrinted>2016-08-10T13:43:53Z</cp:lastPrinted>
  <dcterms:created xsi:type="dcterms:W3CDTF">2016-06-15T10:28:19Z</dcterms:created>
  <dcterms:modified xsi:type="dcterms:W3CDTF">2018-08-24T21:36:26Z</dcterms:modified>
</cp:coreProperties>
</file>