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61" r:id="rId3"/>
    <p:sldId id="257" r:id="rId4"/>
    <p:sldId id="258" r:id="rId5"/>
    <p:sldId id="259" r:id="rId6"/>
    <p:sldId id="260" r:id="rId7"/>
  </p:sldIdLst>
  <p:sldSz cx="9144000" cy="6858000" type="screen4x3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3"/>
  </p:normalViewPr>
  <p:slideViewPr>
    <p:cSldViewPr snapToGrid="0" snapToObjects="1">
      <p:cViewPr varScale="1">
        <p:scale>
          <a:sx n="115" d="100"/>
          <a:sy n="115" d="100"/>
        </p:scale>
        <p:origin x="146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4" name="Picture 33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5" name="Picture 34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70" name="Picture 69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1" name="Picture 70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de-AT" sz="4400">
                <a:latin typeface="Arial"/>
              </a:rPr>
              <a:t>Format des Titeltextes durch Klicken bearbeiten</a:t>
            </a:r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Wingdings" charset="2"/>
              <a:buChar char=""/>
            </a:pPr>
            <a:r>
              <a:rPr lang="de-AT" sz="3200">
                <a:latin typeface="Arial"/>
              </a:rPr>
              <a:t>Format des Gliederungstextes durch Klicken bearbeiten</a:t>
            </a:r>
            <a:endParaRPr/>
          </a:p>
          <a:p>
            <a:pPr lvl="1">
              <a:buSzPct val="75000"/>
              <a:buFont typeface="Symbol" charset="2"/>
              <a:buChar char=""/>
            </a:pPr>
            <a:r>
              <a:rPr lang="de-AT" sz="2800">
                <a:latin typeface="Arial"/>
              </a:rPr>
              <a:t>Zweite Gliederungsebene</a:t>
            </a:r>
            <a:endParaRPr/>
          </a:p>
          <a:p>
            <a:pPr lvl="2">
              <a:buSzPct val="45000"/>
              <a:buFont typeface="Wingdings" charset="2"/>
              <a:buChar char=""/>
            </a:pPr>
            <a:r>
              <a:rPr lang="de-AT" sz="2400">
                <a:latin typeface="Arial"/>
              </a:rPr>
              <a:t>Dritte Gliederungsebene</a:t>
            </a:r>
            <a:endParaRPr/>
          </a:p>
          <a:p>
            <a:pPr lvl="3">
              <a:buSzPct val="75000"/>
              <a:buFont typeface="Symbol" charset="2"/>
              <a:buChar char=""/>
            </a:pPr>
            <a:r>
              <a:rPr lang="de-AT" sz="2000">
                <a:latin typeface="Arial"/>
              </a:rPr>
              <a:t>Vierte Gliederungsebene</a:t>
            </a:r>
            <a:endParaRPr/>
          </a:p>
          <a:p>
            <a:pPr lvl="4">
              <a:buSzPct val="45000"/>
              <a:buFont typeface="Wingdings" charset="2"/>
              <a:buChar char=""/>
            </a:pPr>
            <a:r>
              <a:rPr lang="de-AT" sz="2000">
                <a:latin typeface="Arial"/>
              </a:rPr>
              <a:t>Fünfte Gliederungsebene</a:t>
            </a:r>
            <a:endParaRPr/>
          </a:p>
          <a:p>
            <a:pPr lvl="5">
              <a:buSzPct val="45000"/>
              <a:buFont typeface="Wingdings" charset="2"/>
              <a:buChar char=""/>
            </a:pPr>
            <a:r>
              <a:rPr lang="de-AT" sz="2000">
                <a:latin typeface="Arial"/>
              </a:rPr>
              <a:t>Sechste Gliederungsebene</a:t>
            </a:r>
            <a:endParaRPr/>
          </a:p>
          <a:p>
            <a:pPr lvl="6">
              <a:buSzPct val="45000"/>
              <a:buFont typeface="Wingdings" charset="2"/>
              <a:buChar char=""/>
            </a:pPr>
            <a:r>
              <a:rPr lang="de-AT" sz="2000">
                <a:latin typeface="Arial"/>
              </a:rPr>
              <a:t>Siebte Gliederungsebene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de-AT" sz="4400">
                <a:latin typeface="Arial"/>
              </a:rPr>
              <a:t>Format des Titeltextes durch Klicken bearbeiten</a:t>
            </a:r>
            <a:endParaRPr/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Wingdings" charset="2"/>
              <a:buChar char=""/>
            </a:pPr>
            <a:r>
              <a:rPr lang="de-AT" sz="3200">
                <a:latin typeface="Arial"/>
              </a:rPr>
              <a:t>Format des Gliederungstextes durch Klicken bearbeiten</a:t>
            </a:r>
            <a:endParaRPr/>
          </a:p>
          <a:p>
            <a:pPr lvl="1">
              <a:buSzPct val="75000"/>
              <a:buFont typeface="Symbol" charset="2"/>
              <a:buChar char=""/>
            </a:pPr>
            <a:r>
              <a:rPr lang="de-AT" sz="2800">
                <a:latin typeface="Arial"/>
              </a:rPr>
              <a:t>Zweite Gliederungsebene</a:t>
            </a:r>
            <a:endParaRPr/>
          </a:p>
          <a:p>
            <a:pPr lvl="2">
              <a:buSzPct val="45000"/>
              <a:buFont typeface="Wingdings" charset="2"/>
              <a:buChar char=""/>
            </a:pPr>
            <a:r>
              <a:rPr lang="de-AT" sz="2400">
                <a:latin typeface="Arial"/>
              </a:rPr>
              <a:t>Dritte Gliederungsebene</a:t>
            </a:r>
            <a:endParaRPr/>
          </a:p>
          <a:p>
            <a:pPr lvl="3">
              <a:buSzPct val="75000"/>
              <a:buFont typeface="Symbol" charset="2"/>
              <a:buChar char=""/>
            </a:pPr>
            <a:r>
              <a:rPr lang="de-AT" sz="2000">
                <a:latin typeface="Arial"/>
              </a:rPr>
              <a:t>Vierte Gliederungsebene</a:t>
            </a:r>
            <a:endParaRPr/>
          </a:p>
          <a:p>
            <a:pPr lvl="4">
              <a:buSzPct val="45000"/>
              <a:buFont typeface="Wingdings" charset="2"/>
              <a:buChar char=""/>
            </a:pPr>
            <a:r>
              <a:rPr lang="de-AT" sz="2000">
                <a:latin typeface="Arial"/>
              </a:rPr>
              <a:t>Fünfte Gliederungsebene</a:t>
            </a:r>
            <a:endParaRPr/>
          </a:p>
          <a:p>
            <a:pPr lvl="5">
              <a:buSzPct val="45000"/>
              <a:buFont typeface="Wingdings" charset="2"/>
              <a:buChar char=""/>
            </a:pPr>
            <a:r>
              <a:rPr lang="de-AT" sz="2000">
                <a:latin typeface="Arial"/>
              </a:rPr>
              <a:t>Sechste Gliederungsebene</a:t>
            </a:r>
            <a:endParaRPr/>
          </a:p>
          <a:p>
            <a:pPr lvl="6">
              <a:buSzPct val="45000"/>
              <a:buFont typeface="Wingdings" charset="2"/>
              <a:buChar char=""/>
            </a:pPr>
            <a:r>
              <a:rPr lang="de-AT" sz="2000">
                <a:latin typeface="Arial"/>
              </a:rPr>
              <a:t>Siebte Gliederungsebene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magem 7"/>
          <p:cNvPicPr/>
          <p:nvPr/>
        </p:nvPicPr>
        <p:blipFill>
          <a:blip r:embed="rId2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73" name="CustomShape 1"/>
          <p:cNvSpPr/>
          <p:nvPr/>
        </p:nvSpPr>
        <p:spPr>
          <a:xfrm>
            <a:off x="0" y="-38880"/>
            <a:ext cx="9142560" cy="104796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marL="4273550" indent="-4273550"/>
            <a:r>
              <a:rPr lang="de-AT" sz="2800" strike="noStrike" dirty="0">
                <a:solidFill>
                  <a:srgbClr val="FFFFFF"/>
                </a:solidFill>
                <a:latin typeface="Tw Cen MT"/>
                <a:ea typeface="DejaVu Sans"/>
              </a:rPr>
              <a:t>                       </a:t>
            </a:r>
            <a:r>
              <a:rPr lang="de-AT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Empathy</a:t>
            </a:r>
            <a:r>
              <a:rPr lang="de-AT" strike="noStrike" dirty="0">
                <a:solidFill>
                  <a:srgbClr val="FFFFFF"/>
                </a:solidFill>
                <a:latin typeface="Tw Cen MT"/>
                <a:ea typeface="DejaVu Sans"/>
              </a:rPr>
              <a:t> Challenge / B1: </a:t>
            </a:r>
            <a:r>
              <a:rPr lang="de-AT" dirty="0" err="1">
                <a:solidFill>
                  <a:srgbClr val="FFFFFF"/>
                </a:solidFill>
                <a:latin typeface="Tw Cen MT"/>
                <a:ea typeface="DejaVu Sans"/>
              </a:rPr>
              <a:t>Empathy</a:t>
            </a:r>
            <a:r>
              <a:rPr lang="de-AT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dirty="0" err="1">
                <a:solidFill>
                  <a:srgbClr val="FFFFFF"/>
                </a:solidFill>
                <a:latin typeface="Tw Cen MT"/>
                <a:ea typeface="DejaVu Sans"/>
              </a:rPr>
              <a:t>Map</a:t>
            </a:r>
            <a:endParaRPr lang="de-AT" dirty="0">
              <a:solidFill>
                <a:srgbClr val="FFFFFF"/>
              </a:solidFill>
              <a:latin typeface="Tw Cen MT"/>
              <a:ea typeface="DejaVu Sans"/>
            </a:endParaRPr>
          </a:p>
        </p:txBody>
      </p:sp>
      <p:pic>
        <p:nvPicPr>
          <p:cNvPr id="74" name="Picture 1"/>
          <p:cNvPicPr/>
          <p:nvPr/>
        </p:nvPicPr>
        <p:blipFill>
          <a:blip r:embed="rId3"/>
          <a:stretch/>
        </p:blipFill>
        <p:spPr>
          <a:xfrm>
            <a:off x="0" y="12960"/>
            <a:ext cx="2132280" cy="852120"/>
          </a:xfrm>
          <a:prstGeom prst="rect">
            <a:avLst/>
          </a:prstGeom>
          <a:ln>
            <a:noFill/>
          </a:ln>
        </p:spPr>
      </p:pic>
      <p:sp>
        <p:nvSpPr>
          <p:cNvPr id="75" name="CustomShape 2"/>
          <p:cNvSpPr/>
          <p:nvPr/>
        </p:nvSpPr>
        <p:spPr>
          <a:xfrm>
            <a:off x="146580" y="1182280"/>
            <a:ext cx="8623080" cy="52056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de-DE" dirty="0"/>
          </a:p>
        </p:txBody>
      </p:sp>
      <p:sp>
        <p:nvSpPr>
          <p:cNvPr id="77" name="CustomShape 3"/>
          <p:cNvSpPr/>
          <p:nvPr/>
        </p:nvSpPr>
        <p:spPr>
          <a:xfrm>
            <a:off x="459720" y="1834607"/>
            <a:ext cx="5137516" cy="35699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spcBef>
                <a:spcPts val="600"/>
              </a:spcBef>
            </a:pPr>
            <a:r>
              <a:rPr lang="de-AT" sz="3000" b="1" dirty="0" err="1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Empathy</a:t>
            </a:r>
            <a:r>
              <a:rPr lang="de-AT" sz="3000" b="1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 Challenge B1</a:t>
            </a:r>
            <a:endParaRPr lang="de-AT" sz="3000" b="1" strike="noStrike" dirty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spcBef>
                <a:spcPts val="600"/>
              </a:spcBef>
            </a:pPr>
            <a:r>
              <a:rPr lang="de-AT" b="1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I </a:t>
            </a:r>
            <a:r>
              <a:rPr lang="de-AT" b="1" dirty="0" err="1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can</a:t>
            </a:r>
            <a:r>
              <a:rPr lang="de-AT" b="1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b="1" dirty="0" err="1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identify</a:t>
            </a:r>
            <a:r>
              <a:rPr lang="de-AT" b="1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b="1" dirty="0" err="1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with</a:t>
            </a:r>
            <a:r>
              <a:rPr lang="de-AT" b="1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b="1" dirty="0" err="1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others</a:t>
            </a:r>
            <a:r>
              <a:rPr lang="de-AT" b="1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.    </a:t>
            </a:r>
            <a:r>
              <a:rPr lang="de-DE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endParaRPr lang="de-AT" dirty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spcBef>
                <a:spcPts val="600"/>
              </a:spcBef>
            </a:pPr>
            <a:r>
              <a:rPr lang="de-AT" dirty="0" err="1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Entrepreneurial</a:t>
            </a:r>
            <a:r>
              <a:rPr lang="de-AT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 Culture </a:t>
            </a:r>
            <a:endParaRPr dirty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81" name="Picture 1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416" y="1819686"/>
            <a:ext cx="2763680" cy="2763680"/>
          </a:xfrm>
          <a:prstGeom prst="rect">
            <a:avLst/>
          </a:prstGeom>
          <a:ln>
            <a:noFill/>
          </a:ln>
        </p:spPr>
      </p:pic>
      <p:sp>
        <p:nvSpPr>
          <p:cNvPr id="2" name="Textfeld 1"/>
          <p:cNvSpPr txBox="1"/>
          <p:nvPr/>
        </p:nvSpPr>
        <p:spPr>
          <a:xfrm>
            <a:off x="5004048" y="4294837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lang="de-AT" b="1" dirty="0" err="1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Empathy</a:t>
            </a:r>
            <a:r>
              <a:rPr lang="de-AT" b="1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b="1" dirty="0" err="1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Map</a:t>
            </a:r>
            <a:endParaRPr lang="de-AT" b="1" dirty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B3C97ED7-FFDA-6546-98E3-242712F744BE}"/>
              </a:ext>
            </a:extLst>
          </p:cNvPr>
          <p:cNvGrpSpPr/>
          <p:nvPr/>
        </p:nvGrpSpPr>
        <p:grpSpPr>
          <a:xfrm>
            <a:off x="713298" y="5609769"/>
            <a:ext cx="6914516" cy="577215"/>
            <a:chOff x="0" y="0"/>
            <a:chExt cx="6914815" cy="577215"/>
          </a:xfrm>
        </p:grpSpPr>
        <p:pic>
          <p:nvPicPr>
            <p:cNvPr id="20" name="Picture 14" descr="Bildschirmfoto 2014-05-21 um 14.47.42.png">
              <a:extLst>
                <a:ext uri="{FF2B5EF4-FFF2-40B4-BE49-F238E27FC236}">
                  <a16:creationId xmlns:a16="http://schemas.microsoft.com/office/drawing/2014/main" id="{43364F4C-9516-DA48-B728-3ED365F367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3915" y="12031"/>
              <a:ext cx="850900" cy="534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7" descr="Logo_eesi">
              <a:extLst>
                <a:ext uri="{FF2B5EF4-FFF2-40B4-BE49-F238E27FC236}">
                  <a16:creationId xmlns:a16="http://schemas.microsoft.com/office/drawing/2014/main" id="{E4623B70-32D2-8247-B298-DEC6E8F3E1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0765" y="0"/>
              <a:ext cx="952500" cy="57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13">
              <a:extLst>
                <a:ext uri="{FF2B5EF4-FFF2-40B4-BE49-F238E27FC236}">
                  <a16:creationId xmlns:a16="http://schemas.microsoft.com/office/drawing/2014/main" id="{D0ABDBB8-FCBB-C341-9A0F-4582A13749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50353" y="96252"/>
              <a:ext cx="1025954" cy="387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15" descr="kph-logo-2014-transparent-cmyk-300.eps">
              <a:extLst>
                <a:ext uri="{FF2B5EF4-FFF2-40B4-BE49-F238E27FC236}">
                  <a16:creationId xmlns:a16="http://schemas.microsoft.com/office/drawing/2014/main" id="{617F9DB2-7D3B-6847-B3EC-93EC4423BB3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4979" y="60157"/>
              <a:ext cx="960120" cy="459740"/>
            </a:xfrm>
            <a:prstGeom prst="rect">
              <a:avLst/>
            </a:prstGeom>
            <a:noFill/>
            <a:ln>
              <a:noFill/>
            </a:ln>
            <a:extLst/>
          </p:spPr>
        </p:pic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87887410-D1B0-7B41-A1D6-A0E4A2EDD4D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2396" y="0"/>
              <a:ext cx="769620" cy="577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mo="http://schemas.microsoft.com/office/mac/office/2008/main" xmlns:mv="urn:schemas-microsoft-com:mac:vml" xmlns:ve="http://schemas.openxmlformats.org/markup-compatibility/2006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lc="http://schemas.openxmlformats.org/drawingml/2006/lockedCanvas">
                  <a:solidFill>
                    <a:srgbClr val="FFFFFF"/>
                  </a:solidFill>
                </a14:hiddenFill>
              </a:ext>
              <a:ext uri="{91240B29-F687-4f45-9708-019B960494DF}">
                <a14:hiddenLine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mo="http://schemas.microsoft.com/office/mac/office/2008/main" xmlns:mv="urn:schemas-microsoft-com:mac:vml" xmlns:ve="http://schemas.openxmlformats.org/markup-compatibility/2006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Bild 39" descr="Macintosh HD:Users:valentinmayerhofer:Dropbox:IFTE:Youth Challenge Program:final Layout:Icons ohne Hintergrund:co-funded.png">
              <a:extLst>
                <a:ext uri="{FF2B5EF4-FFF2-40B4-BE49-F238E27FC236}">
                  <a16:creationId xmlns:a16="http://schemas.microsoft.com/office/drawing/2014/main" id="{455D4EA5-4A08-F848-9599-7465F5B6C1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6252"/>
              <a:ext cx="1384935" cy="398145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26306705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CustomShape 1"/>
          <p:cNvSpPr/>
          <p:nvPr/>
        </p:nvSpPr>
        <p:spPr>
          <a:xfrm>
            <a:off x="242640" y="992880"/>
            <a:ext cx="8704440" cy="5748840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3" name="CustomShape 2"/>
          <p:cNvSpPr/>
          <p:nvPr/>
        </p:nvSpPr>
        <p:spPr>
          <a:xfrm>
            <a:off x="7667640" y="260280"/>
            <a:ext cx="1151640" cy="504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EDB49B13-6287-44A9-A018-0290010B11E1}" type="slidenum">
              <a:rPr lang="de-AT" sz="1200" strike="noStrike">
                <a:solidFill>
                  <a:srgbClr val="8B8B8B"/>
                </a:solidFill>
                <a:latin typeface="Calibri"/>
              </a:rPr>
              <a:t>2</a:t>
            </a:fld>
            <a:endParaRPr/>
          </a:p>
        </p:txBody>
      </p:sp>
      <p:pic>
        <p:nvPicPr>
          <p:cNvPr id="84" name="Imagem 7"/>
          <p:cNvPicPr/>
          <p:nvPr/>
        </p:nvPicPr>
        <p:blipFill>
          <a:blip r:embed="rId2"/>
          <a:stretch/>
        </p:blipFill>
        <p:spPr>
          <a:xfrm rot="10800000">
            <a:off x="17407440" y="1556640"/>
            <a:ext cx="8548920" cy="474840"/>
          </a:xfrm>
          <a:prstGeom prst="rect">
            <a:avLst/>
          </a:prstGeom>
          <a:ln>
            <a:noFill/>
          </a:ln>
        </p:spPr>
      </p:pic>
      <p:sp>
        <p:nvSpPr>
          <p:cNvPr id="85" name="CustomShape 3"/>
          <p:cNvSpPr/>
          <p:nvPr/>
        </p:nvSpPr>
        <p:spPr>
          <a:xfrm>
            <a:off x="0" y="-13680"/>
            <a:ext cx="9143280" cy="104868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Customer Analysis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with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the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Empathy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Map</a:t>
            </a:r>
            <a:endParaRPr dirty="0"/>
          </a:p>
        </p:txBody>
      </p:sp>
      <p:sp>
        <p:nvSpPr>
          <p:cNvPr id="86" name="CustomShape 4"/>
          <p:cNvSpPr/>
          <p:nvPr/>
        </p:nvSpPr>
        <p:spPr>
          <a:xfrm>
            <a:off x="882000" y="1504080"/>
            <a:ext cx="7298280" cy="434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2900" indent="-342900">
              <a:lnSpc>
                <a:spcPct val="100000"/>
              </a:lnSpc>
              <a:buFont typeface="Arial" charset="0"/>
              <a:buChar char="•"/>
            </a:pP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Analyse a potential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customer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and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write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down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what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he/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she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hears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see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says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thinks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and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feels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.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342900" indent="-342900">
              <a:lnSpc>
                <a:spcPct val="100000"/>
              </a:lnSpc>
              <a:buFont typeface="Arial" charset="0"/>
              <a:buChar char="•"/>
            </a:pP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Focus on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what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customer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perceives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=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customer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perspective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342900" indent="-342900">
              <a:lnSpc>
                <a:spcPct val="100000"/>
              </a:lnSpc>
              <a:buFont typeface="Arial" charset="0"/>
              <a:buChar char="•"/>
            </a:pP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The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Empathy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Map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is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an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effective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instrument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to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create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a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personalised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image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of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your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clientele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.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CustomShape 1"/>
          <p:cNvSpPr/>
          <p:nvPr/>
        </p:nvSpPr>
        <p:spPr>
          <a:xfrm>
            <a:off x="242640" y="992880"/>
            <a:ext cx="8704440" cy="5748840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8" name="CustomShape 2"/>
          <p:cNvSpPr/>
          <p:nvPr/>
        </p:nvSpPr>
        <p:spPr>
          <a:xfrm>
            <a:off x="7667640" y="260280"/>
            <a:ext cx="1151640" cy="504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DE2EDFC3-3647-4192-81A8-7C873697BFBD}" type="slidenum">
              <a:rPr lang="de-AT" sz="1200" strike="noStrike">
                <a:solidFill>
                  <a:srgbClr val="8B8B8B"/>
                </a:solidFill>
                <a:latin typeface="Calibri"/>
              </a:rPr>
              <a:t>3</a:t>
            </a:fld>
            <a:endParaRPr/>
          </a:p>
        </p:txBody>
      </p:sp>
      <p:pic>
        <p:nvPicPr>
          <p:cNvPr id="89" name="Imagem 7"/>
          <p:cNvPicPr/>
          <p:nvPr/>
        </p:nvPicPr>
        <p:blipFill>
          <a:blip r:embed="rId2"/>
          <a:stretch/>
        </p:blipFill>
        <p:spPr>
          <a:xfrm rot="10800000">
            <a:off x="17407440" y="1556640"/>
            <a:ext cx="8548920" cy="474840"/>
          </a:xfrm>
          <a:prstGeom prst="rect">
            <a:avLst/>
          </a:prstGeom>
          <a:ln>
            <a:noFill/>
          </a:ln>
        </p:spPr>
      </p:pic>
      <p:sp>
        <p:nvSpPr>
          <p:cNvPr id="90" name="CustomShape 3"/>
          <p:cNvSpPr/>
          <p:nvPr/>
        </p:nvSpPr>
        <p:spPr>
          <a:xfrm>
            <a:off x="0" y="-13680"/>
            <a:ext cx="9143280" cy="104868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Customer Analysis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with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the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Empathy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Map</a:t>
            </a:r>
            <a:endParaRPr dirty="0"/>
          </a:p>
        </p:txBody>
      </p:sp>
      <p:sp>
        <p:nvSpPr>
          <p:cNvPr id="91" name="CustomShape 4"/>
          <p:cNvSpPr/>
          <p:nvPr/>
        </p:nvSpPr>
        <p:spPr>
          <a:xfrm>
            <a:off x="882000" y="1504080"/>
            <a:ext cx="7298280" cy="434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2900" indent="-342900">
              <a:lnSpc>
                <a:spcPct val="80000"/>
              </a:lnSpc>
              <a:buFont typeface="Arial" charset="0"/>
              <a:buChar char="•"/>
            </a:pP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Brainstorming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allows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for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collection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of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all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possible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customer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segments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80000"/>
              </a:lnSpc>
              <a:buFont typeface="Arial" charset="0"/>
              <a:buChar char="•"/>
            </a:pP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342900" indent="-342900">
              <a:lnSpc>
                <a:spcPct val="80000"/>
              </a:lnSpc>
              <a:buFont typeface="Arial" charset="0"/>
              <a:buChar char="•"/>
            </a:pP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Select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three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promising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clients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dirty="0">
                <a:latin typeface="Calibri" charset="0"/>
                <a:ea typeface="Calibri" charset="0"/>
                <a:cs typeface="Calibri" charset="0"/>
                <a:sym typeface="Wingdings"/>
              </a:rPr>
              <a:t></a:t>
            </a:r>
            <a:r>
              <a:rPr lang="de-AT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then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choose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one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of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them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. 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80000"/>
              </a:lnSpc>
              <a:buFont typeface="Arial" charset="0"/>
              <a:buChar char="•"/>
            </a:pP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342900" indent="-342900">
              <a:lnSpc>
                <a:spcPct val="80000"/>
              </a:lnSpc>
              <a:buFont typeface="Arial" charset="0"/>
              <a:buChar char="•"/>
            </a:pP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Profiling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Exercise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: Name,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demographic</a:t>
            </a:r>
            <a:r>
              <a:rPr lang="de-AT" sz="24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characteristics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(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age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income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family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situation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, etc.) –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more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specific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information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is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easier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challenge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will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be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!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80000"/>
              </a:lnSpc>
              <a:buFont typeface="Arial" charset="0"/>
              <a:buChar char="•"/>
            </a:pP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342900" indent="-342900">
              <a:lnSpc>
                <a:spcPct val="80000"/>
              </a:lnSpc>
              <a:buFont typeface="Arial" charset="0"/>
              <a:buChar char="•"/>
            </a:pP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Visualise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brainstorm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use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post-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its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.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80000"/>
              </a:lnSpc>
              <a:buFont typeface="Arial" charset="0"/>
              <a:buChar char="•"/>
            </a:pP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342900" indent="-342900">
              <a:lnSpc>
                <a:spcPct val="80000"/>
              </a:lnSpc>
              <a:buFont typeface="Arial" charset="0"/>
              <a:buChar char="•"/>
            </a:pP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Use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Empathy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Map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to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create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profiles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 on a </a:t>
            </a:r>
            <a:r>
              <a:rPr lang="de-AT" sz="2400" strike="noStrike" dirty="0" err="1">
                <a:latin typeface="Calibri" charset="0"/>
                <a:ea typeface="Calibri" charset="0"/>
                <a:cs typeface="Calibri" charset="0"/>
              </a:rPr>
              <a:t>flipchart</a:t>
            </a:r>
            <a:r>
              <a:rPr lang="de-AT" sz="2400" strike="noStrike" dirty="0">
                <a:latin typeface="Calibri" charset="0"/>
                <a:ea typeface="Calibri" charset="0"/>
                <a:cs typeface="Calibri" charset="0"/>
              </a:rPr>
              <a:t>.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80000"/>
              </a:lnSpc>
              <a:buFont typeface="Arial" charset="0"/>
              <a:buChar char="•"/>
            </a:pP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80000"/>
              </a:lnSpc>
              <a:buFont typeface="Arial" charset="0"/>
              <a:buChar char="•"/>
            </a:pP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80000"/>
              </a:lnSpc>
              <a:buFont typeface="Arial" charset="0"/>
              <a:buChar char="•"/>
            </a:pP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1"/>
          <p:cNvSpPr/>
          <p:nvPr/>
        </p:nvSpPr>
        <p:spPr>
          <a:xfrm>
            <a:off x="346320" y="969840"/>
            <a:ext cx="8404200" cy="603756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3" name="Bild 2"/>
          <p:cNvPicPr/>
          <p:nvPr/>
        </p:nvPicPr>
        <p:blipFill>
          <a:blip r:embed="rId2"/>
          <a:srcRect l="15986" t="19050" r="18512" b="10713"/>
          <a:stretch/>
        </p:blipFill>
        <p:spPr>
          <a:xfrm>
            <a:off x="462240" y="690264"/>
            <a:ext cx="8160840" cy="6264000"/>
          </a:xfrm>
          <a:prstGeom prst="rect">
            <a:avLst/>
          </a:prstGeom>
          <a:ln>
            <a:noFill/>
          </a:ln>
        </p:spPr>
      </p:pic>
      <p:sp>
        <p:nvSpPr>
          <p:cNvPr id="94" name="CustomShape 2"/>
          <p:cNvSpPr/>
          <p:nvPr/>
        </p:nvSpPr>
        <p:spPr>
          <a:xfrm>
            <a:off x="7667640" y="260280"/>
            <a:ext cx="1151640" cy="504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407BA8AF-497F-4427-9C8F-9DD0F42B87B5}" type="slidenum">
              <a:rPr lang="de-AT" sz="1200" strike="noStrike">
                <a:solidFill>
                  <a:srgbClr val="8B8B8B"/>
                </a:solidFill>
                <a:latin typeface="Calibri"/>
              </a:rPr>
              <a:t>4</a:t>
            </a:fld>
            <a:endParaRPr/>
          </a:p>
        </p:txBody>
      </p:sp>
      <p:sp>
        <p:nvSpPr>
          <p:cNvPr id="95" name="CustomShape 3"/>
          <p:cNvSpPr/>
          <p:nvPr/>
        </p:nvSpPr>
        <p:spPr>
          <a:xfrm>
            <a:off x="624240" y="6506947"/>
            <a:ext cx="2800440" cy="454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8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Illustration: Helmut </a:t>
            </a:r>
            <a:r>
              <a:rPr lang="de-AT" sz="8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Pokornig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</a:pPr>
            <a:r>
              <a:rPr lang="de-AT" sz="8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Source: Lindner, J./Fröhlich, G.: </a:t>
            </a:r>
            <a:r>
              <a:rPr lang="de-AT" sz="800" i="1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Starte dein Projekt</a:t>
            </a:r>
            <a:r>
              <a:rPr lang="de-AT" sz="8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, Vienna 2014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96" name="CustomShape 4"/>
          <p:cNvSpPr/>
          <p:nvPr/>
        </p:nvSpPr>
        <p:spPr>
          <a:xfrm>
            <a:off x="7667640" y="260280"/>
            <a:ext cx="1151640" cy="504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3180137A-3B75-4CE4-B63E-17EE26687567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4</a:t>
            </a:fld>
            <a:endParaRPr/>
          </a:p>
        </p:txBody>
      </p:sp>
      <p:sp>
        <p:nvSpPr>
          <p:cNvPr id="97" name="CustomShape 5"/>
          <p:cNvSpPr/>
          <p:nvPr/>
        </p:nvSpPr>
        <p:spPr>
          <a:xfrm>
            <a:off x="7667640" y="260280"/>
            <a:ext cx="1151640" cy="504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6443F501-4828-4F97-99DF-186B41055129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4</a:t>
            </a:fld>
            <a:endParaRPr/>
          </a:p>
        </p:txBody>
      </p:sp>
      <p:sp>
        <p:nvSpPr>
          <p:cNvPr id="98" name="CustomShape 6"/>
          <p:cNvSpPr/>
          <p:nvPr/>
        </p:nvSpPr>
        <p:spPr>
          <a:xfrm>
            <a:off x="7667640" y="260280"/>
            <a:ext cx="1151640" cy="504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0F921C28-91B1-4739-96D3-1681335B2C4C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4</a:t>
            </a:fld>
            <a:endParaRPr/>
          </a:p>
        </p:txBody>
      </p:sp>
      <p:pic>
        <p:nvPicPr>
          <p:cNvPr id="99" name="Imagem 7"/>
          <p:cNvPicPr/>
          <p:nvPr/>
        </p:nvPicPr>
        <p:blipFill>
          <a:blip r:embed="rId3"/>
          <a:stretch/>
        </p:blipFill>
        <p:spPr>
          <a:xfrm rot="10800000">
            <a:off x="17407440" y="1556640"/>
            <a:ext cx="8548920" cy="474840"/>
          </a:xfrm>
          <a:prstGeom prst="rect">
            <a:avLst/>
          </a:prstGeom>
          <a:ln>
            <a:noFill/>
          </a:ln>
        </p:spPr>
      </p:pic>
      <p:sp>
        <p:nvSpPr>
          <p:cNvPr id="100" name="CustomShape 7"/>
          <p:cNvSpPr/>
          <p:nvPr/>
        </p:nvSpPr>
        <p:spPr>
          <a:xfrm>
            <a:off x="0" y="-13680"/>
            <a:ext cx="9143280" cy="104868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 err="1">
                <a:solidFill>
                  <a:schemeClr val="bg1"/>
                </a:solidFill>
                <a:latin typeface="Tw Cen MT"/>
                <a:ea typeface="DejaVu Sans"/>
              </a:rPr>
              <a:t>Empathy</a:t>
            </a:r>
            <a:r>
              <a:rPr lang="de-AT" sz="3200" strike="noStrike" dirty="0">
                <a:solidFill>
                  <a:schemeClr val="bg1"/>
                </a:solidFill>
                <a:latin typeface="Tw Cen MT"/>
                <a:ea typeface="DejaVu Sans"/>
              </a:rPr>
              <a:t> </a:t>
            </a:r>
            <a:r>
              <a:rPr lang="de-AT" sz="3200" strike="noStrike" dirty="0" err="1">
                <a:solidFill>
                  <a:schemeClr val="bg1"/>
                </a:solidFill>
                <a:latin typeface="Tw Cen MT"/>
                <a:ea typeface="DejaVu Sans"/>
              </a:rPr>
              <a:t>Map</a:t>
            </a:r>
            <a:br>
              <a:rPr lang="de-AT" sz="3200" dirty="0">
                <a:solidFill>
                  <a:schemeClr val="bg1"/>
                </a:solidFill>
                <a:latin typeface="Tw Cen MT"/>
                <a:ea typeface="DejaVu Sans"/>
              </a:rPr>
            </a:br>
            <a:r>
              <a:rPr lang="de-AT" sz="1600" strike="noStrike" dirty="0">
                <a:solidFill>
                  <a:schemeClr val="bg1"/>
                </a:solidFill>
                <a:latin typeface="Tw Cen MT"/>
                <a:ea typeface="DejaVu Sans"/>
              </a:rPr>
              <a:t>Customer: A </a:t>
            </a:r>
            <a:r>
              <a:rPr lang="de-AT" sz="1600" strike="noStrike" dirty="0" err="1">
                <a:solidFill>
                  <a:schemeClr val="bg1"/>
                </a:solidFill>
                <a:latin typeface="Tw Cen MT"/>
                <a:ea typeface="DejaVu Sans"/>
              </a:rPr>
              <a:t>brief</a:t>
            </a:r>
            <a:r>
              <a:rPr lang="de-AT" sz="1600" strike="noStrike" dirty="0">
                <a:solidFill>
                  <a:schemeClr val="bg1"/>
                </a:solidFill>
                <a:latin typeface="Tw Cen MT"/>
                <a:ea typeface="DejaVu Sans"/>
              </a:rPr>
              <a:t> </a:t>
            </a:r>
            <a:r>
              <a:rPr lang="de-AT" sz="1600" strike="noStrike" dirty="0" err="1">
                <a:solidFill>
                  <a:schemeClr val="bg1"/>
                </a:solidFill>
                <a:latin typeface="Tw Cen MT"/>
                <a:ea typeface="DejaVu Sans"/>
              </a:rPr>
              <a:t>description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101" name="CustomShape 8"/>
          <p:cNvSpPr/>
          <p:nvPr/>
        </p:nvSpPr>
        <p:spPr>
          <a:xfrm>
            <a:off x="2664000" y="1077052"/>
            <a:ext cx="3986182" cy="82275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de-AT" sz="1500" b="1" strike="noStrike" dirty="0" err="1">
                <a:latin typeface="Tahoma"/>
                <a:ea typeface="ヒラギノ角ゴ Pro W3"/>
              </a:rPr>
              <a:t>What</a:t>
            </a:r>
            <a:r>
              <a:rPr lang="de-AT" sz="1500" b="1" strike="noStrike" dirty="0">
                <a:latin typeface="Tahoma"/>
                <a:ea typeface="ヒラギノ角ゴ Pro W3"/>
              </a:rPr>
              <a:t> </a:t>
            </a:r>
            <a:r>
              <a:rPr lang="de-AT" sz="1500" b="1" strike="noStrike" dirty="0" err="1">
                <a:latin typeface="Tahoma"/>
                <a:ea typeface="ヒラギノ角ゴ Pro W3"/>
              </a:rPr>
              <a:t>does</a:t>
            </a:r>
            <a:r>
              <a:rPr lang="de-AT" sz="1500" b="1" strike="noStrike" dirty="0">
                <a:latin typeface="Tahoma"/>
                <a:ea typeface="ヒラギノ角ゴ Pro W3"/>
              </a:rPr>
              <a:t> </a:t>
            </a:r>
            <a:r>
              <a:rPr lang="de-AT" sz="1500" b="1" strike="noStrike" dirty="0" err="1">
                <a:latin typeface="Tahoma"/>
                <a:ea typeface="ヒラギノ角ゴ Pro W3"/>
              </a:rPr>
              <a:t>our</a:t>
            </a:r>
            <a:r>
              <a:rPr lang="de-AT" sz="1500" b="1" strike="noStrike" dirty="0">
                <a:latin typeface="Tahoma"/>
                <a:ea typeface="ヒラギノ角ゴ Pro W3"/>
              </a:rPr>
              <a:t> </a:t>
            </a:r>
            <a:r>
              <a:rPr lang="de-AT" sz="1500" b="1" strike="noStrike" dirty="0" err="1">
                <a:latin typeface="Tahoma"/>
                <a:ea typeface="ヒラギノ角ゴ Pro W3"/>
              </a:rPr>
              <a:t>clientele</a:t>
            </a:r>
            <a:r>
              <a:rPr lang="de-AT" sz="1500" b="1" strike="noStrike" dirty="0">
                <a:latin typeface="Tahoma"/>
                <a:ea typeface="ヒラギノ角ゴ Pro W3"/>
              </a:rPr>
              <a:t> </a:t>
            </a:r>
            <a:r>
              <a:rPr lang="de-AT" sz="1500" b="1" strike="noStrike" dirty="0" err="1">
                <a:latin typeface="Tahoma"/>
                <a:ea typeface="ヒラギノ角ゴ Pro W3"/>
              </a:rPr>
              <a:t>think</a:t>
            </a:r>
            <a:r>
              <a:rPr lang="de-AT" sz="1500" b="1" strike="noStrike" dirty="0">
                <a:latin typeface="Tahoma"/>
                <a:ea typeface="ヒラギノ角ゴ Pro W3"/>
              </a:rPr>
              <a:t> </a:t>
            </a:r>
            <a:r>
              <a:rPr lang="de-AT" sz="1500" b="1" strike="noStrike" dirty="0" err="1">
                <a:latin typeface="Tahoma"/>
                <a:ea typeface="ヒラギノ角ゴ Pro W3"/>
              </a:rPr>
              <a:t>and</a:t>
            </a:r>
            <a:r>
              <a:rPr lang="de-AT" sz="1500" b="1" strike="noStrike" dirty="0">
                <a:latin typeface="Tahoma"/>
                <a:ea typeface="ヒラギノ角ゴ Pro W3"/>
              </a:rPr>
              <a:t> </a:t>
            </a:r>
            <a:r>
              <a:rPr lang="de-AT" sz="1500" b="1" strike="noStrike" dirty="0" err="1">
                <a:latin typeface="Tahoma"/>
                <a:ea typeface="ヒラギノ角ゴ Pro W3"/>
              </a:rPr>
              <a:t>feel</a:t>
            </a:r>
            <a:r>
              <a:rPr lang="de-AT" sz="1500" b="1" strike="noStrike" dirty="0">
                <a:latin typeface="Tahoma"/>
                <a:ea typeface="ヒラギノ角ゴ Pro W3"/>
              </a:rPr>
              <a:t>?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What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is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important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to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them</a:t>
            </a:r>
            <a:r>
              <a:rPr lang="de-AT" sz="1500" strike="noStrike" dirty="0">
                <a:latin typeface="Tahoma"/>
                <a:ea typeface="ヒラギノ角ゴ Pro W3"/>
              </a:rPr>
              <a:t>? Main </a:t>
            </a:r>
            <a:r>
              <a:rPr lang="de-AT" sz="1500" strike="noStrike" dirty="0" err="1">
                <a:latin typeface="Tahoma"/>
                <a:ea typeface="ヒラギノ角ゴ Pro W3"/>
              </a:rPr>
              <a:t>occupation</a:t>
            </a:r>
            <a:r>
              <a:rPr lang="de-AT" sz="1500" strike="noStrike" dirty="0">
                <a:latin typeface="Tahoma"/>
                <a:ea typeface="ヒラギノ角ゴ Pro W3"/>
              </a:rPr>
              <a:t>, </a:t>
            </a:r>
            <a:r>
              <a:rPr lang="de-AT" sz="1500" strike="noStrike" dirty="0" err="1">
                <a:latin typeface="Tahoma"/>
                <a:ea typeface="ヒラギノ角ゴ Pro W3"/>
              </a:rPr>
              <a:t>standards</a:t>
            </a:r>
            <a:r>
              <a:rPr lang="de-AT" sz="1500" strike="noStrike" dirty="0">
                <a:latin typeface="Tahoma"/>
                <a:ea typeface="ヒラギノ角ゴ Pro W3"/>
              </a:rPr>
              <a:t>, </a:t>
            </a:r>
            <a:r>
              <a:rPr lang="de-AT" sz="1500" strike="noStrike" dirty="0" err="1">
                <a:latin typeface="Tahoma"/>
                <a:ea typeface="ヒラギノ角ゴ Pro W3"/>
              </a:rPr>
              <a:t>attitudes</a:t>
            </a:r>
            <a:endParaRPr dirty="0"/>
          </a:p>
        </p:txBody>
      </p:sp>
      <p:sp>
        <p:nvSpPr>
          <p:cNvPr id="102" name="CustomShape 9"/>
          <p:cNvSpPr/>
          <p:nvPr/>
        </p:nvSpPr>
        <p:spPr>
          <a:xfrm>
            <a:off x="5803560" y="2711613"/>
            <a:ext cx="2883240" cy="107061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r>
              <a:rPr lang="de-AT" sz="1500" b="1" strike="noStrike" dirty="0" err="1">
                <a:latin typeface="Tahoma"/>
                <a:ea typeface="Cambria"/>
              </a:rPr>
              <a:t>What</a:t>
            </a:r>
            <a:r>
              <a:rPr lang="de-AT" sz="1500" b="1" strike="noStrike" dirty="0">
                <a:latin typeface="Tahoma"/>
                <a:ea typeface="Cambria"/>
              </a:rPr>
              <a:t> </a:t>
            </a:r>
            <a:r>
              <a:rPr lang="de-AT" sz="1500" b="1" strike="noStrike" dirty="0" err="1">
                <a:latin typeface="Tahoma"/>
                <a:ea typeface="Cambria"/>
              </a:rPr>
              <a:t>does</a:t>
            </a:r>
            <a:r>
              <a:rPr lang="de-AT" sz="1500" b="1" strike="noStrike" dirty="0">
                <a:latin typeface="Tahoma"/>
                <a:ea typeface="Cambria"/>
              </a:rPr>
              <a:t> </a:t>
            </a:r>
            <a:r>
              <a:rPr lang="de-AT" sz="1500" b="1" strike="noStrike" dirty="0" err="1">
                <a:latin typeface="Tahoma"/>
                <a:ea typeface="Cambria"/>
              </a:rPr>
              <a:t>our</a:t>
            </a:r>
            <a:r>
              <a:rPr lang="de-AT" sz="1500" b="1" strike="noStrike" dirty="0">
                <a:latin typeface="Tahoma"/>
                <a:ea typeface="Cambria"/>
              </a:rPr>
              <a:t> </a:t>
            </a:r>
            <a:r>
              <a:rPr lang="de-AT" sz="1500" b="1" strike="noStrike" dirty="0" err="1">
                <a:latin typeface="Tahoma"/>
                <a:ea typeface="Cambria"/>
              </a:rPr>
              <a:t>clientele</a:t>
            </a:r>
            <a:r>
              <a:rPr lang="de-AT" sz="1500" b="1" strike="noStrike" dirty="0">
                <a:latin typeface="Tahoma"/>
                <a:ea typeface="Cambria"/>
              </a:rPr>
              <a:t> </a:t>
            </a:r>
            <a:r>
              <a:rPr lang="de-AT" sz="1500" b="1" strike="noStrike" dirty="0" err="1">
                <a:latin typeface="Tahoma"/>
                <a:ea typeface="Cambria"/>
              </a:rPr>
              <a:t>see</a:t>
            </a:r>
            <a:r>
              <a:rPr lang="de-AT" sz="1500" b="1" strike="noStrike" dirty="0">
                <a:latin typeface="Tahoma"/>
                <a:ea typeface="Cambria"/>
              </a:rPr>
              <a:t>? </a:t>
            </a:r>
            <a:r>
              <a:rPr lang="de-AT" sz="1500" strike="noStrike" dirty="0" err="1">
                <a:latin typeface="Tahoma"/>
                <a:ea typeface="ヒラギノ角ゴ Pro W3"/>
              </a:rPr>
              <a:t>What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does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their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environment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look</a:t>
            </a:r>
            <a:r>
              <a:rPr lang="de-AT" sz="1500" strike="noStrike" dirty="0">
                <a:latin typeface="Tahoma"/>
                <a:ea typeface="ヒラギノ角ゴ Pro W3"/>
              </a:rPr>
              <a:t> like? </a:t>
            </a:r>
            <a:r>
              <a:rPr lang="de-AT" sz="1500" strike="noStrike" dirty="0" err="1">
                <a:latin typeface="Tahoma"/>
                <a:ea typeface="ヒラギノ角ゴ Pro W3"/>
              </a:rPr>
              <a:t>Which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friends</a:t>
            </a:r>
            <a:r>
              <a:rPr lang="de-AT" sz="1500" strike="noStrike" dirty="0">
                <a:latin typeface="Tahoma"/>
                <a:ea typeface="ヒラギノ角ゴ Pro W3"/>
              </a:rPr>
              <a:t> do </a:t>
            </a:r>
            <a:r>
              <a:rPr lang="de-AT" sz="1500" strike="noStrike" dirty="0" err="1">
                <a:latin typeface="Tahoma"/>
                <a:ea typeface="ヒラギノ角ゴ Pro W3"/>
              </a:rPr>
              <a:t>they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have</a:t>
            </a:r>
            <a:r>
              <a:rPr lang="de-AT" sz="1500" strike="noStrike" dirty="0">
                <a:latin typeface="Tahoma"/>
                <a:ea typeface="ヒラギノ角ゴ Pro W3"/>
              </a:rPr>
              <a:t>? </a:t>
            </a:r>
            <a:r>
              <a:rPr lang="de-AT" sz="1500" strike="noStrike" dirty="0" err="1">
                <a:latin typeface="Tahoma"/>
                <a:ea typeface="ヒラギノ角ゴ Pro W3"/>
              </a:rPr>
              <a:t>What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does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the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market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already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offer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them</a:t>
            </a:r>
            <a:r>
              <a:rPr lang="de-AT" sz="1500" strike="noStrike" dirty="0">
                <a:latin typeface="Tahoma"/>
                <a:ea typeface="ヒラギノ角ゴ Pro W3"/>
              </a:rPr>
              <a:t>?</a:t>
            </a:r>
            <a:endParaRPr dirty="0"/>
          </a:p>
        </p:txBody>
      </p:sp>
      <p:sp>
        <p:nvSpPr>
          <p:cNvPr id="103" name="CustomShape 10"/>
          <p:cNvSpPr/>
          <p:nvPr/>
        </p:nvSpPr>
        <p:spPr>
          <a:xfrm>
            <a:off x="3031960" y="4243331"/>
            <a:ext cx="2994764" cy="10022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de-AT" sz="1500" b="1" strike="noStrike" dirty="0" err="1">
                <a:latin typeface="Tahoma"/>
                <a:ea typeface="ヒラギノ角ゴ Pro W3"/>
              </a:rPr>
              <a:t>What</a:t>
            </a:r>
            <a:r>
              <a:rPr lang="de-AT" sz="1500" b="1" strike="noStrike" dirty="0">
                <a:latin typeface="Tahoma"/>
                <a:ea typeface="ヒラギノ角ゴ Pro W3"/>
              </a:rPr>
              <a:t> </a:t>
            </a:r>
            <a:r>
              <a:rPr lang="de-AT" sz="1500" b="1" strike="noStrike" dirty="0" err="1">
                <a:latin typeface="Tahoma"/>
                <a:ea typeface="ヒラギノ角ゴ Pro W3"/>
              </a:rPr>
              <a:t>does</a:t>
            </a:r>
            <a:r>
              <a:rPr lang="de-AT" sz="1500" b="1" strike="noStrike" dirty="0">
                <a:latin typeface="Tahoma"/>
                <a:ea typeface="ヒラギノ角ゴ Pro W3"/>
              </a:rPr>
              <a:t> </a:t>
            </a:r>
            <a:r>
              <a:rPr lang="de-AT" sz="1500" b="1" strike="noStrike" dirty="0" err="1">
                <a:latin typeface="Tahoma"/>
                <a:ea typeface="ヒラギノ角ゴ Pro W3"/>
              </a:rPr>
              <a:t>our</a:t>
            </a:r>
            <a:r>
              <a:rPr lang="de-AT" sz="1500" b="1" strike="noStrike" dirty="0">
                <a:latin typeface="Tahoma"/>
                <a:ea typeface="ヒラギノ角ゴ Pro W3"/>
              </a:rPr>
              <a:t> </a:t>
            </a:r>
            <a:r>
              <a:rPr lang="de-AT" sz="1500" b="1" strike="noStrike" dirty="0" err="1">
                <a:latin typeface="Tahoma"/>
                <a:ea typeface="ヒラギノ角ゴ Pro W3"/>
              </a:rPr>
              <a:t>clientele</a:t>
            </a:r>
            <a:r>
              <a:rPr lang="de-AT" sz="1500" b="1" strike="noStrike" dirty="0">
                <a:latin typeface="Tahoma"/>
                <a:ea typeface="ヒラギノ角ゴ Pro W3"/>
              </a:rPr>
              <a:t> </a:t>
            </a:r>
            <a:r>
              <a:rPr lang="de-AT" sz="1500" b="1" strike="noStrike" dirty="0" err="1">
                <a:latin typeface="Tahoma"/>
                <a:ea typeface="ヒラギノ角ゴ Pro W3"/>
              </a:rPr>
              <a:t>say</a:t>
            </a:r>
            <a:r>
              <a:rPr lang="de-AT" sz="1500" b="1" strike="noStrike" dirty="0">
                <a:latin typeface="Tahoma"/>
                <a:ea typeface="ヒラギノ角ゴ Pro W3"/>
              </a:rPr>
              <a:t>? </a:t>
            </a:r>
            <a:r>
              <a:rPr lang="de-AT" sz="1500" strike="noStrike" dirty="0" err="1">
                <a:latin typeface="Tahoma"/>
                <a:ea typeface="ヒラギノ角ゴ Pro W3"/>
              </a:rPr>
              <a:t>What</a:t>
            </a:r>
            <a:r>
              <a:rPr lang="de-AT" sz="1500" strike="noStrike" dirty="0">
                <a:latin typeface="Tahoma"/>
                <a:ea typeface="ヒラギノ角ゴ Pro W3"/>
              </a:rPr>
              <a:t> do </a:t>
            </a:r>
            <a:r>
              <a:rPr lang="de-AT" sz="1500" strike="noStrike" dirty="0" err="1">
                <a:latin typeface="Tahoma"/>
                <a:ea typeface="ヒラギノ角ゴ Pro W3"/>
              </a:rPr>
              <a:t>they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tell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others</a:t>
            </a:r>
            <a:r>
              <a:rPr lang="de-AT" sz="1500" strike="noStrike" dirty="0">
                <a:latin typeface="Tahoma"/>
                <a:ea typeface="ヒラギノ角ゴ Pro W3"/>
              </a:rPr>
              <a:t>? </a:t>
            </a:r>
            <a:r>
              <a:rPr lang="de-AT" sz="1500" strike="noStrike" dirty="0" err="1">
                <a:latin typeface="Tahoma"/>
                <a:ea typeface="ヒラギノ角ゴ Pro W3"/>
              </a:rPr>
              <a:t>Attitudes</a:t>
            </a:r>
            <a:r>
              <a:rPr lang="de-AT" sz="1500" strike="noStrike" dirty="0">
                <a:latin typeface="Tahoma"/>
                <a:ea typeface="ヒラギノ角ゴ Pro W3"/>
              </a:rPr>
              <a:t>, </a:t>
            </a:r>
            <a:r>
              <a:rPr lang="de-AT" sz="1500" strike="noStrike" dirty="0" err="1">
                <a:latin typeface="Tahoma"/>
                <a:ea typeface="ヒラギノ角ゴ Pro W3"/>
              </a:rPr>
              <a:t>views</a:t>
            </a:r>
            <a:r>
              <a:rPr lang="de-AT" sz="1500" strike="noStrike" dirty="0">
                <a:latin typeface="Tahoma"/>
                <a:ea typeface="ヒラギノ角ゴ Pro W3"/>
              </a:rPr>
              <a:t>, </a:t>
            </a:r>
            <a:r>
              <a:rPr lang="de-AT" sz="1500" strike="noStrike" dirty="0" err="1">
                <a:latin typeface="Tahoma"/>
                <a:ea typeface="ヒラギノ角ゴ Pro W3"/>
              </a:rPr>
              <a:t>behaviour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towards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others</a:t>
            </a:r>
            <a:endParaRPr dirty="0"/>
          </a:p>
        </p:txBody>
      </p:sp>
      <p:sp>
        <p:nvSpPr>
          <p:cNvPr id="104" name="CustomShape 11"/>
          <p:cNvSpPr/>
          <p:nvPr/>
        </p:nvSpPr>
        <p:spPr>
          <a:xfrm>
            <a:off x="572749" y="2770615"/>
            <a:ext cx="2799720" cy="7747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500" b="1" strike="noStrike" dirty="0" err="1">
                <a:latin typeface="Tahoma"/>
                <a:ea typeface="ヒラギノ角ゴ Pro W3"/>
              </a:rPr>
              <a:t>What</a:t>
            </a:r>
            <a:r>
              <a:rPr lang="de-AT" sz="1500" b="1" strike="noStrike" dirty="0">
                <a:latin typeface="Tahoma"/>
                <a:ea typeface="ヒラギノ角ゴ Pro W3"/>
              </a:rPr>
              <a:t> </a:t>
            </a:r>
            <a:r>
              <a:rPr lang="de-AT" sz="1500" b="1" strike="noStrike" dirty="0" err="1">
                <a:latin typeface="Tahoma"/>
                <a:ea typeface="ヒラギノ角ゴ Pro W3"/>
              </a:rPr>
              <a:t>does</a:t>
            </a:r>
            <a:r>
              <a:rPr lang="de-AT" sz="1500" b="1" strike="noStrike" dirty="0">
                <a:latin typeface="Tahoma"/>
                <a:ea typeface="ヒラギノ角ゴ Pro W3"/>
              </a:rPr>
              <a:t> </a:t>
            </a:r>
            <a:r>
              <a:rPr lang="de-AT" sz="1500" b="1" strike="noStrike" dirty="0" err="1">
                <a:latin typeface="Tahoma"/>
                <a:ea typeface="ヒラギノ角ゴ Pro W3"/>
              </a:rPr>
              <a:t>our</a:t>
            </a:r>
            <a:r>
              <a:rPr lang="de-AT" sz="1500" b="1" strike="noStrike" dirty="0">
                <a:latin typeface="Tahoma"/>
                <a:ea typeface="ヒラギノ角ゴ Pro W3"/>
              </a:rPr>
              <a:t> </a:t>
            </a:r>
            <a:r>
              <a:rPr lang="de-AT" sz="1500" b="1" strike="noStrike" dirty="0" err="1">
                <a:latin typeface="Tahoma"/>
                <a:ea typeface="ヒラギノ角ゴ Pro W3"/>
              </a:rPr>
              <a:t>clientele</a:t>
            </a:r>
            <a:r>
              <a:rPr lang="de-AT" sz="1500" b="1" strike="noStrike" dirty="0">
                <a:latin typeface="Tahoma"/>
                <a:ea typeface="ヒラギノ角ゴ Pro W3"/>
              </a:rPr>
              <a:t> </a:t>
            </a:r>
            <a:r>
              <a:rPr lang="de-AT" sz="1500" b="1" strike="noStrike" dirty="0" err="1">
                <a:latin typeface="Tahoma"/>
                <a:ea typeface="ヒラギノ角ゴ Pro W3"/>
              </a:rPr>
              <a:t>hear</a:t>
            </a:r>
            <a:r>
              <a:rPr lang="de-AT" sz="1500" b="1" strike="noStrike" dirty="0">
                <a:latin typeface="Tahoma"/>
                <a:ea typeface="ヒラギノ角ゴ Pro W3"/>
              </a:rPr>
              <a:t>? </a:t>
            </a:r>
            <a:r>
              <a:rPr lang="de-AT" sz="1500" strike="noStrike" dirty="0" err="1">
                <a:latin typeface="Tahoma"/>
                <a:ea typeface="ヒラギノ角ゴ Pro W3"/>
              </a:rPr>
              <a:t>What</a:t>
            </a:r>
            <a:r>
              <a:rPr lang="de-AT" sz="1500" strike="noStrike" dirty="0">
                <a:latin typeface="Tahoma"/>
                <a:ea typeface="ヒラギノ角ゴ Pro W3"/>
              </a:rPr>
              <a:t> do </a:t>
            </a:r>
            <a:r>
              <a:rPr lang="de-AT" sz="1500" strike="noStrike" dirty="0" err="1">
                <a:latin typeface="Tahoma"/>
                <a:ea typeface="ヒラギノ角ゴ Pro W3"/>
              </a:rPr>
              <a:t>they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hear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from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others</a:t>
            </a:r>
            <a:r>
              <a:rPr lang="de-AT" sz="1500" strike="noStrike" dirty="0">
                <a:latin typeface="Tahoma"/>
                <a:ea typeface="ヒラギノ角ゴ Pro W3"/>
              </a:rPr>
              <a:t>? Who do </a:t>
            </a:r>
            <a:r>
              <a:rPr lang="de-AT" sz="1500" strike="noStrike" dirty="0" err="1">
                <a:latin typeface="Tahoma"/>
                <a:ea typeface="ヒラギノ角ゴ Pro W3"/>
              </a:rPr>
              <a:t>they</a:t>
            </a:r>
            <a:r>
              <a:rPr lang="de-AT" sz="1500" strike="noStrike" dirty="0">
                <a:latin typeface="Tahoma"/>
                <a:ea typeface="ヒラギノ角ゴ Pro W3"/>
              </a:rPr>
              <a:t> listen </a:t>
            </a:r>
            <a:r>
              <a:rPr lang="de-AT" sz="1500" strike="noStrike" dirty="0" err="1">
                <a:latin typeface="Tahoma"/>
                <a:ea typeface="ヒラギノ角ゴ Pro W3"/>
              </a:rPr>
              <a:t>to</a:t>
            </a:r>
            <a:r>
              <a:rPr lang="de-AT" sz="1500" strike="noStrike" dirty="0">
                <a:latin typeface="Tahoma"/>
                <a:ea typeface="ヒラギノ角ゴ Pro W3"/>
              </a:rPr>
              <a:t>?</a:t>
            </a:r>
            <a:endParaRPr dirty="0"/>
          </a:p>
        </p:txBody>
      </p:sp>
      <p:sp>
        <p:nvSpPr>
          <p:cNvPr id="105" name="CustomShape 12"/>
          <p:cNvSpPr/>
          <p:nvPr/>
        </p:nvSpPr>
        <p:spPr>
          <a:xfrm>
            <a:off x="1077840" y="6011599"/>
            <a:ext cx="2837160" cy="545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de-AT" sz="1500" strike="noStrike" dirty="0" err="1">
                <a:latin typeface="Tahoma"/>
                <a:ea typeface="ヒラギノ角ゴ Pro W3"/>
              </a:rPr>
              <a:t>Fears</a:t>
            </a:r>
            <a:r>
              <a:rPr lang="de-AT" sz="1500" strike="noStrike" dirty="0">
                <a:latin typeface="Tahoma"/>
                <a:ea typeface="ヒラギノ角ゴ Pro W3"/>
              </a:rPr>
              <a:t>, </a:t>
            </a:r>
            <a:r>
              <a:rPr lang="de-AT" sz="1500" strike="noStrike" dirty="0" err="1">
                <a:latin typeface="Tahoma"/>
                <a:ea typeface="ヒラギノ角ゴ Pro W3"/>
              </a:rPr>
              <a:t>frustrations</a:t>
            </a:r>
            <a:r>
              <a:rPr lang="de-AT" sz="1500" strike="noStrike" dirty="0">
                <a:latin typeface="Tahoma"/>
                <a:ea typeface="ヒラギノ角ゴ Pro W3"/>
              </a:rPr>
              <a:t>, </a:t>
            </a:r>
            <a:r>
              <a:rPr lang="de-AT" sz="1500" strike="noStrike" dirty="0" err="1">
                <a:latin typeface="Tahoma"/>
                <a:ea typeface="ヒラギノ角ゴ Pro W3"/>
              </a:rPr>
              <a:t>reservations</a:t>
            </a:r>
            <a:endParaRPr dirty="0"/>
          </a:p>
          <a:p>
            <a:pPr algn="ctr">
              <a:lnSpc>
                <a:spcPct val="100000"/>
              </a:lnSpc>
            </a:pPr>
            <a:r>
              <a:rPr lang="de-AT" sz="1500" strike="noStrike" dirty="0" err="1">
                <a:latin typeface="Tahoma"/>
                <a:ea typeface="ヒラギノ角ゴ Pro W3"/>
              </a:rPr>
              <a:t>What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are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they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scared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of</a:t>
            </a:r>
            <a:r>
              <a:rPr lang="de-AT" sz="1500" strike="noStrike" dirty="0">
                <a:latin typeface="Tahoma"/>
                <a:ea typeface="ヒラギノ角ゴ Pro W3"/>
              </a:rPr>
              <a:t>?  </a:t>
            </a:r>
            <a:endParaRPr dirty="0"/>
          </a:p>
        </p:txBody>
      </p:sp>
      <p:sp>
        <p:nvSpPr>
          <p:cNvPr id="106" name="CustomShape 13"/>
          <p:cNvSpPr/>
          <p:nvPr/>
        </p:nvSpPr>
        <p:spPr>
          <a:xfrm>
            <a:off x="4879440" y="5987479"/>
            <a:ext cx="3268440" cy="545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/>
          <a:lstStyle/>
          <a:p>
            <a:pPr algn="ctr">
              <a:lnSpc>
                <a:spcPct val="100000"/>
              </a:lnSpc>
            </a:pPr>
            <a:r>
              <a:rPr lang="de-AT" sz="1500" strike="noStrike" dirty="0" err="1">
                <a:latin typeface="Tahoma"/>
                <a:ea typeface="ヒラギノ角ゴ Pro W3"/>
              </a:rPr>
              <a:t>Desires</a:t>
            </a:r>
            <a:r>
              <a:rPr lang="de-AT" sz="1500" strike="noStrike" dirty="0">
                <a:latin typeface="Tahoma"/>
                <a:ea typeface="ヒラギノ角ゴ Pro W3"/>
              </a:rPr>
              <a:t>, </a:t>
            </a:r>
            <a:r>
              <a:rPr lang="de-AT" sz="1500" strike="noStrike" dirty="0" err="1">
                <a:latin typeface="Tahoma"/>
                <a:ea typeface="ヒラギノ角ゴ Pro W3"/>
              </a:rPr>
              <a:t>needs</a:t>
            </a:r>
            <a:r>
              <a:rPr lang="de-AT" sz="1500" strike="noStrike" dirty="0">
                <a:latin typeface="Tahoma"/>
                <a:ea typeface="ヒラギノ角ゴ Pro W3"/>
              </a:rPr>
              <a:t>, </a:t>
            </a:r>
            <a:r>
              <a:rPr lang="de-AT" sz="1500" strike="noStrike" dirty="0" err="1">
                <a:latin typeface="Tahoma"/>
                <a:ea typeface="ヒラギノ角ゴ Pro W3"/>
              </a:rPr>
              <a:t>standards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of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success</a:t>
            </a:r>
            <a:endParaRPr dirty="0"/>
          </a:p>
          <a:p>
            <a:pPr algn="ctr">
              <a:lnSpc>
                <a:spcPct val="100000"/>
              </a:lnSpc>
            </a:pPr>
            <a:r>
              <a:rPr lang="de-AT" sz="1500" strike="noStrike" dirty="0" err="1">
                <a:latin typeface="Tahoma"/>
                <a:ea typeface="ヒラギノ角ゴ Pro W3"/>
              </a:rPr>
              <a:t>What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makes</a:t>
            </a:r>
            <a:r>
              <a:rPr lang="de-AT" sz="1500" strike="noStrike" dirty="0">
                <a:latin typeface="Tahoma"/>
                <a:ea typeface="ヒラギノ角ゴ Pro W3"/>
              </a:rPr>
              <a:t> </a:t>
            </a:r>
            <a:r>
              <a:rPr lang="de-AT" sz="1500" strike="noStrike" dirty="0" err="1">
                <a:latin typeface="Tahoma"/>
                <a:ea typeface="ヒラギノ角ゴ Pro W3"/>
              </a:rPr>
              <a:t>them</a:t>
            </a:r>
            <a:r>
              <a:rPr lang="de-AT" sz="1500" strike="noStrike" dirty="0">
                <a:latin typeface="Tahoma"/>
                <a:ea typeface="ヒラギノ角ゴ Pro W3"/>
              </a:rPr>
              <a:t> happy?</a:t>
            </a:r>
            <a:endParaRPr dirty="0"/>
          </a:p>
        </p:txBody>
      </p:sp>
      <p:sp>
        <p:nvSpPr>
          <p:cNvPr id="17" name="CustomShape 12"/>
          <p:cNvSpPr/>
          <p:nvPr/>
        </p:nvSpPr>
        <p:spPr>
          <a:xfrm>
            <a:off x="1889825" y="5681324"/>
            <a:ext cx="1297440" cy="364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de-AT" strike="noStrike">
                <a:solidFill>
                  <a:srgbClr val="FF0000"/>
                </a:solidFill>
                <a:latin typeface="Calibri"/>
                <a:ea typeface="DejaVu Sans"/>
              </a:rPr>
              <a:t>Negative</a:t>
            </a:r>
            <a:endParaRPr dirty="0"/>
          </a:p>
        </p:txBody>
      </p:sp>
      <p:sp>
        <p:nvSpPr>
          <p:cNvPr id="18" name="CustomShape 13"/>
          <p:cNvSpPr/>
          <p:nvPr/>
        </p:nvSpPr>
        <p:spPr>
          <a:xfrm>
            <a:off x="5953145" y="5699684"/>
            <a:ext cx="1297440" cy="364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de-AT" strike="noStrike">
                <a:solidFill>
                  <a:srgbClr val="008000"/>
                </a:solidFill>
                <a:latin typeface="Calibri"/>
                <a:ea typeface="DejaVu Sans"/>
              </a:rPr>
              <a:t>Positive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CustomShape 1"/>
          <p:cNvSpPr/>
          <p:nvPr/>
        </p:nvSpPr>
        <p:spPr>
          <a:xfrm>
            <a:off x="346320" y="969840"/>
            <a:ext cx="8404200" cy="608364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08" name="Bild 2"/>
          <p:cNvPicPr/>
          <p:nvPr/>
        </p:nvPicPr>
        <p:blipFill>
          <a:blip r:embed="rId2"/>
          <a:srcRect l="15986" t="19050" r="18512" b="10713"/>
          <a:stretch/>
        </p:blipFill>
        <p:spPr>
          <a:xfrm>
            <a:off x="462240" y="676410"/>
            <a:ext cx="8160840" cy="6264000"/>
          </a:xfrm>
          <a:prstGeom prst="rect">
            <a:avLst/>
          </a:prstGeom>
          <a:ln>
            <a:noFill/>
          </a:ln>
        </p:spPr>
      </p:pic>
      <p:sp>
        <p:nvSpPr>
          <p:cNvPr id="109" name="CustomShape 2"/>
          <p:cNvSpPr/>
          <p:nvPr/>
        </p:nvSpPr>
        <p:spPr>
          <a:xfrm>
            <a:off x="7667640" y="260280"/>
            <a:ext cx="1151640" cy="504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0B99FEED-83D5-4A65-B7B1-3114D4FB118E}" type="slidenum">
              <a:rPr lang="de-AT" sz="1200" strike="noStrike">
                <a:solidFill>
                  <a:srgbClr val="8B8B8B"/>
                </a:solidFill>
                <a:latin typeface="Calibri"/>
              </a:rPr>
              <a:t>5</a:t>
            </a:fld>
            <a:endParaRPr/>
          </a:p>
        </p:txBody>
      </p:sp>
      <p:sp>
        <p:nvSpPr>
          <p:cNvPr id="110" name="CustomShape 3"/>
          <p:cNvSpPr/>
          <p:nvPr/>
        </p:nvSpPr>
        <p:spPr>
          <a:xfrm>
            <a:off x="624240" y="6493095"/>
            <a:ext cx="2800440" cy="4543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8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Illustration: Helmut </a:t>
            </a:r>
            <a:r>
              <a:rPr lang="de-AT" sz="8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Pokornig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</a:pPr>
            <a:r>
              <a:rPr lang="de-AT" sz="8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Source: Lindner, J./Fröhlich, G.: </a:t>
            </a:r>
            <a:r>
              <a:rPr lang="de-AT" sz="800" i="1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Starte dein Projekt</a:t>
            </a:r>
            <a:r>
              <a:rPr lang="de-AT" sz="8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, Vienna 2014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11" name="CustomShape 4"/>
          <p:cNvSpPr/>
          <p:nvPr/>
        </p:nvSpPr>
        <p:spPr>
          <a:xfrm>
            <a:off x="7667640" y="260280"/>
            <a:ext cx="1151640" cy="504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F3BDC2DF-FE23-453D-B496-CB072BEC84DE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5</a:t>
            </a:fld>
            <a:endParaRPr/>
          </a:p>
        </p:txBody>
      </p:sp>
      <p:sp>
        <p:nvSpPr>
          <p:cNvPr id="112" name="CustomShape 5"/>
          <p:cNvSpPr/>
          <p:nvPr/>
        </p:nvSpPr>
        <p:spPr>
          <a:xfrm>
            <a:off x="7667640" y="260280"/>
            <a:ext cx="1151640" cy="504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D9D9F791-3050-4729-B2E5-0BEF0285F5D8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5</a:t>
            </a:fld>
            <a:endParaRPr/>
          </a:p>
        </p:txBody>
      </p:sp>
      <p:sp>
        <p:nvSpPr>
          <p:cNvPr id="113" name="CustomShape 6"/>
          <p:cNvSpPr/>
          <p:nvPr/>
        </p:nvSpPr>
        <p:spPr>
          <a:xfrm>
            <a:off x="7667640" y="260280"/>
            <a:ext cx="1151640" cy="504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r">
              <a:lnSpc>
                <a:spcPct val="100000"/>
              </a:lnSpc>
            </a:pPr>
            <a:fld id="{6AE8AB67-8AE3-496E-AB3E-484D03351B9F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5</a:t>
            </a:fld>
            <a:endParaRPr/>
          </a:p>
        </p:txBody>
      </p:sp>
      <p:pic>
        <p:nvPicPr>
          <p:cNvPr id="114" name="Imagem 7"/>
          <p:cNvPicPr/>
          <p:nvPr/>
        </p:nvPicPr>
        <p:blipFill>
          <a:blip r:embed="rId3"/>
          <a:stretch/>
        </p:blipFill>
        <p:spPr>
          <a:xfrm rot="10800000">
            <a:off x="17407440" y="1556640"/>
            <a:ext cx="8548920" cy="474840"/>
          </a:xfrm>
          <a:prstGeom prst="rect">
            <a:avLst/>
          </a:prstGeom>
          <a:ln>
            <a:noFill/>
          </a:ln>
        </p:spPr>
      </p:pic>
      <p:sp>
        <p:nvSpPr>
          <p:cNvPr id="115" name="CustomShape 7"/>
          <p:cNvSpPr/>
          <p:nvPr/>
        </p:nvSpPr>
        <p:spPr>
          <a:xfrm>
            <a:off x="0" y="-13680"/>
            <a:ext cx="9143280" cy="104868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Empathy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Map</a:t>
            </a:r>
            <a:b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</a:br>
            <a:r>
              <a:rPr lang="de-AT" sz="1600" strike="noStrike" dirty="0">
                <a:solidFill>
                  <a:srgbClr val="FFFFFF"/>
                </a:solidFill>
                <a:latin typeface="Tw Cen MT"/>
                <a:ea typeface="DejaVu Sans"/>
              </a:rPr>
              <a:t>Customer:</a:t>
            </a:r>
            <a:endParaRPr dirty="0"/>
          </a:p>
        </p:txBody>
      </p:sp>
      <p:sp>
        <p:nvSpPr>
          <p:cNvPr id="116" name="CustomShape 8"/>
          <p:cNvSpPr/>
          <p:nvPr/>
        </p:nvSpPr>
        <p:spPr>
          <a:xfrm>
            <a:off x="3569965" y="1503601"/>
            <a:ext cx="1936440" cy="364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de-AT" strike="noStrike">
                <a:solidFill>
                  <a:srgbClr val="660066"/>
                </a:solidFill>
                <a:latin typeface="Calibri"/>
                <a:ea typeface="DejaVu Sans"/>
              </a:rPr>
              <a:t>Think </a:t>
            </a:r>
            <a:r>
              <a:rPr lang="de-AT" strike="noStrike" dirty="0" err="1">
                <a:solidFill>
                  <a:srgbClr val="660066"/>
                </a:solidFill>
                <a:latin typeface="Calibri"/>
                <a:ea typeface="DejaVu Sans"/>
              </a:rPr>
              <a:t>and</a:t>
            </a:r>
            <a:r>
              <a:rPr lang="de-AT" strike="noStrike" dirty="0">
                <a:solidFill>
                  <a:srgbClr val="660066"/>
                </a:solidFill>
                <a:latin typeface="Calibri"/>
                <a:ea typeface="DejaVu Sans"/>
              </a:rPr>
              <a:t> </a:t>
            </a:r>
            <a:r>
              <a:rPr lang="de-AT" strike="noStrike" dirty="0" err="1">
                <a:solidFill>
                  <a:srgbClr val="660066"/>
                </a:solidFill>
                <a:latin typeface="Calibri"/>
                <a:ea typeface="DejaVu Sans"/>
              </a:rPr>
              <a:t>Feel</a:t>
            </a:r>
            <a:endParaRPr dirty="0"/>
          </a:p>
        </p:txBody>
      </p:sp>
      <p:sp>
        <p:nvSpPr>
          <p:cNvPr id="117" name="CustomShape 9"/>
          <p:cNvSpPr/>
          <p:nvPr/>
        </p:nvSpPr>
        <p:spPr>
          <a:xfrm>
            <a:off x="5814175" y="3028242"/>
            <a:ext cx="960120" cy="364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de-AT" strike="noStrike">
                <a:solidFill>
                  <a:srgbClr val="660066"/>
                </a:solidFill>
                <a:latin typeface="Calibri"/>
                <a:ea typeface="DejaVu Sans"/>
              </a:rPr>
              <a:t>See</a:t>
            </a:r>
            <a:endParaRPr dirty="0"/>
          </a:p>
        </p:txBody>
      </p:sp>
      <p:sp>
        <p:nvSpPr>
          <p:cNvPr id="118" name="CustomShape 10"/>
          <p:cNvSpPr/>
          <p:nvPr/>
        </p:nvSpPr>
        <p:spPr>
          <a:xfrm>
            <a:off x="3993695" y="4253277"/>
            <a:ext cx="960120" cy="364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de-AT" strike="noStrike">
                <a:solidFill>
                  <a:srgbClr val="660066"/>
                </a:solidFill>
                <a:latin typeface="Calibri"/>
                <a:ea typeface="DejaVu Sans"/>
              </a:rPr>
              <a:t>Say</a:t>
            </a:r>
            <a:endParaRPr dirty="0"/>
          </a:p>
        </p:txBody>
      </p:sp>
      <p:sp>
        <p:nvSpPr>
          <p:cNvPr id="119" name="CustomShape 11"/>
          <p:cNvSpPr/>
          <p:nvPr/>
        </p:nvSpPr>
        <p:spPr>
          <a:xfrm>
            <a:off x="2118008" y="2993332"/>
            <a:ext cx="1188000" cy="364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de-AT" strike="noStrike" dirty="0" err="1">
                <a:solidFill>
                  <a:srgbClr val="660066"/>
                </a:solidFill>
                <a:latin typeface="Calibri"/>
                <a:ea typeface="DejaVu Sans"/>
              </a:rPr>
              <a:t>Hear</a:t>
            </a:r>
            <a:endParaRPr dirty="0"/>
          </a:p>
        </p:txBody>
      </p:sp>
      <p:sp>
        <p:nvSpPr>
          <p:cNvPr id="120" name="CustomShape 12"/>
          <p:cNvSpPr/>
          <p:nvPr/>
        </p:nvSpPr>
        <p:spPr>
          <a:xfrm>
            <a:off x="1903680" y="5681325"/>
            <a:ext cx="1297440" cy="364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de-AT" strike="noStrike">
                <a:solidFill>
                  <a:srgbClr val="FF0000"/>
                </a:solidFill>
                <a:latin typeface="Calibri"/>
                <a:ea typeface="DejaVu Sans"/>
              </a:rPr>
              <a:t>Negative</a:t>
            </a:r>
            <a:endParaRPr dirty="0"/>
          </a:p>
        </p:txBody>
      </p:sp>
      <p:sp>
        <p:nvSpPr>
          <p:cNvPr id="121" name="CustomShape 13"/>
          <p:cNvSpPr/>
          <p:nvPr/>
        </p:nvSpPr>
        <p:spPr>
          <a:xfrm>
            <a:off x="5967000" y="5699685"/>
            <a:ext cx="1297440" cy="364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de-AT" strike="noStrike">
                <a:solidFill>
                  <a:srgbClr val="008000"/>
                </a:solidFill>
                <a:latin typeface="Calibri"/>
                <a:ea typeface="DejaVu Sans"/>
              </a:rPr>
              <a:t>Positive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323</Words>
  <Application>Microsoft Macintosh PowerPoint</Application>
  <PresentationFormat>Bildschirmpräsentation (4:3)</PresentationFormat>
  <Paragraphs>54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9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5</vt:i4>
      </vt:variant>
    </vt:vector>
  </HeadingPairs>
  <TitlesOfParts>
    <vt:vector size="16" baseType="lpstr">
      <vt:lpstr>ヒラギノ角ゴ Pro W3</vt:lpstr>
      <vt:lpstr>Arial</vt:lpstr>
      <vt:lpstr>Calibri</vt:lpstr>
      <vt:lpstr>Cambria</vt:lpstr>
      <vt:lpstr>DejaVu Sans</vt:lpstr>
      <vt:lpstr>Symbol</vt:lpstr>
      <vt:lpstr>Tahoma</vt:lpstr>
      <vt:lpstr>Tw Cen MT</vt:lpstr>
      <vt:lpstr>Wingdings</vt:lpstr>
      <vt:lpstr>Office Theme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Rdesign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Rui Pedro</dc:creator>
  <cp:lastModifiedBy>Teply Annamaria</cp:lastModifiedBy>
  <cp:revision>265</cp:revision>
  <dcterms:created xsi:type="dcterms:W3CDTF">2015-06-29T00:41:34Z</dcterms:created>
  <dcterms:modified xsi:type="dcterms:W3CDTF">2018-08-24T19:38:51Z</dcterms:modified>
  <dc:language>de-AT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Company">
    <vt:lpwstr>Rdesign</vt:lpwstr>
  </property>
  <property fmtid="{D5CDD505-2E9C-101B-9397-08002B2CF9AE}" pid="4" name="ContentTypeId">
    <vt:lpwstr>0x010100FAE627ADFCD2114BA04773317A8E8776</vt:lpwstr>
  </property>
  <property fmtid="{D5CDD505-2E9C-101B-9397-08002B2CF9AE}" pid="5" name="HiddenSlides">
    <vt:i4>0</vt:i4>
  </property>
  <property fmtid="{D5CDD505-2E9C-101B-9397-08002B2CF9AE}" pid="6" name="HyperlinksChanged">
    <vt:bool>false</vt:bool>
  </property>
  <property fmtid="{D5CDD505-2E9C-101B-9397-08002B2CF9AE}" pid="7" name="LinksUpToDate">
    <vt:bool>false</vt:bool>
  </property>
  <property fmtid="{D5CDD505-2E9C-101B-9397-08002B2CF9AE}" pid="8" name="MMClips">
    <vt:i4>0</vt:i4>
  </property>
  <property fmtid="{D5CDD505-2E9C-101B-9397-08002B2CF9AE}" pid="9" name="Notes">
    <vt:i4>0</vt:i4>
  </property>
  <property fmtid="{D5CDD505-2E9C-101B-9397-08002B2CF9AE}" pid="10" name="PresentationFormat">
    <vt:lpwstr>Bildschirmpräsentation (4:3)</vt:lpwstr>
  </property>
  <property fmtid="{D5CDD505-2E9C-101B-9397-08002B2CF9AE}" pid="11" name="ScaleCrop">
    <vt:bool>false</vt:bool>
  </property>
  <property fmtid="{D5CDD505-2E9C-101B-9397-08002B2CF9AE}" pid="12" name="ShareDoc">
    <vt:bool>false</vt:bool>
  </property>
  <property fmtid="{D5CDD505-2E9C-101B-9397-08002B2CF9AE}" pid="13" name="Slides">
    <vt:i4>5</vt:i4>
  </property>
</Properties>
</file>