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4"/>
  </p:notesMasterIdLst>
  <p:sldIdLst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15" d="100"/>
          <a:sy n="115" d="100"/>
        </p:scale>
        <p:origin x="146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8/24/18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71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Real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Market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Challenge / B1: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Core Businessplan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Real Market Challenge B1</a:t>
            </a:r>
            <a:endParaRPr lang="de-AT" sz="3000" b="1" strike="noStrike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develop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business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plan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for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the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market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.      </a:t>
            </a:r>
            <a:r>
              <a:rPr lang="de-DE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Key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Questions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for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your</a:t>
            </a: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b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Core Business Plan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1ACECD4E-478A-E348-AFC2-643AF91A52FC}"/>
              </a:ext>
            </a:extLst>
          </p:cNvPr>
          <p:cNvGrpSpPr/>
          <p:nvPr/>
        </p:nvGrpSpPr>
        <p:grpSpPr>
          <a:xfrm>
            <a:off x="690995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6E1C8FDE-82C8-664F-97CE-716AD6C0B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D753C540-E88C-4F45-81C1-F5FFCB57B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076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327712EB-F09A-6243-862B-802E491A0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353" y="96252"/>
              <a:ext cx="1025954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34049F9B-C0FB-264F-A184-A62ECB81D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9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2D91FD00-46CA-E14F-B3DF-F498CC523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96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E305C665-8ADE-404D-8BCA-F6BC3C09C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150539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From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to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implementation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Can you describe step-by-step how you plan to implement your idea?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Provide a chronological plan of how this works.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Vision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and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slogan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Your vision is a simple and honest description of the company’s long-term plans.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Your slogan is a short phrase that you want people to associate with your company.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242640" y="1022078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BE9B238-6FC2-42F7-85EE-EEC2F36C92E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6.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Defining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goals</a:t>
            </a:r>
            <a:endParaRPr dirty="0"/>
          </a:p>
        </p:txBody>
      </p:sp>
      <p:sp>
        <p:nvSpPr>
          <p:cNvPr id="13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609480" y="4389480"/>
            <a:ext cx="4111560" cy="758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3 short-term</a:t>
            </a:r>
            <a:endParaRPr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/>
          </a:p>
        </p:txBody>
      </p:sp>
      <p:sp>
        <p:nvSpPr>
          <p:cNvPr id="143" name="CustomShape 9"/>
          <p:cNvSpPr/>
          <p:nvPr/>
        </p:nvSpPr>
        <p:spPr>
          <a:xfrm>
            <a:off x="4495680" y="4465800"/>
            <a:ext cx="3882960" cy="1520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lang="de-AT" b="1" strike="noStrike" dirty="0" err="1">
                <a:solidFill>
                  <a:srgbClr val="000000"/>
                </a:solidFill>
                <a:latin typeface="Calibri"/>
                <a:ea typeface="DejaVu Sans"/>
              </a:rPr>
              <a:t>mid</a:t>
            </a: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-term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</p:txBody>
      </p:sp>
      <p:sp>
        <p:nvSpPr>
          <p:cNvPr id="144" name="CustomShape 10"/>
          <p:cNvSpPr/>
          <p:nvPr/>
        </p:nvSpPr>
        <p:spPr>
          <a:xfrm>
            <a:off x="2577960" y="1410840"/>
            <a:ext cx="301572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Company goals</a:t>
            </a:r>
            <a:endParaRPr/>
          </a:p>
        </p:txBody>
      </p:sp>
      <p:sp>
        <p:nvSpPr>
          <p:cNvPr id="145" name="CustomShape 11"/>
          <p:cNvSpPr/>
          <p:nvPr/>
        </p:nvSpPr>
        <p:spPr>
          <a:xfrm>
            <a:off x="2270160" y="3932280"/>
            <a:ext cx="256464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Private goals and education goals</a:t>
            </a:r>
            <a:endParaRPr/>
          </a:p>
        </p:txBody>
      </p:sp>
      <p:sp>
        <p:nvSpPr>
          <p:cNvPr id="146" name="CustomShape 12"/>
          <p:cNvSpPr/>
          <p:nvPr/>
        </p:nvSpPr>
        <p:spPr>
          <a:xfrm>
            <a:off x="609480" y="2129040"/>
            <a:ext cx="3800520" cy="463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3 short-term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/>
          </a:p>
        </p:txBody>
      </p:sp>
      <p:sp>
        <p:nvSpPr>
          <p:cNvPr id="147" name="CustomShape 13"/>
          <p:cNvSpPr/>
          <p:nvPr/>
        </p:nvSpPr>
        <p:spPr>
          <a:xfrm>
            <a:off x="4572000" y="2129040"/>
            <a:ext cx="3882960" cy="487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/>
          <a:lstStyle/>
          <a:p>
            <a:pPr>
              <a:lnSpc>
                <a:spcPct val="100000"/>
              </a:lnSpc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de-AT" b="1" strike="noStrike">
                <a:solidFill>
                  <a:srgbClr val="0B1FE1"/>
                </a:solidFill>
                <a:latin typeface="Calibri"/>
                <a:ea typeface="DejaVu Sans"/>
              </a:rPr>
              <a:t> </a:t>
            </a: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mid-term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Organisation</a:t>
            </a:r>
            <a:endParaRPr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key activities should be carried out within the company itself?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activities can be outsourced?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could you organise your company? Are there departments?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would a typical workday be like once you have gone into business?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Organisation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28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are the conditions in which you or your employees and suppliers will generate the </a:t>
            </a:r>
            <a:r>
              <a:rPr lang="de-AT" sz="28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product</a:t>
            </a:r>
            <a:r>
              <a:rPr lang="de-AT" sz="28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Social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responsibility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28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Explain to which areas of society you would like to make a contribution once your company is generating profits.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My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contribution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to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environmental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protection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609480" y="1981080"/>
            <a:ext cx="738828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28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do you plan to protect the environment in the implementation of your business idea (e.g. environmentally friendly materials, energy efficiency, etc.)?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28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Does your business idea also have negative effects on the environment that you should try to change in the future?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Organisation + legal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matters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n-GB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Do you need a business license to implement your idea? 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n-GB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is your company called? 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n-GB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</a:t>
            </a:r>
            <a:r>
              <a:rPr lang="en-GB" sz="32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kind</a:t>
            </a:r>
            <a:r>
              <a:rPr lang="en-GB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of business have you chosen?</a:t>
            </a:r>
            <a:endParaRPr lang="en-GB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7. Organisation +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intellectual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property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51240" y="1861200"/>
            <a:ext cx="8350920" cy="2646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you protect your idea?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Will you create a trademark for your business?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Will you need a copyright?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Will you have to patent your invention?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Start-up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costs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Estimated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start-up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costs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Preparatory</a:t>
            </a: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sz="3200" strike="noStrike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costs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Investments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…..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1. Executive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summary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Leave this part for last!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Please summarise the main points of your concept and describe why your business idea will be a success.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Write this section like an elevator pitch!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Give your readers a feeling of inspiration.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Current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expenses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Monthly fixed costs (A)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Monthly variable costs (B)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Total expenses (A+B=C)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242640" y="992880"/>
            <a:ext cx="8701200" cy="57456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2"/>
          <p:cNvSpPr/>
          <p:nvPr/>
        </p:nvSpPr>
        <p:spPr>
          <a:xfrm>
            <a:off x="7667640" y="260280"/>
            <a:ext cx="114840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440C92A-0F4D-4CC4-9640-91C10E00ECEB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22" name="Imagem 7"/>
          <p:cNvPicPr/>
          <p:nvPr/>
        </p:nvPicPr>
        <p:blipFill>
          <a:blip r:embed="rId2"/>
          <a:stretch/>
        </p:blipFill>
        <p:spPr>
          <a:xfrm rot="10800000">
            <a:off x="94334760" y="5817240"/>
            <a:ext cx="8545680" cy="471600"/>
          </a:xfrm>
          <a:prstGeom prst="rect">
            <a:avLst/>
          </a:prstGeom>
          <a:ln>
            <a:noFill/>
          </a:ln>
        </p:spPr>
      </p:pic>
      <p:sp>
        <p:nvSpPr>
          <p:cNvPr id="223" name="CustomShape 3"/>
          <p:cNvSpPr/>
          <p:nvPr/>
        </p:nvSpPr>
        <p:spPr>
          <a:xfrm>
            <a:off x="0" y="-13680"/>
            <a:ext cx="9140040" cy="104544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8. </a:t>
            </a:r>
            <a:r>
              <a:rPr lang="de-AT" sz="3200" strike="noStrike">
                <a:solidFill>
                  <a:srgbClr val="FFFFFF"/>
                </a:solidFill>
                <a:latin typeface="Tw Cen MT"/>
                <a:ea typeface="DejaVu Sans"/>
              </a:rPr>
              <a:t>Financial plan</a:t>
            </a:r>
            <a:endParaRPr dirty="0"/>
          </a:p>
        </p:txBody>
      </p:sp>
      <p:sp>
        <p:nvSpPr>
          <p:cNvPr id="224" name="CustomShape 4"/>
          <p:cNvSpPr/>
          <p:nvPr/>
        </p:nvSpPr>
        <p:spPr>
          <a:xfrm>
            <a:off x="685800" y="5913720"/>
            <a:ext cx="190116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3124080" y="5913720"/>
            <a:ext cx="289152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6"/>
          <p:cNvSpPr/>
          <p:nvPr/>
        </p:nvSpPr>
        <p:spPr>
          <a:xfrm>
            <a:off x="685800" y="5913720"/>
            <a:ext cx="190116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7"/>
          <p:cNvSpPr/>
          <p:nvPr/>
        </p:nvSpPr>
        <p:spPr>
          <a:xfrm>
            <a:off x="4876920" y="1722600"/>
            <a:ext cx="3729960" cy="4796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8"/>
          <p:cNvSpPr/>
          <p:nvPr/>
        </p:nvSpPr>
        <p:spPr>
          <a:xfrm>
            <a:off x="1532880" y="1380960"/>
            <a:ext cx="6352200" cy="486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9"/>
          <p:cNvSpPr/>
          <p:nvPr/>
        </p:nvSpPr>
        <p:spPr>
          <a:xfrm>
            <a:off x="1532880" y="1380960"/>
            <a:ext cx="6352200" cy="374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0"/>
          <p:cNvSpPr/>
          <p:nvPr/>
        </p:nvSpPr>
        <p:spPr>
          <a:xfrm>
            <a:off x="1532880" y="1995480"/>
            <a:ext cx="6352200" cy="516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1"/>
          <p:cNvSpPr/>
          <p:nvPr/>
        </p:nvSpPr>
        <p:spPr>
          <a:xfrm>
            <a:off x="1532880" y="250668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2"/>
          <p:cNvSpPr/>
          <p:nvPr/>
        </p:nvSpPr>
        <p:spPr>
          <a:xfrm>
            <a:off x="3940200" y="250668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3"/>
          <p:cNvSpPr/>
          <p:nvPr/>
        </p:nvSpPr>
        <p:spPr>
          <a:xfrm>
            <a:off x="4979160" y="2506680"/>
            <a:ext cx="290592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4"/>
          <p:cNvSpPr/>
          <p:nvPr/>
        </p:nvSpPr>
        <p:spPr>
          <a:xfrm>
            <a:off x="1532880" y="275256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5"/>
          <p:cNvSpPr/>
          <p:nvPr/>
        </p:nvSpPr>
        <p:spPr>
          <a:xfrm>
            <a:off x="4979160" y="275256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6"/>
          <p:cNvSpPr/>
          <p:nvPr/>
        </p:nvSpPr>
        <p:spPr>
          <a:xfrm>
            <a:off x="6833880" y="275256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7"/>
          <p:cNvSpPr/>
          <p:nvPr/>
        </p:nvSpPr>
        <p:spPr>
          <a:xfrm>
            <a:off x="1532880" y="299880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8"/>
          <p:cNvSpPr/>
          <p:nvPr/>
        </p:nvSpPr>
        <p:spPr>
          <a:xfrm>
            <a:off x="3940200" y="299880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"/>
          <p:cNvSpPr/>
          <p:nvPr/>
        </p:nvSpPr>
        <p:spPr>
          <a:xfrm>
            <a:off x="4979160" y="299880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0"/>
          <p:cNvSpPr/>
          <p:nvPr/>
        </p:nvSpPr>
        <p:spPr>
          <a:xfrm>
            <a:off x="6833880" y="299880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1"/>
          <p:cNvSpPr/>
          <p:nvPr/>
        </p:nvSpPr>
        <p:spPr>
          <a:xfrm>
            <a:off x="1532880" y="3244680"/>
            <a:ext cx="63522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2"/>
          <p:cNvSpPr/>
          <p:nvPr/>
        </p:nvSpPr>
        <p:spPr>
          <a:xfrm>
            <a:off x="1532880" y="349092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3"/>
          <p:cNvSpPr/>
          <p:nvPr/>
        </p:nvSpPr>
        <p:spPr>
          <a:xfrm>
            <a:off x="3940200" y="349092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4"/>
          <p:cNvSpPr/>
          <p:nvPr/>
        </p:nvSpPr>
        <p:spPr>
          <a:xfrm>
            <a:off x="4979160" y="3490920"/>
            <a:ext cx="290592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5"/>
          <p:cNvSpPr/>
          <p:nvPr/>
        </p:nvSpPr>
        <p:spPr>
          <a:xfrm>
            <a:off x="1532880" y="373680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6"/>
          <p:cNvSpPr/>
          <p:nvPr/>
        </p:nvSpPr>
        <p:spPr>
          <a:xfrm>
            <a:off x="4979160" y="373680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7"/>
          <p:cNvSpPr/>
          <p:nvPr/>
        </p:nvSpPr>
        <p:spPr>
          <a:xfrm>
            <a:off x="6833880" y="373680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28"/>
          <p:cNvSpPr/>
          <p:nvPr/>
        </p:nvSpPr>
        <p:spPr>
          <a:xfrm>
            <a:off x="1532880" y="398304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9"/>
          <p:cNvSpPr/>
          <p:nvPr/>
        </p:nvSpPr>
        <p:spPr>
          <a:xfrm>
            <a:off x="3940200" y="398304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30"/>
          <p:cNvSpPr/>
          <p:nvPr/>
        </p:nvSpPr>
        <p:spPr>
          <a:xfrm>
            <a:off x="4979160" y="398304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31"/>
          <p:cNvSpPr/>
          <p:nvPr/>
        </p:nvSpPr>
        <p:spPr>
          <a:xfrm>
            <a:off x="6833880" y="398304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32"/>
          <p:cNvSpPr/>
          <p:nvPr/>
        </p:nvSpPr>
        <p:spPr>
          <a:xfrm>
            <a:off x="1532880" y="4229280"/>
            <a:ext cx="15624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33"/>
          <p:cNvSpPr/>
          <p:nvPr/>
        </p:nvSpPr>
        <p:spPr>
          <a:xfrm>
            <a:off x="3090240" y="4229280"/>
            <a:ext cx="18936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34"/>
          <p:cNvSpPr/>
          <p:nvPr/>
        </p:nvSpPr>
        <p:spPr>
          <a:xfrm>
            <a:off x="4979160" y="422928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5"/>
          <p:cNvSpPr/>
          <p:nvPr/>
        </p:nvSpPr>
        <p:spPr>
          <a:xfrm>
            <a:off x="6833880" y="422928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36"/>
          <p:cNvSpPr/>
          <p:nvPr/>
        </p:nvSpPr>
        <p:spPr>
          <a:xfrm>
            <a:off x="1532880" y="447516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7"/>
          <p:cNvSpPr/>
          <p:nvPr/>
        </p:nvSpPr>
        <p:spPr>
          <a:xfrm>
            <a:off x="4979160" y="447516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8"/>
          <p:cNvSpPr/>
          <p:nvPr/>
        </p:nvSpPr>
        <p:spPr>
          <a:xfrm>
            <a:off x="6833880" y="447516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39"/>
          <p:cNvSpPr/>
          <p:nvPr/>
        </p:nvSpPr>
        <p:spPr>
          <a:xfrm>
            <a:off x="1532880" y="472140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40"/>
          <p:cNvSpPr/>
          <p:nvPr/>
        </p:nvSpPr>
        <p:spPr>
          <a:xfrm>
            <a:off x="3940200" y="4721400"/>
            <a:ext cx="394488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41"/>
          <p:cNvSpPr/>
          <p:nvPr/>
        </p:nvSpPr>
        <p:spPr>
          <a:xfrm>
            <a:off x="1532880" y="4967280"/>
            <a:ext cx="15624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42"/>
          <p:cNvSpPr/>
          <p:nvPr/>
        </p:nvSpPr>
        <p:spPr>
          <a:xfrm>
            <a:off x="3090240" y="4967280"/>
            <a:ext cx="18936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43"/>
          <p:cNvSpPr/>
          <p:nvPr/>
        </p:nvSpPr>
        <p:spPr>
          <a:xfrm>
            <a:off x="4979160" y="4967280"/>
            <a:ext cx="18597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44"/>
          <p:cNvSpPr/>
          <p:nvPr/>
        </p:nvSpPr>
        <p:spPr>
          <a:xfrm>
            <a:off x="6833880" y="4967280"/>
            <a:ext cx="10508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45"/>
          <p:cNvSpPr/>
          <p:nvPr/>
        </p:nvSpPr>
        <p:spPr>
          <a:xfrm>
            <a:off x="1532880" y="5222880"/>
            <a:ext cx="345096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6"/>
          <p:cNvSpPr/>
          <p:nvPr/>
        </p:nvSpPr>
        <p:spPr>
          <a:xfrm>
            <a:off x="4979160" y="5222880"/>
            <a:ext cx="12808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47"/>
          <p:cNvSpPr/>
          <p:nvPr/>
        </p:nvSpPr>
        <p:spPr>
          <a:xfrm>
            <a:off x="6255360" y="5222880"/>
            <a:ext cx="162972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8"/>
          <p:cNvSpPr/>
          <p:nvPr/>
        </p:nvSpPr>
        <p:spPr>
          <a:xfrm>
            <a:off x="1532880" y="5487840"/>
            <a:ext cx="63522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49"/>
          <p:cNvSpPr/>
          <p:nvPr/>
        </p:nvSpPr>
        <p:spPr>
          <a:xfrm>
            <a:off x="1532880" y="5743440"/>
            <a:ext cx="24123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50"/>
          <p:cNvSpPr/>
          <p:nvPr/>
        </p:nvSpPr>
        <p:spPr>
          <a:xfrm>
            <a:off x="3940200" y="5743440"/>
            <a:ext cx="10436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51"/>
          <p:cNvSpPr/>
          <p:nvPr/>
        </p:nvSpPr>
        <p:spPr>
          <a:xfrm>
            <a:off x="4979160" y="5743440"/>
            <a:ext cx="18597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52"/>
          <p:cNvSpPr/>
          <p:nvPr/>
        </p:nvSpPr>
        <p:spPr>
          <a:xfrm>
            <a:off x="6833880" y="5743440"/>
            <a:ext cx="10508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53"/>
          <p:cNvSpPr/>
          <p:nvPr/>
        </p:nvSpPr>
        <p:spPr>
          <a:xfrm>
            <a:off x="1591560" y="2014560"/>
            <a:ext cx="3114000" cy="301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2000" b="1" strike="noStrike">
                <a:solidFill>
                  <a:srgbClr val="000000"/>
                </a:solidFill>
                <a:latin typeface="Arial"/>
                <a:ea typeface="DejaVu Sans"/>
              </a:rPr>
              <a:t>Capital required		in €</a:t>
            </a:r>
            <a:endParaRPr/>
          </a:p>
        </p:txBody>
      </p:sp>
      <p:sp>
        <p:nvSpPr>
          <p:cNvPr id="274" name="CustomShape 54"/>
          <p:cNvSpPr/>
          <p:nvPr/>
        </p:nvSpPr>
        <p:spPr>
          <a:xfrm>
            <a:off x="5026680" y="2014560"/>
            <a:ext cx="1257840" cy="255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700" b="1" strike="noStrike">
                <a:solidFill>
                  <a:srgbClr val="000000"/>
                </a:solidFill>
                <a:latin typeface="Arial"/>
                <a:ea typeface="DejaVu Sans"/>
              </a:rPr>
              <a:t>		</a:t>
            </a:r>
            <a:r>
              <a:rPr lang="de-AT" sz="2000" b="1" strike="noStrike">
                <a:solidFill>
                  <a:srgbClr val="000000"/>
                </a:solidFill>
                <a:latin typeface="Arial"/>
                <a:ea typeface="DejaVu Sans"/>
              </a:rPr>
              <a:t>Financial means</a:t>
            </a:r>
            <a:endParaRPr/>
          </a:p>
        </p:txBody>
      </p:sp>
      <p:sp>
        <p:nvSpPr>
          <p:cNvPr id="275" name="CustomShape 55"/>
          <p:cNvSpPr/>
          <p:nvPr/>
        </p:nvSpPr>
        <p:spPr>
          <a:xfrm>
            <a:off x="1570680" y="2525760"/>
            <a:ext cx="18918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Preparatory costs</a:t>
            </a:r>
            <a:endParaRPr/>
          </a:p>
        </p:txBody>
      </p:sp>
      <p:sp>
        <p:nvSpPr>
          <p:cNvPr id="276" name="CustomShape 56"/>
          <p:cNvSpPr/>
          <p:nvPr/>
        </p:nvSpPr>
        <p:spPr>
          <a:xfrm>
            <a:off x="5028480" y="2525760"/>
            <a:ext cx="102636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>
                <a:solidFill>
                  <a:srgbClr val="000000"/>
                </a:solidFill>
                <a:latin typeface="Arial"/>
                <a:ea typeface="DejaVu Sans"/>
              </a:rPr>
              <a:t>		Own resources</a:t>
            </a:r>
            <a:endParaRPr/>
          </a:p>
        </p:txBody>
      </p:sp>
      <p:sp>
        <p:nvSpPr>
          <p:cNvPr id="277" name="CustomShape 57"/>
          <p:cNvSpPr/>
          <p:nvPr/>
        </p:nvSpPr>
        <p:spPr>
          <a:xfrm>
            <a:off x="5010840" y="2771640"/>
            <a:ext cx="10080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Savings</a:t>
            </a:r>
            <a:endParaRPr/>
          </a:p>
        </p:txBody>
      </p:sp>
      <p:sp>
        <p:nvSpPr>
          <p:cNvPr id="278" name="CustomShape 58"/>
          <p:cNvSpPr/>
          <p:nvPr/>
        </p:nvSpPr>
        <p:spPr>
          <a:xfrm>
            <a:off x="1564920" y="3017880"/>
            <a:ext cx="1248840" cy="681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Investments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Capital costs</a:t>
            </a:r>
            <a:endParaRPr/>
          </a:p>
        </p:txBody>
      </p:sp>
      <p:sp>
        <p:nvSpPr>
          <p:cNvPr id="279" name="CustomShape 59"/>
          <p:cNvSpPr/>
          <p:nvPr/>
        </p:nvSpPr>
        <p:spPr>
          <a:xfrm>
            <a:off x="5010840" y="3017880"/>
            <a:ext cx="922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Subsidies</a:t>
            </a:r>
            <a:endParaRPr/>
          </a:p>
        </p:txBody>
      </p:sp>
      <p:sp>
        <p:nvSpPr>
          <p:cNvPr id="280" name="CustomShape 60"/>
          <p:cNvSpPr/>
          <p:nvPr/>
        </p:nvSpPr>
        <p:spPr>
          <a:xfrm>
            <a:off x="1566360" y="351000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61"/>
          <p:cNvSpPr/>
          <p:nvPr/>
        </p:nvSpPr>
        <p:spPr>
          <a:xfrm>
            <a:off x="5028840" y="3510000"/>
            <a:ext cx="109008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>
                <a:solidFill>
                  <a:srgbClr val="000000"/>
                </a:solidFill>
                <a:latin typeface="Arial"/>
                <a:ea typeface="DejaVu Sans"/>
              </a:rPr>
              <a:t>		Outside resources</a:t>
            </a:r>
            <a:endParaRPr/>
          </a:p>
        </p:txBody>
      </p:sp>
      <p:sp>
        <p:nvSpPr>
          <p:cNvPr id="282" name="CustomShape 62"/>
          <p:cNvSpPr/>
          <p:nvPr/>
        </p:nvSpPr>
        <p:spPr>
          <a:xfrm>
            <a:off x="5012280" y="3755880"/>
            <a:ext cx="122904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Private loans</a:t>
            </a:r>
            <a:endParaRPr/>
          </a:p>
        </p:txBody>
      </p:sp>
      <p:sp>
        <p:nvSpPr>
          <p:cNvPr id="283" name="CustomShape 63"/>
          <p:cNvSpPr/>
          <p:nvPr/>
        </p:nvSpPr>
        <p:spPr>
          <a:xfrm>
            <a:off x="1575720" y="4002120"/>
            <a:ext cx="255312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Current business expenses</a:t>
            </a:r>
            <a:endParaRPr/>
          </a:p>
        </p:txBody>
      </p:sp>
      <p:sp>
        <p:nvSpPr>
          <p:cNvPr id="284" name="CustomShape 64"/>
          <p:cNvSpPr/>
          <p:nvPr/>
        </p:nvSpPr>
        <p:spPr>
          <a:xfrm>
            <a:off x="5010840" y="4002120"/>
            <a:ext cx="10080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Bank loans</a:t>
            </a:r>
            <a:endParaRPr/>
          </a:p>
        </p:txBody>
      </p:sp>
      <p:sp>
        <p:nvSpPr>
          <p:cNvPr id="285" name="CustomShape 65"/>
          <p:cNvSpPr/>
          <p:nvPr/>
        </p:nvSpPr>
        <p:spPr>
          <a:xfrm>
            <a:off x="1566360" y="4248000"/>
            <a:ext cx="103392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for xx months:</a:t>
            </a:r>
            <a:endParaRPr/>
          </a:p>
        </p:txBody>
      </p:sp>
      <p:sp>
        <p:nvSpPr>
          <p:cNvPr id="286" name="CustomShape 66"/>
          <p:cNvSpPr/>
          <p:nvPr/>
        </p:nvSpPr>
        <p:spPr>
          <a:xfrm>
            <a:off x="5012640" y="424800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7"/>
          <p:cNvSpPr/>
          <p:nvPr/>
        </p:nvSpPr>
        <p:spPr>
          <a:xfrm>
            <a:off x="5012640" y="449424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68"/>
          <p:cNvSpPr/>
          <p:nvPr/>
        </p:nvSpPr>
        <p:spPr>
          <a:xfrm>
            <a:off x="1576800" y="4740120"/>
            <a:ext cx="207000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Private living expenses</a:t>
            </a:r>
            <a:endParaRPr/>
          </a:p>
        </p:txBody>
      </p:sp>
      <p:sp>
        <p:nvSpPr>
          <p:cNvPr id="289" name="CustomShape 69"/>
          <p:cNvSpPr/>
          <p:nvPr/>
        </p:nvSpPr>
        <p:spPr>
          <a:xfrm>
            <a:off x="1569240" y="4986360"/>
            <a:ext cx="102600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 for xx months:</a:t>
            </a:r>
            <a:endParaRPr/>
          </a:p>
        </p:txBody>
      </p:sp>
      <p:sp>
        <p:nvSpPr>
          <p:cNvPr id="290" name="CustomShape 70"/>
          <p:cNvSpPr/>
          <p:nvPr/>
        </p:nvSpPr>
        <p:spPr>
          <a:xfrm>
            <a:off x="5009400" y="4986360"/>
            <a:ext cx="164664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Initial revenues</a:t>
            </a:r>
            <a:endParaRPr/>
          </a:p>
        </p:txBody>
      </p:sp>
      <p:sp>
        <p:nvSpPr>
          <p:cNvPr id="291" name="CustomShape 71"/>
          <p:cNvSpPr/>
          <p:nvPr/>
        </p:nvSpPr>
        <p:spPr>
          <a:xfrm>
            <a:off x="4938120" y="5251320"/>
            <a:ext cx="96516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strike="noStrike">
                <a:solidFill>
                  <a:srgbClr val="000000"/>
                </a:solidFill>
                <a:latin typeface="Arial"/>
                <a:ea typeface="DejaVu Sans"/>
              </a:rPr>
              <a:t>	for xx months:</a:t>
            </a:r>
            <a:endParaRPr/>
          </a:p>
        </p:txBody>
      </p:sp>
      <p:sp>
        <p:nvSpPr>
          <p:cNvPr id="292" name="CustomShape 72"/>
          <p:cNvSpPr/>
          <p:nvPr/>
        </p:nvSpPr>
        <p:spPr>
          <a:xfrm>
            <a:off x="1566360" y="5762520"/>
            <a:ext cx="201996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Total capital requirement:</a:t>
            </a:r>
            <a:endParaRPr/>
          </a:p>
        </p:txBody>
      </p:sp>
      <p:sp>
        <p:nvSpPr>
          <p:cNvPr id="293" name="CustomShape 73"/>
          <p:cNvSpPr/>
          <p:nvPr/>
        </p:nvSpPr>
        <p:spPr>
          <a:xfrm>
            <a:off x="5020200" y="5762520"/>
            <a:ext cx="191484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>
                <a:solidFill>
                  <a:srgbClr val="000000"/>
                </a:solidFill>
                <a:latin typeface="Arial"/>
                <a:ea typeface="DejaVu Sans"/>
              </a:rPr>
              <a:t>Total financial means:</a:t>
            </a:r>
            <a:endParaRPr/>
          </a:p>
        </p:txBody>
      </p:sp>
      <p:sp>
        <p:nvSpPr>
          <p:cNvPr id="294" name="CustomShape 74"/>
          <p:cNvSpPr/>
          <p:nvPr/>
        </p:nvSpPr>
        <p:spPr>
          <a:xfrm>
            <a:off x="3591360" y="140976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75"/>
          <p:cNvSpPr/>
          <p:nvPr/>
        </p:nvSpPr>
        <p:spPr>
          <a:xfrm flipV="1">
            <a:off x="153252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6" name="CustomShape 76"/>
          <p:cNvSpPr/>
          <p:nvPr/>
        </p:nvSpPr>
        <p:spPr>
          <a:xfrm>
            <a:off x="153288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77"/>
          <p:cNvSpPr/>
          <p:nvPr/>
        </p:nvSpPr>
        <p:spPr>
          <a:xfrm>
            <a:off x="1541520" y="1371600"/>
            <a:ext cx="6343560" cy="1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Line 78"/>
          <p:cNvSpPr/>
          <p:nvPr/>
        </p:nvSpPr>
        <p:spPr>
          <a:xfrm flipV="1">
            <a:off x="78800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9" name="CustomShape 79"/>
          <p:cNvSpPr/>
          <p:nvPr/>
        </p:nvSpPr>
        <p:spPr>
          <a:xfrm>
            <a:off x="788040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80"/>
          <p:cNvSpPr/>
          <p:nvPr/>
        </p:nvSpPr>
        <p:spPr>
          <a:xfrm>
            <a:off x="1523880" y="1371600"/>
            <a:ext cx="13680" cy="383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81"/>
          <p:cNvSpPr/>
          <p:nvPr/>
        </p:nvSpPr>
        <p:spPr>
          <a:xfrm flipV="1">
            <a:off x="30902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2" name="CustomShape 82"/>
          <p:cNvSpPr/>
          <p:nvPr/>
        </p:nvSpPr>
        <p:spPr>
          <a:xfrm>
            <a:off x="309024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Line 83"/>
          <p:cNvSpPr/>
          <p:nvPr/>
        </p:nvSpPr>
        <p:spPr>
          <a:xfrm flipV="1">
            <a:off x="393984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4" name="CustomShape 84"/>
          <p:cNvSpPr/>
          <p:nvPr/>
        </p:nvSpPr>
        <p:spPr>
          <a:xfrm>
            <a:off x="394020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85"/>
          <p:cNvSpPr/>
          <p:nvPr/>
        </p:nvSpPr>
        <p:spPr>
          <a:xfrm flipV="1">
            <a:off x="49788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6" name="CustomShape 86"/>
          <p:cNvSpPr/>
          <p:nvPr/>
        </p:nvSpPr>
        <p:spPr>
          <a:xfrm>
            <a:off x="497916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Line 87"/>
          <p:cNvSpPr/>
          <p:nvPr/>
        </p:nvSpPr>
        <p:spPr>
          <a:xfrm flipV="1">
            <a:off x="62550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8" name="CustomShape 88"/>
          <p:cNvSpPr/>
          <p:nvPr/>
        </p:nvSpPr>
        <p:spPr>
          <a:xfrm>
            <a:off x="625536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Line 89"/>
          <p:cNvSpPr/>
          <p:nvPr/>
        </p:nvSpPr>
        <p:spPr>
          <a:xfrm flipV="1">
            <a:off x="683388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0" name="CustomShape 90"/>
          <p:cNvSpPr/>
          <p:nvPr/>
        </p:nvSpPr>
        <p:spPr>
          <a:xfrm>
            <a:off x="683388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91"/>
          <p:cNvSpPr/>
          <p:nvPr/>
        </p:nvSpPr>
        <p:spPr>
          <a:xfrm>
            <a:off x="1541520" y="1741320"/>
            <a:ext cx="6343560" cy="13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92"/>
          <p:cNvSpPr/>
          <p:nvPr/>
        </p:nvSpPr>
        <p:spPr>
          <a:xfrm>
            <a:off x="7871400" y="1390680"/>
            <a:ext cx="13680" cy="364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Line 93"/>
          <p:cNvSpPr/>
          <p:nvPr/>
        </p:nvSpPr>
        <p:spPr>
          <a:xfrm>
            <a:off x="153252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4" name="CustomShape 94"/>
          <p:cNvSpPr/>
          <p:nvPr/>
        </p:nvSpPr>
        <p:spPr>
          <a:xfrm>
            <a:off x="153288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Line 95"/>
          <p:cNvSpPr/>
          <p:nvPr/>
        </p:nvSpPr>
        <p:spPr>
          <a:xfrm>
            <a:off x="30902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6" name="CustomShape 96"/>
          <p:cNvSpPr/>
          <p:nvPr/>
        </p:nvSpPr>
        <p:spPr>
          <a:xfrm>
            <a:off x="309024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97"/>
          <p:cNvSpPr/>
          <p:nvPr/>
        </p:nvSpPr>
        <p:spPr>
          <a:xfrm>
            <a:off x="3939840" y="1758600"/>
            <a:ext cx="180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8" name="CustomShape 98"/>
          <p:cNvSpPr/>
          <p:nvPr/>
        </p:nvSpPr>
        <p:spPr>
          <a:xfrm>
            <a:off x="394020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Line 99"/>
          <p:cNvSpPr/>
          <p:nvPr/>
        </p:nvSpPr>
        <p:spPr>
          <a:xfrm>
            <a:off x="49788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0" name="CustomShape 100"/>
          <p:cNvSpPr/>
          <p:nvPr/>
        </p:nvSpPr>
        <p:spPr>
          <a:xfrm>
            <a:off x="497916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01"/>
          <p:cNvSpPr/>
          <p:nvPr/>
        </p:nvSpPr>
        <p:spPr>
          <a:xfrm>
            <a:off x="62550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2" name="CustomShape 102"/>
          <p:cNvSpPr/>
          <p:nvPr/>
        </p:nvSpPr>
        <p:spPr>
          <a:xfrm>
            <a:off x="625536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103"/>
          <p:cNvSpPr/>
          <p:nvPr/>
        </p:nvSpPr>
        <p:spPr>
          <a:xfrm>
            <a:off x="683388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4" name="CustomShape 104"/>
          <p:cNvSpPr/>
          <p:nvPr/>
        </p:nvSpPr>
        <p:spPr>
          <a:xfrm>
            <a:off x="683388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05"/>
          <p:cNvSpPr/>
          <p:nvPr/>
        </p:nvSpPr>
        <p:spPr>
          <a:xfrm>
            <a:off x="1541520" y="1987560"/>
            <a:ext cx="6343560" cy="13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106"/>
          <p:cNvSpPr/>
          <p:nvPr/>
        </p:nvSpPr>
        <p:spPr>
          <a:xfrm>
            <a:off x="78800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7" name="CustomShape 107"/>
          <p:cNvSpPr/>
          <p:nvPr/>
        </p:nvSpPr>
        <p:spPr>
          <a:xfrm>
            <a:off x="788040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108"/>
          <p:cNvSpPr/>
          <p:nvPr/>
        </p:nvSpPr>
        <p:spPr>
          <a:xfrm>
            <a:off x="1541520" y="27525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29" name="CustomShape 109"/>
          <p:cNvSpPr/>
          <p:nvPr/>
        </p:nvSpPr>
        <p:spPr>
          <a:xfrm>
            <a:off x="1541520" y="275256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110"/>
          <p:cNvSpPr/>
          <p:nvPr/>
        </p:nvSpPr>
        <p:spPr>
          <a:xfrm>
            <a:off x="4987800" y="299844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1" name="CustomShape 111"/>
          <p:cNvSpPr/>
          <p:nvPr/>
        </p:nvSpPr>
        <p:spPr>
          <a:xfrm>
            <a:off x="4987800" y="299880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Line 112"/>
          <p:cNvSpPr/>
          <p:nvPr/>
        </p:nvSpPr>
        <p:spPr>
          <a:xfrm>
            <a:off x="1541520" y="324468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3" name="CustomShape 113"/>
          <p:cNvSpPr/>
          <p:nvPr/>
        </p:nvSpPr>
        <p:spPr>
          <a:xfrm>
            <a:off x="1541520" y="324468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Line 114"/>
          <p:cNvSpPr/>
          <p:nvPr/>
        </p:nvSpPr>
        <p:spPr>
          <a:xfrm>
            <a:off x="4987800" y="324468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5" name="CustomShape 115"/>
          <p:cNvSpPr/>
          <p:nvPr/>
        </p:nvSpPr>
        <p:spPr>
          <a:xfrm>
            <a:off x="4987800" y="324468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Line 116"/>
          <p:cNvSpPr/>
          <p:nvPr/>
        </p:nvSpPr>
        <p:spPr>
          <a:xfrm>
            <a:off x="1541520" y="373680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7" name="CustomShape 117"/>
          <p:cNvSpPr/>
          <p:nvPr/>
        </p:nvSpPr>
        <p:spPr>
          <a:xfrm>
            <a:off x="1541520" y="373680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Line 118"/>
          <p:cNvSpPr/>
          <p:nvPr/>
        </p:nvSpPr>
        <p:spPr>
          <a:xfrm>
            <a:off x="4987800" y="398268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9" name="CustomShape 119"/>
          <p:cNvSpPr/>
          <p:nvPr/>
        </p:nvSpPr>
        <p:spPr>
          <a:xfrm>
            <a:off x="4987800" y="398304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120"/>
          <p:cNvSpPr/>
          <p:nvPr/>
        </p:nvSpPr>
        <p:spPr>
          <a:xfrm>
            <a:off x="3098880" y="422892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1" name="CustomShape 121"/>
          <p:cNvSpPr/>
          <p:nvPr/>
        </p:nvSpPr>
        <p:spPr>
          <a:xfrm>
            <a:off x="3099240" y="4229280"/>
            <a:ext cx="8460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Line 122"/>
          <p:cNvSpPr/>
          <p:nvPr/>
        </p:nvSpPr>
        <p:spPr>
          <a:xfrm>
            <a:off x="4987800" y="422892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3" name="CustomShape 123"/>
          <p:cNvSpPr/>
          <p:nvPr/>
        </p:nvSpPr>
        <p:spPr>
          <a:xfrm>
            <a:off x="4987800" y="422928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Line 124"/>
          <p:cNvSpPr/>
          <p:nvPr/>
        </p:nvSpPr>
        <p:spPr>
          <a:xfrm>
            <a:off x="3090240" y="4228920"/>
            <a:ext cx="1440" cy="2556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5" name="CustomShape 125"/>
          <p:cNvSpPr/>
          <p:nvPr/>
        </p:nvSpPr>
        <p:spPr>
          <a:xfrm>
            <a:off x="3090240" y="4229280"/>
            <a:ext cx="468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Line 126"/>
          <p:cNvSpPr/>
          <p:nvPr/>
        </p:nvSpPr>
        <p:spPr>
          <a:xfrm>
            <a:off x="3939840" y="4238280"/>
            <a:ext cx="1800" cy="2462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7" name="CustomShape 127"/>
          <p:cNvSpPr/>
          <p:nvPr/>
        </p:nvSpPr>
        <p:spPr>
          <a:xfrm>
            <a:off x="3940200" y="423864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Line 128"/>
          <p:cNvSpPr/>
          <p:nvPr/>
        </p:nvSpPr>
        <p:spPr>
          <a:xfrm>
            <a:off x="1541520" y="44751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9" name="CustomShape 129"/>
          <p:cNvSpPr/>
          <p:nvPr/>
        </p:nvSpPr>
        <p:spPr>
          <a:xfrm>
            <a:off x="1541520" y="447516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Line 130"/>
          <p:cNvSpPr/>
          <p:nvPr/>
        </p:nvSpPr>
        <p:spPr>
          <a:xfrm>
            <a:off x="4987800" y="447516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1" name="CustomShape 131"/>
          <p:cNvSpPr/>
          <p:nvPr/>
        </p:nvSpPr>
        <p:spPr>
          <a:xfrm>
            <a:off x="4987800" y="447516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132"/>
          <p:cNvSpPr/>
          <p:nvPr/>
        </p:nvSpPr>
        <p:spPr>
          <a:xfrm>
            <a:off x="4987800" y="472104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3" name="CustomShape 133"/>
          <p:cNvSpPr/>
          <p:nvPr/>
        </p:nvSpPr>
        <p:spPr>
          <a:xfrm>
            <a:off x="4987800" y="472140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134"/>
          <p:cNvSpPr/>
          <p:nvPr/>
        </p:nvSpPr>
        <p:spPr>
          <a:xfrm>
            <a:off x="3098880" y="496728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5" name="CustomShape 135"/>
          <p:cNvSpPr/>
          <p:nvPr/>
        </p:nvSpPr>
        <p:spPr>
          <a:xfrm>
            <a:off x="3099240" y="4967280"/>
            <a:ext cx="8460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136"/>
          <p:cNvSpPr/>
          <p:nvPr/>
        </p:nvSpPr>
        <p:spPr>
          <a:xfrm>
            <a:off x="3090240" y="4967280"/>
            <a:ext cx="144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7" name="CustomShape 137"/>
          <p:cNvSpPr/>
          <p:nvPr/>
        </p:nvSpPr>
        <p:spPr>
          <a:xfrm>
            <a:off x="3090240" y="4967280"/>
            <a:ext cx="468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138"/>
          <p:cNvSpPr/>
          <p:nvPr/>
        </p:nvSpPr>
        <p:spPr>
          <a:xfrm>
            <a:off x="1541520" y="5222520"/>
            <a:ext cx="24073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9" name="CustomShape 139"/>
          <p:cNvSpPr/>
          <p:nvPr/>
        </p:nvSpPr>
        <p:spPr>
          <a:xfrm>
            <a:off x="1541520" y="5222880"/>
            <a:ext cx="2403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140"/>
          <p:cNvSpPr/>
          <p:nvPr/>
        </p:nvSpPr>
        <p:spPr>
          <a:xfrm>
            <a:off x="3948840" y="521316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1" name="CustomShape 141"/>
          <p:cNvSpPr/>
          <p:nvPr/>
        </p:nvSpPr>
        <p:spPr>
          <a:xfrm>
            <a:off x="3948840" y="5213520"/>
            <a:ext cx="1017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142"/>
          <p:cNvSpPr/>
          <p:nvPr/>
        </p:nvSpPr>
        <p:spPr>
          <a:xfrm>
            <a:off x="3948840" y="523224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3" name="CustomShape 143"/>
          <p:cNvSpPr/>
          <p:nvPr/>
        </p:nvSpPr>
        <p:spPr>
          <a:xfrm>
            <a:off x="3948840" y="5232240"/>
            <a:ext cx="1017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144"/>
          <p:cNvSpPr/>
          <p:nvPr/>
        </p:nvSpPr>
        <p:spPr>
          <a:xfrm>
            <a:off x="6264000" y="5222520"/>
            <a:ext cx="5785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5" name="CustomShape 145"/>
          <p:cNvSpPr/>
          <p:nvPr/>
        </p:nvSpPr>
        <p:spPr>
          <a:xfrm>
            <a:off x="6264000" y="5222880"/>
            <a:ext cx="57492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Line 146"/>
          <p:cNvSpPr/>
          <p:nvPr/>
        </p:nvSpPr>
        <p:spPr>
          <a:xfrm>
            <a:off x="6255000" y="522252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7" name="CustomShape 147"/>
          <p:cNvSpPr/>
          <p:nvPr/>
        </p:nvSpPr>
        <p:spPr>
          <a:xfrm>
            <a:off x="6255360" y="5222880"/>
            <a:ext cx="4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Line 148"/>
          <p:cNvSpPr/>
          <p:nvPr/>
        </p:nvSpPr>
        <p:spPr>
          <a:xfrm>
            <a:off x="4987800" y="5487840"/>
            <a:ext cx="18547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9" name="CustomShape 149"/>
          <p:cNvSpPr/>
          <p:nvPr/>
        </p:nvSpPr>
        <p:spPr>
          <a:xfrm>
            <a:off x="4987800" y="5487840"/>
            <a:ext cx="185112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Line 150"/>
          <p:cNvSpPr/>
          <p:nvPr/>
        </p:nvSpPr>
        <p:spPr>
          <a:xfrm>
            <a:off x="6842520" y="547812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1" name="CustomShape 151"/>
          <p:cNvSpPr/>
          <p:nvPr/>
        </p:nvSpPr>
        <p:spPr>
          <a:xfrm>
            <a:off x="6842880" y="5478480"/>
            <a:ext cx="10245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152"/>
          <p:cNvSpPr/>
          <p:nvPr/>
        </p:nvSpPr>
        <p:spPr>
          <a:xfrm>
            <a:off x="6842520" y="549720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3" name="CustomShape 153"/>
          <p:cNvSpPr/>
          <p:nvPr/>
        </p:nvSpPr>
        <p:spPr>
          <a:xfrm>
            <a:off x="6842880" y="5497560"/>
            <a:ext cx="10245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154"/>
          <p:cNvSpPr/>
          <p:nvPr/>
        </p:nvSpPr>
        <p:spPr>
          <a:xfrm>
            <a:off x="1523880" y="1987560"/>
            <a:ext cx="13680" cy="4017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155"/>
          <p:cNvSpPr/>
          <p:nvPr/>
        </p:nvSpPr>
        <p:spPr>
          <a:xfrm>
            <a:off x="3939840" y="4976640"/>
            <a:ext cx="180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6" name="CustomShape 156"/>
          <p:cNvSpPr/>
          <p:nvPr/>
        </p:nvSpPr>
        <p:spPr>
          <a:xfrm>
            <a:off x="3940200" y="4976640"/>
            <a:ext cx="468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57"/>
          <p:cNvSpPr/>
          <p:nvPr/>
        </p:nvSpPr>
        <p:spPr>
          <a:xfrm>
            <a:off x="4970160" y="2004840"/>
            <a:ext cx="13680" cy="399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Line 158"/>
          <p:cNvSpPr/>
          <p:nvPr/>
        </p:nvSpPr>
        <p:spPr>
          <a:xfrm>
            <a:off x="6833880" y="523224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9" name="CustomShape 159"/>
          <p:cNvSpPr/>
          <p:nvPr/>
        </p:nvSpPr>
        <p:spPr>
          <a:xfrm>
            <a:off x="6833880" y="5232240"/>
            <a:ext cx="4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160"/>
          <p:cNvSpPr/>
          <p:nvPr/>
        </p:nvSpPr>
        <p:spPr>
          <a:xfrm>
            <a:off x="1541520" y="5989680"/>
            <a:ext cx="6343560" cy="1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61"/>
          <p:cNvSpPr/>
          <p:nvPr/>
        </p:nvSpPr>
        <p:spPr>
          <a:xfrm>
            <a:off x="7871400" y="2004840"/>
            <a:ext cx="13680" cy="399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2"/>
          <p:cNvSpPr/>
          <p:nvPr/>
        </p:nvSpPr>
        <p:spPr>
          <a:xfrm>
            <a:off x="153252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3" name="CustomShape 163"/>
          <p:cNvSpPr/>
          <p:nvPr/>
        </p:nvSpPr>
        <p:spPr>
          <a:xfrm>
            <a:off x="153288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Line 164"/>
          <p:cNvSpPr/>
          <p:nvPr/>
        </p:nvSpPr>
        <p:spPr>
          <a:xfrm>
            <a:off x="30902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5" name="CustomShape 165"/>
          <p:cNvSpPr/>
          <p:nvPr/>
        </p:nvSpPr>
        <p:spPr>
          <a:xfrm>
            <a:off x="309024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Line 166"/>
          <p:cNvSpPr/>
          <p:nvPr/>
        </p:nvSpPr>
        <p:spPr>
          <a:xfrm>
            <a:off x="3939840" y="6008400"/>
            <a:ext cx="180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7" name="CustomShape 167"/>
          <p:cNvSpPr/>
          <p:nvPr/>
        </p:nvSpPr>
        <p:spPr>
          <a:xfrm>
            <a:off x="394020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68"/>
          <p:cNvSpPr/>
          <p:nvPr/>
        </p:nvSpPr>
        <p:spPr>
          <a:xfrm>
            <a:off x="49788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9" name="CustomShape 169"/>
          <p:cNvSpPr/>
          <p:nvPr/>
        </p:nvSpPr>
        <p:spPr>
          <a:xfrm>
            <a:off x="497916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170"/>
          <p:cNvSpPr/>
          <p:nvPr/>
        </p:nvSpPr>
        <p:spPr>
          <a:xfrm>
            <a:off x="62550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1" name="CustomShape 171"/>
          <p:cNvSpPr/>
          <p:nvPr/>
        </p:nvSpPr>
        <p:spPr>
          <a:xfrm>
            <a:off x="625536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Line 172"/>
          <p:cNvSpPr/>
          <p:nvPr/>
        </p:nvSpPr>
        <p:spPr>
          <a:xfrm>
            <a:off x="683388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3" name="CustomShape 173"/>
          <p:cNvSpPr/>
          <p:nvPr/>
        </p:nvSpPr>
        <p:spPr>
          <a:xfrm>
            <a:off x="683388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174"/>
          <p:cNvSpPr/>
          <p:nvPr/>
        </p:nvSpPr>
        <p:spPr>
          <a:xfrm>
            <a:off x="78800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5" name="CustomShape 175"/>
          <p:cNvSpPr/>
          <p:nvPr/>
        </p:nvSpPr>
        <p:spPr>
          <a:xfrm>
            <a:off x="788040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Line 176"/>
          <p:cNvSpPr/>
          <p:nvPr/>
        </p:nvSpPr>
        <p:spPr>
          <a:xfrm>
            <a:off x="788868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7" name="CustomShape 177"/>
          <p:cNvSpPr/>
          <p:nvPr/>
        </p:nvSpPr>
        <p:spPr>
          <a:xfrm>
            <a:off x="7889040" y="13809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Line 178"/>
          <p:cNvSpPr/>
          <p:nvPr/>
        </p:nvSpPr>
        <p:spPr>
          <a:xfrm>
            <a:off x="7888680" y="1750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9" name="CustomShape 179"/>
          <p:cNvSpPr/>
          <p:nvPr/>
        </p:nvSpPr>
        <p:spPr>
          <a:xfrm>
            <a:off x="7889040" y="1751040"/>
            <a:ext cx="4680" cy="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180"/>
          <p:cNvSpPr/>
          <p:nvPr/>
        </p:nvSpPr>
        <p:spPr>
          <a:xfrm>
            <a:off x="7888680" y="19954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1" name="CustomShape 181"/>
          <p:cNvSpPr/>
          <p:nvPr/>
        </p:nvSpPr>
        <p:spPr>
          <a:xfrm>
            <a:off x="7889040" y="19954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82"/>
          <p:cNvSpPr/>
          <p:nvPr/>
        </p:nvSpPr>
        <p:spPr>
          <a:xfrm>
            <a:off x="7888680" y="226980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3" name="CustomShape 183"/>
          <p:cNvSpPr/>
          <p:nvPr/>
        </p:nvSpPr>
        <p:spPr>
          <a:xfrm>
            <a:off x="7889040" y="22701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184"/>
          <p:cNvSpPr/>
          <p:nvPr/>
        </p:nvSpPr>
        <p:spPr>
          <a:xfrm>
            <a:off x="7888680" y="25063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5" name="CustomShape 185"/>
          <p:cNvSpPr/>
          <p:nvPr/>
        </p:nvSpPr>
        <p:spPr>
          <a:xfrm>
            <a:off x="7889040" y="25066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186"/>
          <p:cNvSpPr/>
          <p:nvPr/>
        </p:nvSpPr>
        <p:spPr>
          <a:xfrm>
            <a:off x="7888680" y="27525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7" name="CustomShape 187"/>
          <p:cNvSpPr/>
          <p:nvPr/>
        </p:nvSpPr>
        <p:spPr>
          <a:xfrm>
            <a:off x="7889040" y="27525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88"/>
          <p:cNvSpPr/>
          <p:nvPr/>
        </p:nvSpPr>
        <p:spPr>
          <a:xfrm>
            <a:off x="7888680" y="299844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9" name="CustomShape 189"/>
          <p:cNvSpPr/>
          <p:nvPr/>
        </p:nvSpPr>
        <p:spPr>
          <a:xfrm>
            <a:off x="7889040" y="29988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90"/>
          <p:cNvSpPr/>
          <p:nvPr/>
        </p:nvSpPr>
        <p:spPr>
          <a:xfrm>
            <a:off x="7888680" y="32446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1" name="CustomShape 191"/>
          <p:cNvSpPr/>
          <p:nvPr/>
        </p:nvSpPr>
        <p:spPr>
          <a:xfrm>
            <a:off x="7889040" y="32446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92"/>
          <p:cNvSpPr/>
          <p:nvPr/>
        </p:nvSpPr>
        <p:spPr>
          <a:xfrm>
            <a:off x="7888680" y="349056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3" name="CustomShape 193"/>
          <p:cNvSpPr/>
          <p:nvPr/>
        </p:nvSpPr>
        <p:spPr>
          <a:xfrm>
            <a:off x="7889040" y="349092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94"/>
          <p:cNvSpPr/>
          <p:nvPr/>
        </p:nvSpPr>
        <p:spPr>
          <a:xfrm>
            <a:off x="7888680" y="373680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5" name="CustomShape 195"/>
          <p:cNvSpPr/>
          <p:nvPr/>
        </p:nvSpPr>
        <p:spPr>
          <a:xfrm>
            <a:off x="7889040" y="37368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Line 196"/>
          <p:cNvSpPr/>
          <p:nvPr/>
        </p:nvSpPr>
        <p:spPr>
          <a:xfrm>
            <a:off x="7888680" y="3982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7" name="CustomShape 197"/>
          <p:cNvSpPr/>
          <p:nvPr/>
        </p:nvSpPr>
        <p:spPr>
          <a:xfrm>
            <a:off x="7889040" y="39830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198"/>
          <p:cNvSpPr/>
          <p:nvPr/>
        </p:nvSpPr>
        <p:spPr>
          <a:xfrm>
            <a:off x="7888680" y="422892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9" name="CustomShape 199"/>
          <p:cNvSpPr/>
          <p:nvPr/>
        </p:nvSpPr>
        <p:spPr>
          <a:xfrm>
            <a:off x="7889040" y="42292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Line 200"/>
          <p:cNvSpPr/>
          <p:nvPr/>
        </p:nvSpPr>
        <p:spPr>
          <a:xfrm>
            <a:off x="7888680" y="44751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1" name="CustomShape 201"/>
          <p:cNvSpPr/>
          <p:nvPr/>
        </p:nvSpPr>
        <p:spPr>
          <a:xfrm>
            <a:off x="7889040" y="44751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Line 202"/>
          <p:cNvSpPr/>
          <p:nvPr/>
        </p:nvSpPr>
        <p:spPr>
          <a:xfrm>
            <a:off x="7888680" y="4721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3" name="CustomShape 203"/>
          <p:cNvSpPr/>
          <p:nvPr/>
        </p:nvSpPr>
        <p:spPr>
          <a:xfrm>
            <a:off x="7889040" y="47214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Line 204"/>
          <p:cNvSpPr/>
          <p:nvPr/>
        </p:nvSpPr>
        <p:spPr>
          <a:xfrm>
            <a:off x="7888680" y="49672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5" name="CustomShape 205"/>
          <p:cNvSpPr/>
          <p:nvPr/>
        </p:nvSpPr>
        <p:spPr>
          <a:xfrm>
            <a:off x="7889040" y="49672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Line 206"/>
          <p:cNvSpPr/>
          <p:nvPr/>
        </p:nvSpPr>
        <p:spPr>
          <a:xfrm>
            <a:off x="7888680" y="52225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7" name="CustomShape 207"/>
          <p:cNvSpPr/>
          <p:nvPr/>
        </p:nvSpPr>
        <p:spPr>
          <a:xfrm>
            <a:off x="7889040" y="52228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Line 208"/>
          <p:cNvSpPr/>
          <p:nvPr/>
        </p:nvSpPr>
        <p:spPr>
          <a:xfrm>
            <a:off x="7888680" y="54878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9" name="CustomShape 209"/>
          <p:cNvSpPr/>
          <p:nvPr/>
        </p:nvSpPr>
        <p:spPr>
          <a:xfrm>
            <a:off x="7889040" y="54878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210"/>
          <p:cNvSpPr/>
          <p:nvPr/>
        </p:nvSpPr>
        <p:spPr>
          <a:xfrm>
            <a:off x="7888680" y="57434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1" name="CustomShape 211"/>
          <p:cNvSpPr/>
          <p:nvPr/>
        </p:nvSpPr>
        <p:spPr>
          <a:xfrm>
            <a:off x="7889040" y="57434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212"/>
          <p:cNvSpPr/>
          <p:nvPr/>
        </p:nvSpPr>
        <p:spPr>
          <a:xfrm>
            <a:off x="7888680" y="5999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3" name="CustomShape 213"/>
          <p:cNvSpPr/>
          <p:nvPr/>
        </p:nvSpPr>
        <p:spPr>
          <a:xfrm>
            <a:off x="7889040" y="59990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214"/>
          <p:cNvSpPr/>
          <p:nvPr/>
        </p:nvSpPr>
        <p:spPr>
          <a:xfrm>
            <a:off x="1532520" y="6235560"/>
            <a:ext cx="635616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5" name="CustomShape 215"/>
          <p:cNvSpPr/>
          <p:nvPr/>
        </p:nvSpPr>
        <p:spPr>
          <a:xfrm>
            <a:off x="1532880" y="6235560"/>
            <a:ext cx="63612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216"/>
          <p:cNvSpPr/>
          <p:nvPr/>
        </p:nvSpPr>
        <p:spPr>
          <a:xfrm>
            <a:off x="4923000" y="1842120"/>
            <a:ext cx="0" cy="44956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  <p:sp>
        <p:nvSpPr>
          <p:cNvPr id="437" name="Line 217"/>
          <p:cNvSpPr/>
          <p:nvPr/>
        </p:nvSpPr>
        <p:spPr>
          <a:xfrm>
            <a:off x="1600200" y="2438280"/>
            <a:ext cx="6324480" cy="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2.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From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business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to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product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Describe your business model.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did you come up with the business idea?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need does your business idea fulfil?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talents do you have that support a successful implementation of your business idea?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2.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From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business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idea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to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product</a:t>
            </a:r>
            <a:endParaRPr dirty="0"/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Please describe your product or service.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is your USP?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Why should people buy your product/service?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makes your product/service better than the competition?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>
                <a:solidFill>
                  <a:srgbClr val="FFFFFF"/>
                </a:solidFill>
                <a:latin typeface="Tw Cen MT"/>
                <a:ea typeface="DejaVu Sans"/>
              </a:rPr>
              <a:t>3. Market chances and target group</a:t>
            </a:r>
            <a:endParaRPr/>
          </a:p>
        </p:txBody>
      </p:sp>
      <p:sp>
        <p:nvSpPr>
          <p:cNvPr id="10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do you know that your product/service has a chance on the market?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Who is your clientele/target group? Define.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Where is your target market?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big is the market appeal?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Type of business: service, retail, wholesale or production?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3. Market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chances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&amp;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marketing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strategies</a:t>
            </a:r>
            <a:endParaRPr dirty="0"/>
          </a:p>
        </p:txBody>
      </p:sp>
      <p:sp>
        <p:nvSpPr>
          <p:cNvPr id="10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Did you identify the 4Ps? Price, Product, Place and Promotion.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does your product design look like? Show a sample!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is the price you have in mind? How did you arrive at this price?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do you intend to sell the product?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3. Market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chances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&amp;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marketing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strategies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do you plan to advertise your company?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What is your advertising concept (e.g. posters, business cards, flyers, internet, etc.)?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4.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Analysing</a:t>
            </a: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competition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Are there any competitors? "No" is not an acceptable answer ;-)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companies are your competitors? 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FFFFFF"/>
                </a:solidFill>
                <a:latin typeface="Tw Cen MT"/>
                <a:ea typeface="DejaVu Sans"/>
              </a:rPr>
              <a:t>5. Team </a:t>
            </a:r>
            <a:r>
              <a:rPr lang="de-AT" sz="3200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description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Who is your team?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Who can do what?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How many members does your team have?</a:t>
            </a: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Which qualifications do they not yet possess?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780</Words>
  <Application>Microsoft Macintosh PowerPoint</Application>
  <PresentationFormat>Bildschirmpräsentation (4:3)</PresentationFormat>
  <Paragraphs>154</Paragraphs>
  <Slides>21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Calibri</vt:lpstr>
      <vt:lpstr>DejaVu Sans</vt:lpstr>
      <vt:lpstr>StarSymbol</vt:lpstr>
      <vt:lpstr>Tw Cen MT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Teply Annamaria</cp:lastModifiedBy>
  <cp:revision>10</cp:revision>
  <dcterms:created xsi:type="dcterms:W3CDTF">2015-07-03T18:55:42Z</dcterms:created>
  <dcterms:modified xsi:type="dcterms:W3CDTF">2018-08-24T20:48:58Z</dcterms:modified>
</cp:coreProperties>
</file>