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6" autoAdjust="0"/>
    <p:restoredTop sz="94694"/>
  </p:normalViewPr>
  <p:slideViewPr>
    <p:cSldViewPr snapToGrid="0" snapToObjects="1">
      <p:cViewPr varScale="1">
        <p:scale>
          <a:sx n="61" d="100"/>
          <a:sy n="61" d="100"/>
        </p:scale>
        <p:origin x="2318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11395-2E1C-47A0-AF1F-D02C3C1827C1}" type="datetimeFigureOut">
              <a:rPr lang="en-US"/>
              <a:t>2/17/2021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26666-EB62-434D-8DBE-6AED9B6D2125}" type="slidenum">
              <a:rPr lang="en-US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2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70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18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28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91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32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61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93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17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27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7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26666-EB62-434D-8DBE-6AED9B6D2125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93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19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65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462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58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51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2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467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93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47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72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5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94C58-E4CC-8F45-AE87-548BE48A89B5}" type="datetimeFigureOut">
              <a:rPr lang="de-DE" smtClean="0"/>
              <a:t>17.02.2021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3C516-6F9A-544C-9D7C-28832779B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90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te.at/entrepreneur" TargetMode="External"/><Relationship Id="rId7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C950FED-5620-B849-91CA-3F5A55C5E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3741"/>
            <a:ext cx="6858000" cy="970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56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uf der Spur 01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17" y="270571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Bild 2" descr="Auf der Spur 01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17" y="4710067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514317" y="289206"/>
            <a:ext cx="2902176" cy="1880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„Ich bin so froh, dass ich die Spur meines 20-Euro-Scheins wieder gefunden habe!“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Er hat in dieser Woche einiges erlebt. Und was wird er in Zukunft noch alles erleben?</a:t>
            </a:r>
          </a:p>
        </p:txBody>
      </p:sp>
      <p:sp>
        <p:nvSpPr>
          <p:cNvPr id="5" name="Rechteck 4"/>
          <p:cNvSpPr/>
          <p:nvPr/>
        </p:nvSpPr>
        <p:spPr>
          <a:xfrm>
            <a:off x="525475" y="4788721"/>
            <a:ext cx="1770362" cy="290677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Gut, dass </a:t>
            </a:r>
            <a:r>
              <a:rPr lang="de-AT" sz="1400" b="1" dirty="0" err="1"/>
              <a:t>Lewi</a:t>
            </a:r>
            <a:r>
              <a:rPr lang="de-AT" sz="1400" b="1" dirty="0"/>
              <a:t> immer so genau aufpasst. </a:t>
            </a:r>
            <a:br>
              <a:rPr lang="de-AT" sz="1400" b="1" dirty="0"/>
            </a:br>
            <a:r>
              <a:rPr lang="de-AT" sz="1400" b="1" dirty="0"/>
              <a:t>Er hat sogar Teil </a:t>
            </a:r>
            <a:br>
              <a:rPr lang="de-AT" sz="1400" b="1" dirty="0"/>
            </a:br>
            <a:r>
              <a:rPr lang="de-AT" sz="1400" b="1" dirty="0"/>
              <a:t>der Spurensuche gezeichnet.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So kann man sehen, wie Geld immer wieder gegen etwas anderes getauscht wird.</a:t>
            </a:r>
          </a:p>
        </p:txBody>
      </p:sp>
    </p:spTree>
    <p:extLst>
      <p:ext uri="{BB962C8B-B14F-4D97-AF65-F5344CB8AC3E}">
        <p14:creationId xmlns:p14="http://schemas.microsoft.com/office/powerpoint/2010/main" val="111011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1" descr="Plakat_Lewi_neutral Vorlage_Englisch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 rot="16200000">
            <a:off x="-1744528" y="4156126"/>
            <a:ext cx="46089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b="1"/>
              <a:t>So funktioniert Wirtschaft</a:t>
            </a: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992324" y="7283714"/>
            <a:ext cx="1473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/>
              <a:t>Haushalte</a:t>
            </a:r>
          </a:p>
        </p:txBody>
      </p:sp>
      <p:sp>
        <p:nvSpPr>
          <p:cNvPr id="15" name="Textfeld 14"/>
          <p:cNvSpPr txBox="1"/>
          <p:nvPr/>
        </p:nvSpPr>
        <p:spPr>
          <a:xfrm rot="16200000">
            <a:off x="661645" y="1495794"/>
            <a:ext cx="1977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/>
              <a:t>Unternehmen</a:t>
            </a:r>
            <a:endParaRPr lang="de-AT" sz="2400" b="1" dirty="0"/>
          </a:p>
        </p:txBody>
      </p:sp>
      <p:sp>
        <p:nvSpPr>
          <p:cNvPr id="16" name="Textfeld 15"/>
          <p:cNvSpPr txBox="1"/>
          <p:nvPr/>
        </p:nvSpPr>
        <p:spPr>
          <a:xfrm rot="16200000">
            <a:off x="668184" y="4459643"/>
            <a:ext cx="129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Arbeitskraft</a:t>
            </a: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2248897" y="4381284"/>
            <a:ext cx="667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/>
              <a:t>Geld</a:t>
            </a: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4894452" y="4381284"/>
            <a:ext cx="667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/>
              <a:t>Geld</a:t>
            </a:r>
          </a:p>
        </p:txBody>
      </p:sp>
      <p:sp>
        <p:nvSpPr>
          <p:cNvPr id="19" name="Textfeld 18"/>
          <p:cNvSpPr txBox="1"/>
          <p:nvPr/>
        </p:nvSpPr>
        <p:spPr>
          <a:xfrm rot="16200000">
            <a:off x="4931598" y="4219603"/>
            <a:ext cx="2859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Waren und Dienstleistungen</a:t>
            </a:r>
          </a:p>
        </p:txBody>
      </p:sp>
    </p:spTree>
    <p:extLst>
      <p:ext uri="{BB962C8B-B14F-4D97-AF65-F5344CB8AC3E}">
        <p14:creationId xmlns:p14="http://schemas.microsoft.com/office/powerpoint/2010/main" val="762217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8C823D4-BB73-A547-8350-0BDB061383E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35267">
            <a:off x="146684" y="5649467"/>
            <a:ext cx="1776735" cy="115128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7E04862-437C-1140-A0FD-CE46EC492AE3}"/>
              </a:ext>
            </a:extLst>
          </p:cNvPr>
          <p:cNvSpPr txBox="1"/>
          <p:nvPr/>
        </p:nvSpPr>
        <p:spPr>
          <a:xfrm>
            <a:off x="1270401" y="6960307"/>
            <a:ext cx="549211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sz="1000" b="1" dirty="0"/>
              <a:t>Didaktische Begleitmaterialien für Kinder und Lehrer*innen:</a:t>
            </a:r>
          </a:p>
          <a:p>
            <a:r>
              <a:rPr lang="de-AT" sz="1000" b="1" dirty="0"/>
              <a:t>A1 </a:t>
            </a:r>
            <a:r>
              <a:rPr lang="de-AT" sz="1000" b="1" dirty="0" err="1"/>
              <a:t>Perspectives</a:t>
            </a:r>
            <a:r>
              <a:rPr lang="de-AT" sz="1000" b="1" dirty="0"/>
              <a:t> Challenge: 20 Euro auf der Spur – </a:t>
            </a:r>
            <a:r>
              <a:rPr lang="de-AT" sz="1000" b="1" dirty="0" err="1"/>
              <a:t>www.youthstart.eu</a:t>
            </a:r>
            <a:endParaRPr lang="de-AT" sz="1000" dirty="0"/>
          </a:p>
          <a:p>
            <a:r>
              <a:rPr lang="de-AT" sz="1000" dirty="0"/>
              <a:t>Die Challenge ist Teil des Arbeitsbuchs für Volksschulkinder „Jedes Kind stärken“, Band 3 </a:t>
            </a:r>
          </a:p>
          <a:p>
            <a:r>
              <a:rPr lang="de-AT" sz="1000" dirty="0"/>
              <a:t>(Wien/Salzburg 2019)</a:t>
            </a:r>
          </a:p>
          <a:p>
            <a:endParaRPr lang="de-AT" sz="1000" b="1" dirty="0"/>
          </a:p>
          <a:p>
            <a:r>
              <a:rPr lang="de-AT" sz="1000" b="1" dirty="0"/>
              <a:t>Bestellung aller Unterrichtsmaterialien der Reihe „ENTREPRENEUR“:  </a:t>
            </a:r>
            <a:r>
              <a:rPr lang="de-AT" sz="1000" b="1" dirty="0">
                <a:hlinkClick r:id="rId3"/>
              </a:rPr>
              <a:t>www.ifte.at/entrepreneur</a:t>
            </a:r>
            <a:endParaRPr lang="de-AT" sz="1000" b="1" dirty="0"/>
          </a:p>
        </p:txBody>
      </p:sp>
      <p:pic>
        <p:nvPicPr>
          <p:cNvPr id="11" name="Bild 4" descr="kph-kurzlogo-2014-rgb-300.png">
            <a:extLst>
              <a:ext uri="{FF2B5EF4-FFF2-40B4-BE49-F238E27FC236}">
                <a16:creationId xmlns:a16="http://schemas.microsoft.com/office/drawing/2014/main" id="{488204DD-8372-D047-9D04-C65E564225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3470" y="8187302"/>
            <a:ext cx="831074" cy="763357"/>
          </a:xfrm>
          <a:prstGeom prst="rect">
            <a:avLst/>
          </a:prstGeom>
        </p:spPr>
      </p:pic>
      <p:pic>
        <p:nvPicPr>
          <p:cNvPr id="12" name="Bild 2">
            <a:extLst>
              <a:ext uri="{FF2B5EF4-FFF2-40B4-BE49-F238E27FC236}">
                <a16:creationId xmlns:a16="http://schemas.microsoft.com/office/drawing/2014/main" id="{5B427B8B-BF9B-6046-BB53-D6B7B712D116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81730" y="6047680"/>
            <a:ext cx="925372" cy="495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 descr="IFTE">
            <a:extLst>
              <a:ext uri="{FF2B5EF4-FFF2-40B4-BE49-F238E27FC236}">
                <a16:creationId xmlns:a16="http://schemas.microsoft.com/office/drawing/2014/main" id="{1D0DE7B4-514D-4D42-9B00-913C13A232E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830" y="8187302"/>
            <a:ext cx="1021443" cy="76335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BEC932B1-6F51-9344-8612-8F92AC254AA4}"/>
              </a:ext>
            </a:extLst>
          </p:cNvPr>
          <p:cNvSpPr txBox="1"/>
          <p:nvPr/>
        </p:nvSpPr>
        <p:spPr>
          <a:xfrm>
            <a:off x="1536128" y="8368925"/>
            <a:ext cx="1541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cs typeface="Arial" panose="020B0604020202020204" pitchFamily="34" charset="0"/>
              </a:rPr>
              <a:t>Initiative for Teaching </a:t>
            </a:r>
          </a:p>
          <a:p>
            <a:r>
              <a:rPr lang="en-GB" sz="1000" dirty="0">
                <a:cs typeface="Arial" panose="020B0604020202020204" pitchFamily="34" charset="0"/>
              </a:rPr>
              <a:t>Entrepreneurship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45AA6DC-49C6-3E44-B211-66A50F14471E}"/>
              </a:ext>
            </a:extLst>
          </p:cNvPr>
          <p:cNvSpPr txBox="1"/>
          <p:nvPr/>
        </p:nvSpPr>
        <p:spPr>
          <a:xfrm>
            <a:off x="4131522" y="8291981"/>
            <a:ext cx="23214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cs typeface="Arial" panose="020B0604020202020204" pitchFamily="34" charset="0"/>
              </a:rPr>
              <a:t>Zentrum</a:t>
            </a:r>
            <a:r>
              <a:rPr lang="en-GB" sz="1000" dirty="0">
                <a:cs typeface="Arial" panose="020B0604020202020204" pitchFamily="34" charset="0"/>
              </a:rPr>
              <a:t> </a:t>
            </a:r>
            <a:r>
              <a:rPr lang="en-GB" sz="1000" dirty="0" err="1">
                <a:cs typeface="Arial" panose="020B0604020202020204" pitchFamily="34" charset="0"/>
              </a:rPr>
              <a:t>für</a:t>
            </a:r>
            <a:r>
              <a:rPr lang="en-GB" sz="1000" dirty="0">
                <a:cs typeface="Arial" panose="020B0604020202020204" pitchFamily="34" charset="0"/>
              </a:rPr>
              <a:t> Entrepreneurship Education und </a:t>
            </a:r>
            <a:r>
              <a:rPr lang="en-GB" sz="1000" dirty="0" err="1">
                <a:cs typeface="Arial" panose="020B0604020202020204" pitchFamily="34" charset="0"/>
              </a:rPr>
              <a:t>wertebasierte</a:t>
            </a:r>
            <a:r>
              <a:rPr lang="en-GB" sz="1000" dirty="0">
                <a:cs typeface="Arial" panose="020B0604020202020204" pitchFamily="34" charset="0"/>
              </a:rPr>
              <a:t> </a:t>
            </a:r>
            <a:r>
              <a:rPr lang="en-GB" sz="1000" dirty="0" err="1">
                <a:cs typeface="Arial" panose="020B0604020202020204" pitchFamily="34" charset="0"/>
              </a:rPr>
              <a:t>Wirtschaftsdidaktik</a:t>
            </a:r>
            <a:r>
              <a:rPr lang="en-GB" sz="1000" dirty="0">
                <a:cs typeface="Arial" panose="020B0604020202020204" pitchFamily="34" charset="0"/>
              </a:rPr>
              <a:t>  der KPH Wien/</a:t>
            </a:r>
            <a:r>
              <a:rPr lang="en-GB" sz="1000" dirty="0" err="1">
                <a:cs typeface="Arial" panose="020B0604020202020204" pitchFamily="34" charset="0"/>
              </a:rPr>
              <a:t>Krems</a:t>
            </a:r>
            <a:endParaRPr lang="en-GB" sz="1000" dirty="0"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85EBBCE-728C-C845-84DA-3CE3D0C97248}"/>
              </a:ext>
            </a:extLst>
          </p:cNvPr>
          <p:cNvSpPr txBox="1"/>
          <p:nvPr/>
        </p:nvSpPr>
        <p:spPr>
          <a:xfrm>
            <a:off x="2626096" y="5948112"/>
            <a:ext cx="382683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cs typeface="Arial" panose="020B0604020202020204" pitchFamily="34" charset="0"/>
              </a:rPr>
              <a:t>Reihe</a:t>
            </a:r>
            <a:r>
              <a:rPr lang="en-GB" sz="1000" b="1" dirty="0">
                <a:cs typeface="Arial" panose="020B0604020202020204" pitchFamily="34" charset="0"/>
              </a:rPr>
              <a:t> </a:t>
            </a:r>
            <a:r>
              <a:rPr lang="de-AT" sz="1000" b="1" dirty="0"/>
              <a:t>„ENTREPRENEUR“: </a:t>
            </a:r>
            <a:r>
              <a:rPr lang="en-GB" sz="1000" b="1" dirty="0">
                <a:cs typeface="Arial" panose="020B0604020202020204" pitchFamily="34" charset="0"/>
              </a:rPr>
              <a:t>20 Euro auf der Spur</a:t>
            </a:r>
          </a:p>
          <a:p>
            <a:r>
              <a:rPr lang="en-GB" sz="1000" dirty="0" err="1">
                <a:cs typeface="Arial" panose="020B0604020202020204" pitchFamily="34" charset="0"/>
              </a:rPr>
              <a:t>Konzept</a:t>
            </a:r>
            <a:r>
              <a:rPr lang="en-GB" sz="1000" dirty="0">
                <a:cs typeface="Arial" panose="020B0604020202020204" pitchFamily="34" charset="0"/>
              </a:rPr>
              <a:t> und Text: Johannes Lindner, Heidi Huber und </a:t>
            </a:r>
            <a:r>
              <a:rPr lang="de-AT" sz="1000" dirty="0"/>
              <a:t>Gerald Fröhlich</a:t>
            </a:r>
          </a:p>
          <a:p>
            <a:r>
              <a:rPr lang="de-AT" sz="1000" dirty="0"/>
              <a:t>Illustrationen: Helmut </a:t>
            </a:r>
            <a:r>
              <a:rPr lang="de-AT" sz="1000" dirty="0" err="1"/>
              <a:t>Pokornig</a:t>
            </a:r>
            <a:endParaRPr lang="de-AT" sz="10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4CC09BE-AF70-BD4B-92D6-25E26273CD9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30" y="6930811"/>
            <a:ext cx="748030" cy="105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5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eite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3672" y="1264108"/>
            <a:ext cx="1883075" cy="2164656"/>
          </a:xfrm>
          <a:prstGeom prst="rect">
            <a:avLst/>
          </a:prstGeom>
        </p:spPr>
      </p:pic>
      <p:pic>
        <p:nvPicPr>
          <p:cNvPr id="6" name="Bild 1" descr="Seite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3198" y="1264108"/>
            <a:ext cx="2048141" cy="233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19346" y="259752"/>
            <a:ext cx="2603322" cy="1880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Das ist Julia. Julia ist 8 Jahre alt.</a:t>
            </a:r>
          </a:p>
          <a:p>
            <a:pPr>
              <a:lnSpc>
                <a:spcPts val="2000"/>
              </a:lnSpc>
            </a:pPr>
            <a:r>
              <a:rPr lang="de-AT" sz="1400" b="1" dirty="0"/>
              <a:t>Sie wohnt gemeinsam mit ihrem</a:t>
            </a:r>
            <a:br>
              <a:rPr lang="de-AT" sz="1400" b="1" dirty="0"/>
            </a:br>
            <a:r>
              <a:rPr lang="de-AT" sz="1400" b="1" dirty="0"/>
              <a:t>großen Bruder Max bei ihren</a:t>
            </a:r>
            <a:br>
              <a:rPr lang="de-AT" sz="1400" b="1" dirty="0"/>
            </a:br>
            <a:r>
              <a:rPr lang="de-AT" sz="1400" b="1" dirty="0"/>
              <a:t>Eltern. Ihr treuer Begleiter</a:t>
            </a:r>
            <a:br>
              <a:rPr lang="de-AT" sz="1400" b="1" dirty="0"/>
            </a:br>
            <a:r>
              <a:rPr lang="de-AT" sz="1400" b="1" dirty="0"/>
              <a:t>ist ein Stofftier –</a:t>
            </a:r>
            <a:br>
              <a:rPr lang="de-AT" sz="1400" b="1" dirty="0"/>
            </a:br>
            <a:r>
              <a:rPr lang="de-AT" sz="1400" b="1" dirty="0"/>
              <a:t>die Maus </a:t>
            </a:r>
            <a:r>
              <a:rPr lang="de-AT" sz="1400" b="1" dirty="0" err="1"/>
              <a:t>Lewi</a:t>
            </a:r>
            <a:r>
              <a:rPr lang="de-AT" sz="1400" b="1" dirty="0"/>
              <a:t>.</a:t>
            </a:r>
          </a:p>
          <a:p>
            <a:pPr>
              <a:lnSpc>
                <a:spcPts val="2000"/>
              </a:lnSpc>
            </a:pPr>
            <a:r>
              <a:rPr lang="de-AT" sz="1400" b="1" dirty="0"/>
              <a:t> 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76770" y="329700"/>
            <a:ext cx="2852063" cy="1111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Julia und </a:t>
            </a:r>
            <a:r>
              <a:rPr lang="de-AT" sz="1400" b="1" dirty="0" err="1"/>
              <a:t>Lewi</a:t>
            </a:r>
            <a:r>
              <a:rPr lang="de-AT" sz="1400" b="1" dirty="0"/>
              <a:t> haben ein großes</a:t>
            </a:r>
            <a:br>
              <a:rPr lang="de-AT" sz="1400" b="1" dirty="0"/>
            </a:br>
            <a:r>
              <a:rPr lang="de-AT" sz="1400" b="1" dirty="0"/>
              <a:t>Geheimnis: Sie können miteinander</a:t>
            </a:r>
            <a:br>
              <a:rPr lang="de-AT" sz="1400" b="1" dirty="0"/>
            </a:br>
            <a:r>
              <a:rPr lang="de-AT" sz="1400" b="1" dirty="0"/>
              <a:t>sprechen – und niemand anderer</a:t>
            </a:r>
            <a:br>
              <a:rPr lang="de-AT" sz="1400" b="1" dirty="0"/>
            </a:br>
            <a:r>
              <a:rPr lang="de-AT" sz="1400" b="1" dirty="0"/>
              <a:t>merkt das.</a:t>
            </a:r>
          </a:p>
        </p:txBody>
      </p:sp>
      <p:sp>
        <p:nvSpPr>
          <p:cNvPr id="10" name="Rechteck 9"/>
          <p:cNvSpPr/>
          <p:nvPr/>
        </p:nvSpPr>
        <p:spPr>
          <a:xfrm>
            <a:off x="181382" y="259752"/>
            <a:ext cx="3345365" cy="334012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3663198" y="259752"/>
            <a:ext cx="2965635" cy="334012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" name="Bild 2" descr="Auf der Spur 0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82" y="3996700"/>
            <a:ext cx="6402444" cy="460941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feld 11"/>
          <p:cNvSpPr txBox="1"/>
          <p:nvPr/>
        </p:nvSpPr>
        <p:spPr>
          <a:xfrm>
            <a:off x="219346" y="4000840"/>
            <a:ext cx="3171060" cy="4189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Heute feiert Julia ihren 8. Geburtstag.</a:t>
            </a:r>
            <a:br>
              <a:rPr lang="de-AT" sz="1400" b="1" dirty="0"/>
            </a:br>
            <a:r>
              <a:rPr lang="de-AT" sz="1400" b="1" dirty="0"/>
              <a:t>Viele Freundinnen und Freunde sind da.</a:t>
            </a:r>
            <a:br>
              <a:rPr lang="de-AT" sz="1400" b="1" dirty="0"/>
            </a:br>
            <a:r>
              <a:rPr lang="de-AT" sz="1400" b="1" dirty="0" err="1"/>
              <a:t>Lewi</a:t>
            </a:r>
            <a:r>
              <a:rPr lang="de-AT" sz="1400" b="1" dirty="0"/>
              <a:t> darf natürlich auch nicht fehlen.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Ihre Oma ist gleich nach der</a:t>
            </a:r>
            <a:br>
              <a:rPr lang="de-AT" sz="1400" b="1" dirty="0"/>
            </a:br>
            <a:r>
              <a:rPr lang="de-AT" sz="1400" b="1" dirty="0"/>
              <a:t>Arbeit in einem</a:t>
            </a:r>
            <a:br>
              <a:rPr lang="de-AT" sz="1400" b="1" dirty="0"/>
            </a:br>
            <a:r>
              <a:rPr lang="de-AT" sz="1400" b="1" dirty="0"/>
              <a:t>Blumengeschäft zu</a:t>
            </a:r>
            <a:br>
              <a:rPr lang="de-AT" sz="1400" b="1" dirty="0"/>
            </a:br>
            <a:r>
              <a:rPr lang="de-AT" sz="1400" b="1" dirty="0"/>
              <a:t>ihrer Geburtstagsfeier</a:t>
            </a:r>
            <a:br>
              <a:rPr lang="de-AT" sz="1400" b="1" dirty="0"/>
            </a:br>
            <a:r>
              <a:rPr lang="de-AT" sz="1400" b="1" dirty="0"/>
              <a:t>gekommen.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Julia bekommt jede</a:t>
            </a:r>
            <a:br>
              <a:rPr lang="de-AT" sz="1400" b="1" dirty="0"/>
            </a:br>
            <a:r>
              <a:rPr lang="de-AT" sz="1400" b="1" dirty="0"/>
              <a:t>Menge Geschenke –</a:t>
            </a:r>
            <a:br>
              <a:rPr lang="de-AT" sz="1400" b="1" dirty="0"/>
            </a:br>
            <a:r>
              <a:rPr lang="de-AT" sz="1400" b="1" dirty="0"/>
              <a:t>und von ihrer</a:t>
            </a:r>
            <a:br>
              <a:rPr lang="de-AT" sz="1400" b="1" dirty="0"/>
            </a:br>
            <a:r>
              <a:rPr lang="de-AT" sz="1400" b="1" dirty="0"/>
              <a:t>Oma bekommt</a:t>
            </a:r>
            <a:br>
              <a:rPr lang="de-AT" sz="1400" b="1" dirty="0"/>
            </a:br>
            <a:r>
              <a:rPr lang="de-AT" sz="1400" b="1" dirty="0"/>
              <a:t>sie zusätzlich einen</a:t>
            </a:r>
            <a:br>
              <a:rPr lang="de-AT" sz="1400" b="1" dirty="0"/>
            </a:br>
            <a:r>
              <a:rPr lang="de-AT" sz="1400" b="1" dirty="0"/>
              <a:t>20-Euro-Schein.</a:t>
            </a:r>
          </a:p>
        </p:txBody>
      </p:sp>
    </p:spTree>
    <p:extLst>
      <p:ext uri="{BB962C8B-B14F-4D97-AF65-F5344CB8AC3E}">
        <p14:creationId xmlns:p14="http://schemas.microsoft.com/office/powerpoint/2010/main" val="3216763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uf der Spur 0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7971"/>
            <a:ext cx="6858000" cy="493738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19346" y="243535"/>
            <a:ext cx="6191068" cy="598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/>
              <a:t>Julia darf ganz alleine entscheiden und überlegt, was sie mit dem 20-Euro-Schein</a:t>
            </a:r>
            <a:br>
              <a:rPr lang="de-AT" sz="1400" b="1"/>
            </a:br>
            <a:r>
              <a:rPr lang="de-AT" sz="1400" b="1"/>
              <a:t>alles machen könnte.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203118" y="7926484"/>
            <a:ext cx="2727805" cy="854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Hilf ihr dabei und zeichne ein paar</a:t>
            </a:r>
            <a:br>
              <a:rPr lang="de-AT" sz="1400" b="1" dirty="0"/>
            </a:br>
            <a:r>
              <a:rPr lang="de-AT" sz="1400" b="1" dirty="0"/>
              <a:t>Vorschläge. Was würdest du mit</a:t>
            </a:r>
            <a:br>
              <a:rPr lang="de-AT" sz="1400" b="1" dirty="0"/>
            </a:br>
            <a:r>
              <a:rPr lang="de-AT" sz="1400" b="1" dirty="0"/>
              <a:t>20 Euro tun?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4265153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 descr="Folie05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2965" y="0"/>
            <a:ext cx="4618919" cy="4366847"/>
          </a:xfrm>
          <a:prstGeom prst="rect">
            <a:avLst/>
          </a:prstGeom>
        </p:spPr>
      </p:pic>
      <p:pic>
        <p:nvPicPr>
          <p:cNvPr id="3" name="Bild 2" descr="Auf der Spur 006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466" y="5489023"/>
            <a:ext cx="4812116" cy="3106597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Rechteck 4"/>
          <p:cNvSpPr/>
          <p:nvPr/>
        </p:nvSpPr>
        <p:spPr>
          <a:xfrm>
            <a:off x="402466" y="4652157"/>
            <a:ext cx="3429000" cy="29067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Julia weiß jetzt, was sie mit dem</a:t>
            </a:r>
            <a:br>
              <a:rPr lang="de-AT" sz="1400" b="1" dirty="0"/>
            </a:br>
            <a:r>
              <a:rPr lang="de-AT" sz="1400" b="1" dirty="0"/>
              <a:t>20-Euro-Schein machen möchte.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Sie geht mit zwei Freundinnen in den Zoo, weil sie alle so gerne den Affen</a:t>
            </a:r>
            <a:br>
              <a:rPr lang="de-AT" sz="1400" b="1" dirty="0"/>
            </a:br>
            <a:r>
              <a:rPr lang="de-AT" sz="1400" b="1" dirty="0"/>
              <a:t>und Elefanten beim Spielen zusehen.</a:t>
            </a:r>
            <a:br>
              <a:rPr lang="de-AT" sz="1400" b="1" dirty="0"/>
            </a:br>
            <a:r>
              <a:rPr lang="de-AT" sz="1400" b="1" dirty="0"/>
              <a:t>Ihre Oma begleitet sie dabei.</a:t>
            </a:r>
            <a:br>
              <a:rPr lang="de-AT" sz="1400" b="1" dirty="0"/>
            </a:br>
            <a:br>
              <a:rPr lang="de-AT" sz="1400" b="1" dirty="0"/>
            </a:br>
            <a:r>
              <a:rPr lang="de-AT" sz="1400" b="1" dirty="0" err="1"/>
              <a:t>Lewi</a:t>
            </a:r>
            <a:r>
              <a:rPr lang="de-AT" sz="1400" b="1" dirty="0"/>
              <a:t> kommt</a:t>
            </a:r>
            <a:br>
              <a:rPr lang="de-AT" sz="1400" b="1" dirty="0"/>
            </a:br>
            <a:r>
              <a:rPr lang="de-AT" sz="1400" b="1" dirty="0"/>
              <a:t>natürlich auch</a:t>
            </a:r>
            <a:br>
              <a:rPr lang="de-AT" sz="1400" b="1" dirty="0"/>
            </a:br>
            <a:r>
              <a:rPr lang="de-AT" sz="1400" b="1" dirty="0"/>
              <a:t>mit.</a:t>
            </a:r>
          </a:p>
        </p:txBody>
      </p:sp>
      <p:sp>
        <p:nvSpPr>
          <p:cNvPr id="7" name="Rechteck 6"/>
          <p:cNvSpPr/>
          <p:nvPr/>
        </p:nvSpPr>
        <p:spPr>
          <a:xfrm>
            <a:off x="3698640" y="4820077"/>
            <a:ext cx="2672594" cy="1614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 err="1"/>
              <a:t>Lewi</a:t>
            </a:r>
            <a:r>
              <a:rPr lang="de-AT" sz="1400" b="1" dirty="0"/>
              <a:t> flüstert Julia zu: „Schreib dir doch die Nummer des 20-Euro-Scheins auf, bevor du deinen Eintritt bezahlst. Nur so kannst du dem Geldschein auf der Spur bleiben.“</a:t>
            </a:r>
          </a:p>
        </p:txBody>
      </p:sp>
      <p:sp>
        <p:nvSpPr>
          <p:cNvPr id="8" name="Rechteck 7"/>
          <p:cNvSpPr/>
          <p:nvPr/>
        </p:nvSpPr>
        <p:spPr>
          <a:xfrm>
            <a:off x="325384" y="4652157"/>
            <a:ext cx="6120000" cy="40799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25384" y="445612"/>
            <a:ext cx="3429000" cy="239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Julia möchte das Geld nicht gleich verbrauchen. Sie steckt es in ihre Spardose.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Julia fragt sich: „Was passiert eigentlich</a:t>
            </a:r>
            <a:br>
              <a:rPr lang="de-AT" sz="1400" b="1" dirty="0"/>
            </a:br>
            <a:r>
              <a:rPr lang="de-AT" sz="1400" b="1" dirty="0"/>
              <a:t>mit meinem Geldschein, wenn ich</a:t>
            </a:r>
            <a:br>
              <a:rPr lang="de-AT" sz="1400" b="1" dirty="0"/>
            </a:br>
            <a:r>
              <a:rPr lang="de-AT" sz="1400" b="1" dirty="0"/>
              <a:t>ihn ausgebe?“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Verfolgen wir gemeinsam mit Julia</a:t>
            </a:r>
            <a:br>
              <a:rPr lang="de-AT" sz="1400" dirty="0"/>
            </a:br>
            <a:r>
              <a:rPr lang="de-AT" sz="1400" b="1" dirty="0"/>
              <a:t>und </a:t>
            </a:r>
            <a:r>
              <a:rPr lang="de-AT" sz="1400" b="1" dirty="0" err="1"/>
              <a:t>Lewi</a:t>
            </a:r>
            <a:r>
              <a:rPr lang="de-AT" sz="1400" b="1" dirty="0"/>
              <a:t> die Spur des 20-Euro-Scheins.</a:t>
            </a:r>
          </a:p>
        </p:txBody>
      </p:sp>
      <p:sp>
        <p:nvSpPr>
          <p:cNvPr id="10" name="Rechteck 9"/>
          <p:cNvSpPr/>
          <p:nvPr/>
        </p:nvSpPr>
        <p:spPr>
          <a:xfrm>
            <a:off x="325384" y="286943"/>
            <a:ext cx="6120000" cy="40799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897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uf der Spur 00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84" y="230529"/>
            <a:ext cx="5760000" cy="414688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Bild 2" descr="Auf der Spur 00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84" y="4636597"/>
            <a:ext cx="5760000" cy="414688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612738" y="212659"/>
            <a:ext cx="2294730" cy="854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Der 20-Euro-Schein von Julia landet in der Kassa des Zoos.</a:t>
            </a:r>
          </a:p>
        </p:txBody>
      </p:sp>
      <p:sp>
        <p:nvSpPr>
          <p:cNvPr id="5" name="Rechteck 4"/>
          <p:cNvSpPr/>
          <p:nvPr/>
        </p:nvSpPr>
        <p:spPr>
          <a:xfrm>
            <a:off x="3059867" y="233072"/>
            <a:ext cx="3287917" cy="85493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Jetzt kommt eine Familie zur Kassa und zahlt den Eintritt mit zwei 50-Euro-Scheinen. Und was sieht Julia da?</a:t>
            </a:r>
          </a:p>
        </p:txBody>
      </p:sp>
      <p:sp>
        <p:nvSpPr>
          <p:cNvPr id="6" name="Rechteck 5"/>
          <p:cNvSpPr/>
          <p:nvPr/>
        </p:nvSpPr>
        <p:spPr>
          <a:xfrm>
            <a:off x="4083054" y="1179403"/>
            <a:ext cx="2057264" cy="854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de-AT" sz="1400" b="1" dirty="0"/>
              <a:t>Die Familie bekommt als Wechselgeld IHREN </a:t>
            </a:r>
            <a:br>
              <a:rPr lang="de-AT" sz="1400" b="1" dirty="0"/>
            </a:br>
            <a:r>
              <a:rPr lang="de-AT" sz="1400" b="1" dirty="0"/>
              <a:t>20-Euro-Schein!</a:t>
            </a:r>
          </a:p>
        </p:txBody>
      </p:sp>
      <p:sp>
        <p:nvSpPr>
          <p:cNvPr id="7" name="Rechteck 6"/>
          <p:cNvSpPr/>
          <p:nvPr/>
        </p:nvSpPr>
        <p:spPr>
          <a:xfrm>
            <a:off x="602242" y="4584159"/>
            <a:ext cx="2924506" cy="598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Los geht‘s! Bleiben wir den 20 Euro auf der Spur!</a:t>
            </a:r>
          </a:p>
        </p:txBody>
      </p:sp>
    </p:spTree>
    <p:extLst>
      <p:ext uri="{BB962C8B-B14F-4D97-AF65-F5344CB8AC3E}">
        <p14:creationId xmlns:p14="http://schemas.microsoft.com/office/powerpoint/2010/main" val="2085565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uf der Spur 00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02" y="302055"/>
            <a:ext cx="5760000" cy="41468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Bild 2" descr="Auf der Spur 01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02" y="4679848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612738" y="335797"/>
            <a:ext cx="2527742" cy="1880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Die Familie, die den 20-Euro-Schein von Julia hat, ist hungrig geworden und setzt sich in ein Gasthaus.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Alle bestellen Würstchen und etwas zu trinken.</a:t>
            </a:r>
          </a:p>
        </p:txBody>
      </p:sp>
      <p:sp>
        <p:nvSpPr>
          <p:cNvPr id="5" name="Rechteck 4"/>
          <p:cNvSpPr/>
          <p:nvPr/>
        </p:nvSpPr>
        <p:spPr>
          <a:xfrm>
            <a:off x="3632060" y="335797"/>
            <a:ext cx="2821530" cy="1111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Jetzt zahlen sie die Rechnung. Der Wirt erhält zwei 10-Euro-Scheine und ... genau: Den 20-Euro-Schein von Julia!</a:t>
            </a:r>
          </a:p>
        </p:txBody>
      </p:sp>
      <p:sp>
        <p:nvSpPr>
          <p:cNvPr id="6" name="Rechteck 5"/>
          <p:cNvSpPr/>
          <p:nvPr/>
        </p:nvSpPr>
        <p:spPr>
          <a:xfrm>
            <a:off x="618372" y="4602124"/>
            <a:ext cx="2746063" cy="1880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Dem Gasthaus wird Gemüse geliefert und Julia sieht plötzlich ihren großen Bruder Max.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Er arbeitet ein paar Stunden pro Woche beim Gemüsehändler und hilft beim Ausliefern der Ware.</a:t>
            </a:r>
          </a:p>
        </p:txBody>
      </p:sp>
      <p:sp>
        <p:nvSpPr>
          <p:cNvPr id="7" name="Rechteck 6"/>
          <p:cNvSpPr/>
          <p:nvPr/>
        </p:nvSpPr>
        <p:spPr>
          <a:xfrm>
            <a:off x="3632060" y="4658992"/>
            <a:ext cx="2684242" cy="85493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Der Wirt nimmt Geldscheine aus seiner großen Geldbörse und gibt sie dem Gemüsehändler.</a:t>
            </a:r>
          </a:p>
        </p:txBody>
      </p:sp>
      <p:sp>
        <p:nvSpPr>
          <p:cNvPr id="8" name="Rechteck 7"/>
          <p:cNvSpPr/>
          <p:nvPr/>
        </p:nvSpPr>
        <p:spPr>
          <a:xfrm>
            <a:off x="4060058" y="5759105"/>
            <a:ext cx="2099744" cy="854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de-AT" sz="1400" b="1" dirty="0"/>
              <a:t>Was sieht Julia da?</a:t>
            </a:r>
            <a:br>
              <a:rPr lang="de-AT" sz="1400" b="1" dirty="0"/>
            </a:br>
            <a:r>
              <a:rPr lang="de-AT" sz="1400" b="1" dirty="0"/>
              <a:t>Ihr 20-Euro-Schein</a:t>
            </a:r>
            <a:br>
              <a:rPr lang="de-AT" sz="1400" b="1" dirty="0"/>
            </a:br>
            <a:r>
              <a:rPr lang="de-AT" sz="1400" b="1" dirty="0"/>
              <a:t>ist auch dabei.</a:t>
            </a:r>
          </a:p>
        </p:txBody>
      </p:sp>
    </p:spTree>
    <p:extLst>
      <p:ext uri="{BB962C8B-B14F-4D97-AF65-F5344CB8AC3E}">
        <p14:creationId xmlns:p14="http://schemas.microsoft.com/office/powerpoint/2010/main" val="226606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uf der Spur 01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33" y="270570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611709" y="436704"/>
            <a:ext cx="3249536" cy="1880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Weil Max so fleißig geholfen hat, bekommt der vom Gemüsehändler seinen Lohn: 20,00 Euro.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So wandert der 20-Euro-Schein </a:t>
            </a:r>
            <a:br>
              <a:rPr lang="de-AT" sz="1400" b="1" dirty="0"/>
            </a:br>
            <a:r>
              <a:rPr lang="de-AT" sz="1400" b="1" dirty="0"/>
              <a:t>von Julia über ein paar Umwege </a:t>
            </a:r>
            <a:br>
              <a:rPr lang="de-AT" sz="1400" b="1" dirty="0"/>
            </a:br>
            <a:r>
              <a:rPr lang="de-AT" sz="1400" b="1" dirty="0"/>
              <a:t>in die Geldbörse von Max.</a:t>
            </a:r>
          </a:p>
        </p:txBody>
      </p:sp>
      <p:pic>
        <p:nvPicPr>
          <p:cNvPr id="7" name="Bild 6" descr="Folie15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9851" y="5294920"/>
            <a:ext cx="4718869" cy="334108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577387" y="4708407"/>
            <a:ext cx="3249536" cy="2137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Max hat eine Freundin. In Sara </a:t>
            </a:r>
            <a:br>
              <a:rPr lang="de-AT" sz="1400" b="1" dirty="0"/>
            </a:br>
            <a:r>
              <a:rPr lang="de-AT" sz="1400" b="1" dirty="0"/>
              <a:t>ist er so richtig verliebt.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Deshalb kauft er ihr ein kleines</a:t>
            </a:r>
            <a:br>
              <a:rPr lang="de-AT" sz="1400" b="1" dirty="0"/>
            </a:br>
            <a:r>
              <a:rPr lang="de-AT" sz="1400" b="1" dirty="0"/>
              <a:t>Stofftier und bezahlt ... mit dem</a:t>
            </a:r>
            <a:br>
              <a:rPr lang="de-AT" sz="1400" b="1" dirty="0"/>
            </a:br>
            <a:r>
              <a:rPr lang="de-AT" sz="1400" b="1" dirty="0"/>
              <a:t>20-Euro-Schein, den Julia zum</a:t>
            </a:r>
            <a:br>
              <a:rPr lang="de-AT" sz="1400" b="1" dirty="0"/>
            </a:br>
            <a:r>
              <a:rPr lang="de-AT" sz="1400" b="1" dirty="0"/>
              <a:t>Geburtstag von ihrer</a:t>
            </a:r>
            <a:br>
              <a:rPr lang="de-AT" sz="1400" b="1" dirty="0"/>
            </a:br>
            <a:r>
              <a:rPr lang="de-AT" sz="1400" b="1" dirty="0"/>
              <a:t>Oma bekommen hat.</a:t>
            </a:r>
          </a:p>
        </p:txBody>
      </p:sp>
      <p:sp>
        <p:nvSpPr>
          <p:cNvPr id="9" name="Rechteck 8"/>
          <p:cNvSpPr/>
          <p:nvPr/>
        </p:nvSpPr>
        <p:spPr>
          <a:xfrm>
            <a:off x="472333" y="4624479"/>
            <a:ext cx="5760000" cy="40799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068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Auf der Spur 01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91" y="4626106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hteck 4"/>
          <p:cNvSpPr/>
          <p:nvPr/>
        </p:nvSpPr>
        <p:spPr>
          <a:xfrm>
            <a:off x="639276" y="4718072"/>
            <a:ext cx="2438124" cy="854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In der Bank wird das Geld gezählt und auf das Konto des Stofftierhändlers eingezahlt.</a:t>
            </a:r>
          </a:p>
        </p:txBody>
      </p:sp>
      <p:sp>
        <p:nvSpPr>
          <p:cNvPr id="6" name="Rechteck 5"/>
          <p:cNvSpPr/>
          <p:nvPr/>
        </p:nvSpPr>
        <p:spPr>
          <a:xfrm>
            <a:off x="3847777" y="4718072"/>
            <a:ext cx="2345443" cy="854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Der 20-Euro-Schein landet bei ganz vielen anderen </a:t>
            </a:r>
            <a:br>
              <a:rPr lang="de-AT" sz="1400" b="1" dirty="0"/>
            </a:br>
            <a:r>
              <a:rPr lang="de-AT" sz="1400" b="1" dirty="0"/>
              <a:t>20-Euro-Scheinen</a:t>
            </a:r>
          </a:p>
        </p:txBody>
      </p:sp>
      <p:pic>
        <p:nvPicPr>
          <p:cNvPr id="8" name="Bild 7" descr="Folie16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1699" y="505233"/>
            <a:ext cx="3720440" cy="3656459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639274" y="348809"/>
            <a:ext cx="3407525" cy="3419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Julia ist neugierig, wie es jetzt mit ihrem 20-Euro-Schein weitergeht. Sie beobachtet, wie der Händler das Geld aus der Kassa nimmt und in eine kleine Tasche gibt. Er schließt sein Geschäft und geht zur nächsten Bank.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Dort wirft er die Tasche mit dem Geld ein, damit es bei der Bank in Sicherheit ist.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Julia sieht </a:t>
            </a:r>
            <a:r>
              <a:rPr lang="de-AT" sz="1400" b="1" dirty="0" err="1"/>
              <a:t>Lewi</a:t>
            </a:r>
            <a:r>
              <a:rPr lang="de-AT" sz="1400" b="1" dirty="0"/>
              <a:t> traurig an und sagt:</a:t>
            </a:r>
            <a:br>
              <a:rPr lang="de-AT" sz="1400" b="1" dirty="0"/>
            </a:br>
            <a:r>
              <a:rPr lang="de-AT" sz="1400" b="1" dirty="0"/>
              <a:t>„Jetzt kann ich meinen 20-Euro-Schein</a:t>
            </a:r>
            <a:br>
              <a:rPr lang="de-AT" sz="1400" b="1" dirty="0"/>
            </a:br>
            <a:r>
              <a:rPr lang="de-AT" sz="1400" b="1" dirty="0"/>
              <a:t>wahrscheinlich nie wieder finden.“</a:t>
            </a:r>
          </a:p>
        </p:txBody>
      </p:sp>
      <p:sp>
        <p:nvSpPr>
          <p:cNvPr id="10" name="Rechteck 9"/>
          <p:cNvSpPr/>
          <p:nvPr/>
        </p:nvSpPr>
        <p:spPr>
          <a:xfrm>
            <a:off x="587791" y="300348"/>
            <a:ext cx="5760000" cy="40799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333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Auf der Spur 01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25" y="333543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Bild 2" descr="Auf der Spur 01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25" y="4668404"/>
            <a:ext cx="5760000" cy="41468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hteck 3"/>
          <p:cNvSpPr/>
          <p:nvPr/>
        </p:nvSpPr>
        <p:spPr>
          <a:xfrm>
            <a:off x="557864" y="403520"/>
            <a:ext cx="2902176" cy="1367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Eine Woche später geht Julia mit ihrem Papa ins Figuren-Theater. </a:t>
            </a:r>
            <a:br>
              <a:rPr lang="de-AT" sz="1400" b="1" dirty="0"/>
            </a:br>
            <a:r>
              <a:rPr lang="de-AT" sz="1400" b="1" dirty="0"/>
              <a:t>Um den Eintritt bezahlen zu </a:t>
            </a:r>
            <a:br>
              <a:rPr lang="de-AT" sz="1400" b="1" dirty="0"/>
            </a:br>
            <a:r>
              <a:rPr lang="de-AT" sz="1400" b="1" dirty="0"/>
              <a:t>können, hebt ihr Papa bei einem Bankomaten Geld ab.</a:t>
            </a:r>
          </a:p>
        </p:txBody>
      </p:sp>
      <p:sp>
        <p:nvSpPr>
          <p:cNvPr id="5" name="Rechteck 4"/>
          <p:cNvSpPr/>
          <p:nvPr/>
        </p:nvSpPr>
        <p:spPr>
          <a:xfrm>
            <a:off x="557864" y="4797204"/>
            <a:ext cx="2797095" cy="2393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de-AT" sz="1400" b="1" dirty="0"/>
              <a:t>Bei diesen Geldscheinen ist auch ein 20-Euro-Schein dabei. Julia holt den Zettel heraus, auf dem sie die Nummer IHRES Scheins aufgeschrieben hat.</a:t>
            </a:r>
          </a:p>
          <a:p>
            <a:pPr>
              <a:lnSpc>
                <a:spcPts val="2000"/>
              </a:lnSpc>
            </a:pPr>
            <a:endParaRPr lang="de-AT" sz="1400" b="1" dirty="0"/>
          </a:p>
          <a:p>
            <a:pPr>
              <a:lnSpc>
                <a:spcPts val="2000"/>
              </a:lnSpc>
            </a:pPr>
            <a:r>
              <a:rPr lang="de-AT" sz="1400" b="1" dirty="0"/>
              <a:t>Sie staunt nicht schlecht: Die Nummer passt – das ist tatsächlich IHR 20-Euro-Schein.</a:t>
            </a:r>
          </a:p>
        </p:txBody>
      </p:sp>
    </p:spTree>
    <p:extLst>
      <p:ext uri="{BB962C8B-B14F-4D97-AF65-F5344CB8AC3E}">
        <p14:creationId xmlns:p14="http://schemas.microsoft.com/office/powerpoint/2010/main" val="378988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894</Words>
  <Application>Microsoft Office PowerPoint</Application>
  <PresentationFormat>Bildschirmpräsentation (4:3)</PresentationFormat>
  <Paragraphs>86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Gerald Fröhlich</dc:creator>
  <cp:lastModifiedBy>Constantin Badawi</cp:lastModifiedBy>
  <cp:revision>59</cp:revision>
  <cp:lastPrinted>2015-04-03T21:17:50Z</cp:lastPrinted>
  <dcterms:created xsi:type="dcterms:W3CDTF">2015-03-02T10:04:55Z</dcterms:created>
  <dcterms:modified xsi:type="dcterms:W3CDTF">2021-02-17T16:22:51Z</dcterms:modified>
</cp:coreProperties>
</file>