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6858000" cy="9144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292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6"/>
    <p:restoredTop sz="94626"/>
  </p:normalViewPr>
  <p:slideViewPr>
    <p:cSldViewPr snapToGrid="0" snapToObjects="1">
      <p:cViewPr varScale="1">
        <p:scale>
          <a:sx n="61" d="100"/>
          <a:sy n="61" d="100"/>
        </p:scale>
        <p:origin x="2510" y="43"/>
      </p:cViewPr>
      <p:guideLst>
        <p:guide orient="horz" pos="2880"/>
        <p:guide pos="2160"/>
        <p:guide orient="horz" pos="292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11395-2E1C-47A0-AF1F-D02C3C1827C1}" type="datetimeFigureOut">
              <a:rPr lang="en-US"/>
              <a:pPr/>
              <a:t>2/17/2021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926666-EB62-434D-8DBE-6AED9B6D2125}" type="slidenum">
              <a:rPr lang="en-US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32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702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26666-EB62-434D-8DBE-6AED9B6D2125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2914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5190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6655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34624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55587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6511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3201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4670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7931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447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397212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49562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/>
              <a:t>Mastertextformat bearbeiten</a:t>
            </a:r>
          </a:p>
          <a:p>
            <a:pPr lvl="1"/>
            <a:r>
              <a:rPr lang="de-AT"/>
              <a:t>Zweite Ebene</a:t>
            </a:r>
          </a:p>
          <a:p>
            <a:pPr lvl="2"/>
            <a:r>
              <a:rPr lang="de-AT"/>
              <a:t>Dritte Ebene</a:t>
            </a:r>
          </a:p>
          <a:p>
            <a:pPr lvl="3"/>
            <a:r>
              <a:rPr lang="de-AT"/>
              <a:t>Vierte Ebene</a:t>
            </a:r>
          </a:p>
          <a:p>
            <a:pPr lvl="4"/>
            <a:r>
              <a:rPr lang="de-AT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94C58-E4CC-8F45-AE87-548BE48A89B5}" type="datetimeFigureOut">
              <a:rPr lang="de-DE" smtClean="0"/>
              <a:pPr/>
              <a:t>17.02.2021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3C516-6F9A-544C-9D7C-28832779BE1E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6903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png"/><Relationship Id="rId7" Type="http://schemas.openxmlformats.org/officeDocument/2006/relationships/image" Target="../media/image2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hyperlink" Target="http://www.ifte.at/entrepreneur" TargetMode="External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063D098D-4F3F-CD4C-8BF0-E42277DDFF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03240" y="-20281"/>
            <a:ext cx="6961239" cy="971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60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36-37 Kopi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32" y="453339"/>
            <a:ext cx="6657488" cy="476287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433830" y="351739"/>
            <a:ext cx="24906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Alle Kinder lieben die köstlichen</a:t>
            </a:r>
            <a:br>
              <a:rPr lang="de-AT" sz="1200" dirty="0"/>
            </a:br>
            <a:r>
              <a:rPr lang="de-AT" sz="1200" dirty="0"/>
              <a:t>Palatschinken. Weil alle so begeistert</a:t>
            </a:r>
            <a:br>
              <a:rPr lang="de-AT" sz="1200" dirty="0"/>
            </a:br>
            <a:r>
              <a:rPr lang="de-AT" sz="1200" dirty="0"/>
              <a:t>sind, schenkt Julia jedem Kind beim</a:t>
            </a:r>
            <a:br>
              <a:rPr lang="de-AT" sz="1200" dirty="0"/>
            </a:br>
            <a:r>
              <a:rPr lang="de-AT" sz="1200" dirty="0"/>
              <a:t>Abschied ein kleines Glas selbst</a:t>
            </a:r>
            <a:br>
              <a:rPr lang="de-AT" sz="1200" dirty="0"/>
            </a:br>
            <a:r>
              <a:rPr lang="de-AT" sz="1200" dirty="0"/>
              <a:t>gemachte Erdbeermarmelade.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760764" y="351739"/>
            <a:ext cx="23173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und </a:t>
            </a:r>
            <a:r>
              <a:rPr lang="de-AT" sz="1200" dirty="0" err="1"/>
              <a:t>Lewi</a:t>
            </a:r>
            <a:r>
              <a:rPr lang="de-AT" sz="1200" dirty="0"/>
              <a:t> ist es gelungen, aus</a:t>
            </a:r>
            <a:br>
              <a:rPr lang="de-AT" sz="1200" dirty="0"/>
            </a:br>
            <a:r>
              <a:rPr lang="de-AT" sz="1200" dirty="0"/>
              <a:t>kleinen Pflanzen etwas Wertvolles</a:t>
            </a:r>
            <a:br>
              <a:rPr lang="de-AT" sz="1200" dirty="0"/>
            </a:br>
            <a:r>
              <a:rPr lang="de-AT" sz="1200" dirty="0"/>
              <a:t>zu schaffen, das allen Freude</a:t>
            </a:r>
            <a:br>
              <a:rPr lang="de-AT" sz="1200" dirty="0"/>
            </a:br>
            <a:r>
              <a:rPr lang="de-AT" sz="1200" dirty="0"/>
              <a:t>bereitet.</a:t>
            </a:r>
          </a:p>
        </p:txBody>
      </p:sp>
      <p:cxnSp>
        <p:nvCxnSpPr>
          <p:cNvPr id="10" name="Gerade Verbindung 9"/>
          <p:cNvCxnSpPr/>
          <p:nvPr/>
        </p:nvCxnSpPr>
        <p:spPr>
          <a:xfrm>
            <a:off x="0" y="5400040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Grafik 10">
            <a:extLst>
              <a:ext uri="{FF2B5EF4-FFF2-40B4-BE49-F238E27FC236}">
                <a16:creationId xmlns:a16="http://schemas.microsoft.com/office/drawing/2014/main" id="{7F3A4DBE-6BA3-5B4F-BC03-B3F845727D9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335267">
            <a:off x="146684" y="5649467"/>
            <a:ext cx="1776735" cy="1151288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CF6A1414-443D-974F-9444-EC28047BBFB1}"/>
              </a:ext>
            </a:extLst>
          </p:cNvPr>
          <p:cNvSpPr txBox="1"/>
          <p:nvPr/>
        </p:nvSpPr>
        <p:spPr>
          <a:xfrm>
            <a:off x="1270401" y="6960307"/>
            <a:ext cx="5492119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AT" sz="1000" b="1" dirty="0"/>
              <a:t>Didaktische Begleitmaterialien für Kinder und Lehrer*innen:</a:t>
            </a:r>
          </a:p>
          <a:p>
            <a:r>
              <a:rPr lang="de-AT" sz="1000" b="1" dirty="0"/>
              <a:t>A1 </a:t>
            </a:r>
            <a:r>
              <a:rPr lang="de-AT" sz="1000" b="1" dirty="0" err="1"/>
              <a:t>Idea</a:t>
            </a:r>
            <a:r>
              <a:rPr lang="de-AT" sz="1000" b="1" dirty="0"/>
              <a:t> Challenge: Wir schaffen Wert – www.youthstart.eu</a:t>
            </a:r>
            <a:endParaRPr lang="de-AT" sz="1000" dirty="0"/>
          </a:p>
          <a:p>
            <a:r>
              <a:rPr lang="de-AT" sz="1000" dirty="0"/>
              <a:t>Die Challenge ist Teil des Arbeitsbuchs für Volksschulkinder „Jedes Kind stärken“, Band 4 </a:t>
            </a:r>
          </a:p>
          <a:p>
            <a:r>
              <a:rPr lang="de-AT" sz="1000" dirty="0"/>
              <a:t>(Wien/Salzburg 2020)</a:t>
            </a:r>
          </a:p>
          <a:p>
            <a:endParaRPr lang="de-AT" sz="1000" b="1" dirty="0"/>
          </a:p>
          <a:p>
            <a:r>
              <a:rPr lang="de-AT" sz="1000" b="1" dirty="0"/>
              <a:t>Bestellung aller Unterrichtsmaterialien der Reihe „ENTREPRENEUR“:  </a:t>
            </a:r>
            <a:r>
              <a:rPr lang="de-AT" sz="1000" b="1" dirty="0">
                <a:hlinkClick r:id="rId4"/>
              </a:rPr>
              <a:t>www.ifte.at/entrepreneur</a:t>
            </a:r>
            <a:endParaRPr lang="de-AT" sz="1000" b="1" dirty="0"/>
          </a:p>
        </p:txBody>
      </p:sp>
      <p:pic>
        <p:nvPicPr>
          <p:cNvPr id="13" name="Bild 4" descr="kph-kurzlogo-2014-rgb-300.png">
            <a:extLst>
              <a:ext uri="{FF2B5EF4-FFF2-40B4-BE49-F238E27FC236}">
                <a16:creationId xmlns:a16="http://schemas.microsoft.com/office/drawing/2014/main" id="{8F8FE440-5C0A-9440-B251-1C370E7E1A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3470" y="8187302"/>
            <a:ext cx="831074" cy="763357"/>
          </a:xfrm>
          <a:prstGeom prst="rect">
            <a:avLst/>
          </a:prstGeom>
        </p:spPr>
      </p:pic>
      <p:pic>
        <p:nvPicPr>
          <p:cNvPr id="14" name="Bild 2">
            <a:extLst>
              <a:ext uri="{FF2B5EF4-FFF2-40B4-BE49-F238E27FC236}">
                <a16:creationId xmlns:a16="http://schemas.microsoft.com/office/drawing/2014/main" id="{CAA765B5-1E31-2B44-9590-44530F2A3189}"/>
              </a:ext>
            </a:extLst>
          </p:cNvPr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81730" y="6047680"/>
            <a:ext cx="925372" cy="495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5">
            <a:extLst>
              <a:ext uri="{FF2B5EF4-FFF2-40B4-BE49-F238E27FC236}">
                <a16:creationId xmlns:a16="http://schemas.microsoft.com/office/drawing/2014/main" id="{7D7C2F5E-CB60-8746-A9CA-95695246854E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64358" y="1262733"/>
            <a:ext cx="539750" cy="760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3CB5CB68-CFEE-C149-B67D-15C57288A640}"/>
              </a:ext>
            </a:extLst>
          </p:cNvPr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3830" y="7007051"/>
            <a:ext cx="683359" cy="954336"/>
          </a:xfrm>
          <a:prstGeom prst="rect">
            <a:avLst/>
          </a:prstGeom>
        </p:spPr>
      </p:pic>
      <p:pic>
        <p:nvPicPr>
          <p:cNvPr id="17" name="Grafik 16" descr="IFTE">
            <a:extLst>
              <a:ext uri="{FF2B5EF4-FFF2-40B4-BE49-F238E27FC236}">
                <a16:creationId xmlns:a16="http://schemas.microsoft.com/office/drawing/2014/main" id="{D3E53822-D81E-DC4C-888E-BA2411B8518D}"/>
              </a:ext>
            </a:extLst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3830" y="8187302"/>
            <a:ext cx="1021443" cy="763357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7C167E08-9AFA-BC43-9C54-A4FE07320FEC}"/>
              </a:ext>
            </a:extLst>
          </p:cNvPr>
          <p:cNvSpPr txBox="1"/>
          <p:nvPr/>
        </p:nvSpPr>
        <p:spPr>
          <a:xfrm>
            <a:off x="1536128" y="8368925"/>
            <a:ext cx="15419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>
                <a:cs typeface="Arial" panose="020B0604020202020204" pitchFamily="34" charset="0"/>
              </a:rPr>
              <a:t>Initiative for Teaching </a:t>
            </a:r>
          </a:p>
          <a:p>
            <a:r>
              <a:rPr lang="en-GB" sz="1000" dirty="0">
                <a:cs typeface="Arial" panose="020B0604020202020204" pitchFamily="34" charset="0"/>
              </a:rPr>
              <a:t>Entrepreneurship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9E0CC84E-D434-E541-A737-74D9F113371C}"/>
              </a:ext>
            </a:extLst>
          </p:cNvPr>
          <p:cNvSpPr txBox="1"/>
          <p:nvPr/>
        </p:nvSpPr>
        <p:spPr>
          <a:xfrm>
            <a:off x="4131522" y="8291981"/>
            <a:ext cx="232141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 err="1">
                <a:cs typeface="Arial" panose="020B0604020202020204" pitchFamily="34" charset="0"/>
              </a:rPr>
              <a:t>Zentrum</a:t>
            </a:r>
            <a:r>
              <a:rPr lang="en-GB" sz="1000" dirty="0">
                <a:cs typeface="Arial" panose="020B0604020202020204" pitchFamily="34" charset="0"/>
              </a:rPr>
              <a:t> </a:t>
            </a:r>
            <a:r>
              <a:rPr lang="en-GB" sz="1000" dirty="0" err="1">
                <a:cs typeface="Arial" panose="020B0604020202020204" pitchFamily="34" charset="0"/>
              </a:rPr>
              <a:t>für</a:t>
            </a:r>
            <a:r>
              <a:rPr lang="en-GB" sz="1000" dirty="0">
                <a:cs typeface="Arial" panose="020B0604020202020204" pitchFamily="34" charset="0"/>
              </a:rPr>
              <a:t> Entrepreneurship Education und </a:t>
            </a:r>
            <a:r>
              <a:rPr lang="en-GB" sz="1000" dirty="0" err="1">
                <a:cs typeface="Arial" panose="020B0604020202020204" pitchFamily="34" charset="0"/>
              </a:rPr>
              <a:t>wertebasierte</a:t>
            </a:r>
            <a:r>
              <a:rPr lang="en-GB" sz="1000" dirty="0">
                <a:cs typeface="Arial" panose="020B0604020202020204" pitchFamily="34" charset="0"/>
              </a:rPr>
              <a:t> </a:t>
            </a:r>
            <a:r>
              <a:rPr lang="en-GB" sz="1000" dirty="0" err="1">
                <a:cs typeface="Arial" panose="020B0604020202020204" pitchFamily="34" charset="0"/>
              </a:rPr>
              <a:t>Wirtschaftsdidaktik</a:t>
            </a:r>
            <a:r>
              <a:rPr lang="en-GB" sz="1000" dirty="0">
                <a:cs typeface="Arial" panose="020B0604020202020204" pitchFamily="34" charset="0"/>
              </a:rPr>
              <a:t>  der KPH Wien/</a:t>
            </a:r>
            <a:r>
              <a:rPr lang="en-GB" sz="1000" dirty="0" err="1">
                <a:cs typeface="Arial" panose="020B0604020202020204" pitchFamily="34" charset="0"/>
              </a:rPr>
              <a:t>Krems</a:t>
            </a:r>
            <a:endParaRPr lang="en-GB" sz="1000" dirty="0">
              <a:cs typeface="Arial" panose="020B0604020202020204" pitchFamily="34" charset="0"/>
            </a:endParaRPr>
          </a:p>
        </p:txBody>
      </p:sp>
      <p:sp>
        <p:nvSpPr>
          <p:cNvPr id="20" name="Textfeld 19">
            <a:extLst>
              <a:ext uri="{FF2B5EF4-FFF2-40B4-BE49-F238E27FC236}">
                <a16:creationId xmlns:a16="http://schemas.microsoft.com/office/drawing/2014/main" id="{267E40EE-534F-2A40-AEDD-A9EF9A34DAC3}"/>
              </a:ext>
            </a:extLst>
          </p:cNvPr>
          <p:cNvSpPr txBox="1"/>
          <p:nvPr/>
        </p:nvSpPr>
        <p:spPr>
          <a:xfrm>
            <a:off x="2626097" y="5948112"/>
            <a:ext cx="2893636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1000" b="1" dirty="0" err="1">
                <a:cs typeface="Arial" panose="020B0604020202020204" pitchFamily="34" charset="0"/>
              </a:rPr>
              <a:t>Reihe</a:t>
            </a:r>
            <a:r>
              <a:rPr lang="en-GB" sz="1000" b="1" dirty="0">
                <a:cs typeface="Arial" panose="020B0604020202020204" pitchFamily="34" charset="0"/>
              </a:rPr>
              <a:t> </a:t>
            </a:r>
            <a:r>
              <a:rPr lang="de-AT" sz="1000" b="1" dirty="0"/>
              <a:t>„ENTREPRENEUR“: </a:t>
            </a:r>
            <a:r>
              <a:rPr lang="en-GB" sz="1000" b="1" dirty="0" err="1">
                <a:cs typeface="Arial" panose="020B0604020202020204" pitchFamily="34" charset="0"/>
              </a:rPr>
              <a:t>Wir</a:t>
            </a:r>
            <a:r>
              <a:rPr lang="en-GB" sz="1000" b="1" dirty="0">
                <a:cs typeface="Arial" panose="020B0604020202020204" pitchFamily="34" charset="0"/>
              </a:rPr>
              <a:t> </a:t>
            </a:r>
            <a:r>
              <a:rPr lang="en-GB" sz="1000" b="1" dirty="0" err="1">
                <a:cs typeface="Arial" panose="020B0604020202020204" pitchFamily="34" charset="0"/>
              </a:rPr>
              <a:t>schaffen</a:t>
            </a:r>
            <a:r>
              <a:rPr lang="en-GB" sz="1000" b="1" dirty="0">
                <a:cs typeface="Arial" panose="020B0604020202020204" pitchFamily="34" charset="0"/>
              </a:rPr>
              <a:t> Wert</a:t>
            </a:r>
          </a:p>
          <a:p>
            <a:r>
              <a:rPr lang="en-GB" sz="1000" dirty="0" err="1">
                <a:cs typeface="Arial" panose="020B0604020202020204" pitchFamily="34" charset="0"/>
              </a:rPr>
              <a:t>Konzept</a:t>
            </a:r>
            <a:r>
              <a:rPr lang="en-GB" sz="1000" dirty="0">
                <a:cs typeface="Arial" panose="020B0604020202020204" pitchFamily="34" charset="0"/>
              </a:rPr>
              <a:t> und Text: Heidi Huber und </a:t>
            </a:r>
            <a:r>
              <a:rPr lang="de-AT" sz="1000" dirty="0"/>
              <a:t>Gerald Fröhlich</a:t>
            </a:r>
          </a:p>
          <a:p>
            <a:r>
              <a:rPr lang="de-AT" sz="1000" dirty="0"/>
              <a:t>Illustrationen: Helmut </a:t>
            </a:r>
            <a:r>
              <a:rPr lang="de-AT" sz="1000" dirty="0" err="1"/>
              <a:t>Pokornig</a:t>
            </a:r>
            <a:endParaRPr lang="de-AT" sz="1000" dirty="0"/>
          </a:p>
        </p:txBody>
      </p:sp>
    </p:spTree>
    <p:extLst>
      <p:ext uri="{BB962C8B-B14F-4D97-AF65-F5344CB8AC3E}">
        <p14:creationId xmlns:p14="http://schemas.microsoft.com/office/powerpoint/2010/main" val="8727887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d 12" descr="Seite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2199" y="1349661"/>
            <a:ext cx="2592954" cy="2980686"/>
          </a:xfrm>
          <a:prstGeom prst="rect">
            <a:avLst/>
          </a:prstGeom>
        </p:spPr>
      </p:pic>
      <p:pic>
        <p:nvPicPr>
          <p:cNvPr id="9" name="Bild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845" y="1145069"/>
            <a:ext cx="2893442" cy="3185278"/>
          </a:xfrm>
          <a:prstGeom prst="rect">
            <a:avLst/>
          </a:prstGeom>
        </p:spPr>
      </p:pic>
      <p:pic>
        <p:nvPicPr>
          <p:cNvPr id="17" name="Bild 16" descr="LEWI 6-7 Kopie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70394" y="5118061"/>
            <a:ext cx="3368510" cy="4016390"/>
          </a:xfrm>
          <a:prstGeom prst="rect">
            <a:avLst/>
          </a:prstGeom>
        </p:spPr>
      </p:pic>
      <p:pic>
        <p:nvPicPr>
          <p:cNvPr id="19" name="Bild 18" descr="Wir schaffen Wert-4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5998" y="4659728"/>
            <a:ext cx="3113363" cy="4455625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257803" y="162316"/>
            <a:ext cx="22079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Das ist Julia. Julia ist 9 Jahre alt.</a:t>
            </a:r>
            <a:br>
              <a:rPr lang="de-AT" sz="1200" dirty="0"/>
            </a:br>
            <a:r>
              <a:rPr lang="de-AT" sz="1200" dirty="0"/>
              <a:t>Sie wohnt gemeinsam mit ihrem</a:t>
            </a:r>
            <a:br>
              <a:rPr lang="de-AT" sz="1200" dirty="0"/>
            </a:br>
            <a:r>
              <a:rPr lang="de-AT" sz="1200" dirty="0"/>
              <a:t>großen Bruder Max bei ihren</a:t>
            </a:r>
            <a:br>
              <a:rPr lang="de-AT" sz="1200" dirty="0"/>
            </a:br>
            <a:r>
              <a:rPr lang="de-AT" sz="1200" dirty="0"/>
              <a:t>Eltern. Ihr treuer Begleiter ist</a:t>
            </a:r>
            <a:br>
              <a:rPr lang="de-AT" sz="1200" dirty="0"/>
            </a:br>
            <a:r>
              <a:rPr lang="de-AT" sz="1200" dirty="0"/>
              <a:t>ein Stofftier – die Maus </a:t>
            </a:r>
            <a:r>
              <a:rPr lang="de-AT" sz="1200" dirty="0" err="1"/>
              <a:t>Lewi</a:t>
            </a:r>
            <a:r>
              <a:rPr lang="de-AT" sz="1200" dirty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3730517" y="190962"/>
            <a:ext cx="24107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und </a:t>
            </a:r>
            <a:r>
              <a:rPr lang="de-AT" sz="1200" dirty="0" err="1"/>
              <a:t>Lewi</a:t>
            </a:r>
            <a:r>
              <a:rPr lang="de-AT" sz="1200" dirty="0"/>
              <a:t> haben ein großes</a:t>
            </a:r>
            <a:br>
              <a:rPr lang="de-AT" sz="1200" dirty="0"/>
            </a:br>
            <a:r>
              <a:rPr lang="de-AT" sz="1200" dirty="0"/>
              <a:t>Geheimnis: Sie können miteinander</a:t>
            </a:r>
            <a:br>
              <a:rPr lang="de-AT" sz="1200" dirty="0"/>
            </a:br>
            <a:r>
              <a:rPr lang="de-AT" sz="1200" dirty="0"/>
              <a:t>sprechen – und niemand anderer</a:t>
            </a:r>
            <a:br>
              <a:rPr lang="de-AT" sz="1200" dirty="0"/>
            </a:br>
            <a:r>
              <a:rPr lang="de-AT" sz="1200" dirty="0"/>
              <a:t>merkt das.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238708" y="4774307"/>
            <a:ext cx="2070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verbringt jeden Dienstag-</a:t>
            </a:r>
          </a:p>
          <a:p>
            <a:r>
              <a:rPr lang="de-AT" sz="1200" dirty="0"/>
              <a:t>nachmittag mit ihrer Oma.</a:t>
            </a:r>
            <a:br>
              <a:rPr lang="de-AT" sz="1200" dirty="0"/>
            </a:br>
            <a:r>
              <a:rPr lang="de-AT" sz="1200" dirty="0"/>
              <a:t>Oft machen sie gemeinsam</a:t>
            </a:r>
            <a:br>
              <a:rPr lang="de-AT" sz="1200" dirty="0"/>
            </a:br>
            <a:r>
              <a:rPr lang="de-AT" sz="1200" dirty="0"/>
              <a:t>einen Ausflug.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3682777" y="4602426"/>
            <a:ext cx="22230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Heute wollen sie mit dem Bus zu</a:t>
            </a:r>
            <a:br>
              <a:rPr lang="de-AT" sz="1200" dirty="0"/>
            </a:br>
            <a:r>
              <a:rPr lang="de-AT" sz="1200" dirty="0"/>
              <a:t>einem ganz besonderen Garten</a:t>
            </a:r>
            <a:br>
              <a:rPr lang="de-AT" sz="1200" dirty="0"/>
            </a:br>
            <a:r>
              <a:rPr lang="de-AT" sz="1200" dirty="0"/>
              <a:t>fahren. Dort gibt es vieles zu</a:t>
            </a:r>
            <a:br>
              <a:rPr lang="de-AT" sz="1200" dirty="0"/>
            </a:br>
            <a:r>
              <a:rPr lang="de-AT" sz="1200" dirty="0"/>
              <a:t>entdecken.</a:t>
            </a:r>
          </a:p>
        </p:txBody>
      </p:sp>
      <p:cxnSp>
        <p:nvCxnSpPr>
          <p:cNvPr id="3" name="Gerade Verbindung 2"/>
          <p:cNvCxnSpPr/>
          <p:nvPr/>
        </p:nvCxnSpPr>
        <p:spPr>
          <a:xfrm>
            <a:off x="3379034" y="0"/>
            <a:ext cx="0" cy="913445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Gerade Verbindung 4"/>
          <p:cNvCxnSpPr/>
          <p:nvPr/>
        </p:nvCxnSpPr>
        <p:spPr>
          <a:xfrm>
            <a:off x="0" y="4513751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67638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8-9 ohne Text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2497" y="136113"/>
            <a:ext cx="6370258" cy="435134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rot="224387">
            <a:off x="4064132" y="1395760"/>
            <a:ext cx="2200728" cy="57913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186111"/>
              </a:avLst>
            </a:prstTxWarp>
            <a:spAutoFit/>
          </a:bodyPr>
          <a:lstStyle/>
          <a:p>
            <a:pPr algn="ctr"/>
            <a:r>
              <a:rPr lang="de-AT" sz="2000" b="1" dirty="0">
                <a:solidFill>
                  <a:srgbClr val="6AA825"/>
                </a:solidFill>
              </a:rPr>
              <a:t>Willkommen in der Arche Noah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1904837" y="6079342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AT" dirty="0"/>
          </a:p>
        </p:txBody>
      </p:sp>
      <p:pic>
        <p:nvPicPr>
          <p:cNvPr id="5" name="Bild 4" descr="LEWI 10-11 ohne Text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228" y="4560213"/>
            <a:ext cx="6353527" cy="4412311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 rot="21283790">
            <a:off x="705461" y="5081741"/>
            <a:ext cx="2627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/>
              <a:t>Wir möchten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die Vielfalt bei Pflanzen erhalten,</a:t>
            </a:r>
            <a:br>
              <a:rPr lang="de-AT" sz="1200" dirty="0"/>
            </a:br>
            <a:r>
              <a:rPr lang="de-AT" sz="1200" dirty="0"/>
              <a:t>damit sie nicht verloren geht,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alte Obstsorten bewahren,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unser Wissen darüber mit anderen teilen,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Samen und Pflanzen an andere</a:t>
            </a:r>
            <a:br>
              <a:rPr lang="de-AT" sz="1200" dirty="0"/>
            </a:br>
            <a:r>
              <a:rPr lang="de-AT" sz="1200" dirty="0"/>
              <a:t>Menschen weitergeben.</a:t>
            </a:r>
          </a:p>
          <a:p>
            <a:endParaRPr lang="de-AT" sz="1200" dirty="0"/>
          </a:p>
          <a:p>
            <a:r>
              <a:rPr lang="de-AT" sz="1200" b="1" dirty="0"/>
              <a:t>Wir leben Nachhaltigkeit!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19750" y="95475"/>
            <a:ext cx="219335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ist begeistert: „So ein toller</a:t>
            </a:r>
            <a:br>
              <a:rPr lang="de-AT" sz="1200" dirty="0"/>
            </a:br>
            <a:r>
              <a:rPr lang="de-AT" sz="1200" dirty="0"/>
              <a:t>Garten – und Erdbeeren gibt es</a:t>
            </a:r>
            <a:br>
              <a:rPr lang="de-AT" sz="1200" dirty="0"/>
            </a:br>
            <a:r>
              <a:rPr lang="de-AT" sz="1200" dirty="0"/>
              <a:t>auch!“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987248" y="4772769"/>
            <a:ext cx="228081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Als ich so alt war wie Julia, hatten</a:t>
            </a:r>
            <a:br>
              <a:rPr lang="de-AT" sz="1200" dirty="0"/>
            </a:br>
            <a:r>
              <a:rPr lang="de-AT" sz="1200" dirty="0"/>
              <a:t>wir verschiedene Erdbeeren und</a:t>
            </a:r>
            <a:br>
              <a:rPr lang="de-AT" sz="1200" dirty="0"/>
            </a:br>
            <a:r>
              <a:rPr lang="de-AT" sz="1200" dirty="0"/>
              <a:t>Karotten in unserem Garten. Das</a:t>
            </a:r>
            <a:br>
              <a:rPr lang="de-AT" sz="1200" dirty="0"/>
            </a:br>
            <a:r>
              <a:rPr lang="de-AT" sz="1200" dirty="0"/>
              <a:t>hatte ich schon ganz vergessen.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124827" y="6855902"/>
            <a:ext cx="2163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Was heißt denn Nachhaltigkeit?</a:t>
            </a:r>
          </a:p>
          <a:p>
            <a:r>
              <a:rPr lang="de-AT" sz="1200" dirty="0"/>
              <a:t>Das werde ich hier sicher</a:t>
            </a:r>
            <a:br>
              <a:rPr lang="de-AT" sz="1200" dirty="0"/>
            </a:br>
            <a:r>
              <a:rPr lang="de-AT" sz="1200" dirty="0"/>
              <a:t>herausfinden.</a:t>
            </a:r>
          </a:p>
        </p:txBody>
      </p:sp>
      <p:cxnSp>
        <p:nvCxnSpPr>
          <p:cNvPr id="10" name="Gerade Verbindung 9"/>
          <p:cNvCxnSpPr/>
          <p:nvPr/>
        </p:nvCxnSpPr>
        <p:spPr>
          <a:xfrm>
            <a:off x="0" y="4522888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5601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12-13 ohne Text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8394" y="67493"/>
            <a:ext cx="6497305" cy="4518472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 rot="20824490">
            <a:off x="444146" y="1679483"/>
            <a:ext cx="12026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Erdbeeren selbst pflücken 1 kg 4,00 </a:t>
            </a:r>
          </a:p>
        </p:txBody>
      </p:sp>
      <p:sp>
        <p:nvSpPr>
          <p:cNvPr id="4" name="Textfeld 3"/>
          <p:cNvSpPr txBox="1"/>
          <p:nvPr/>
        </p:nvSpPr>
        <p:spPr>
          <a:xfrm rot="20824490">
            <a:off x="1072723" y="1915149"/>
            <a:ext cx="9353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Euro</a:t>
            </a:r>
          </a:p>
        </p:txBody>
      </p:sp>
      <p:sp>
        <p:nvSpPr>
          <p:cNvPr id="5" name="Textfeld 4"/>
          <p:cNvSpPr txBox="1"/>
          <p:nvPr/>
        </p:nvSpPr>
        <p:spPr>
          <a:xfrm rot="1135360">
            <a:off x="5691522" y="1488101"/>
            <a:ext cx="15546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b="1" dirty="0"/>
              <a:t>1 kg 6,00 Euro</a:t>
            </a:r>
          </a:p>
        </p:txBody>
      </p:sp>
      <p:pic>
        <p:nvPicPr>
          <p:cNvPr id="6" name="Bild 5" descr="LEWI 14-15 ohne Tex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802" y="4426714"/>
            <a:ext cx="6497305" cy="4648279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4016093">
            <a:off x="5865504" y="6967336"/>
            <a:ext cx="9289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b="1" dirty="0"/>
              <a:t>Kostproben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295998" y="143223"/>
            <a:ext cx="24193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>
                <a:solidFill>
                  <a:schemeClr val="bg1"/>
                </a:solidFill>
              </a:rPr>
              <a:t>Julia liebt Erdbeeren und fragt ihre</a:t>
            </a:r>
          </a:p>
          <a:p>
            <a:r>
              <a:rPr lang="de-AT" sz="1200" dirty="0">
                <a:solidFill>
                  <a:schemeClr val="bg1"/>
                </a:solidFill>
              </a:rPr>
              <a:t>Oma: „Können wir bitte gemeinsam</a:t>
            </a:r>
            <a:br>
              <a:rPr lang="de-AT" sz="1200" dirty="0">
                <a:solidFill>
                  <a:schemeClr val="bg1"/>
                </a:solidFill>
              </a:rPr>
            </a:br>
            <a:r>
              <a:rPr lang="de-AT" sz="1200" dirty="0">
                <a:solidFill>
                  <a:schemeClr val="bg1"/>
                </a:solidFill>
              </a:rPr>
              <a:t>die Erdbeeren pflücken?</a:t>
            </a:r>
            <a:r>
              <a:rPr lang="de-AT" sz="1200" dirty="0"/>
              <a:t>“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3761999" y="3513882"/>
            <a:ext cx="25385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„Das wäre super und naschen können</a:t>
            </a:r>
            <a:br>
              <a:rPr lang="de-AT" sz="1200" dirty="0"/>
            </a:br>
            <a:r>
              <a:rPr lang="de-AT" sz="1200" dirty="0"/>
              <a:t>wir da auch schon ein wenig“,</a:t>
            </a:r>
            <a:br>
              <a:rPr lang="de-AT" sz="1200" dirty="0"/>
            </a:br>
            <a:r>
              <a:rPr lang="de-AT" sz="1200" dirty="0"/>
              <a:t>flüstert Lewi Julia ins Ohr.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17044" y="4736119"/>
            <a:ext cx="22647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Alle sind neugierig und wollen</a:t>
            </a:r>
            <a:br>
              <a:rPr lang="de-AT" sz="1200" dirty="0"/>
            </a:br>
            <a:r>
              <a:rPr lang="de-AT" sz="1200" dirty="0"/>
              <a:t>probieren, wie die verschiedenen</a:t>
            </a:r>
            <a:br>
              <a:rPr lang="de-AT" sz="1200" dirty="0"/>
            </a:br>
            <a:r>
              <a:rPr lang="de-AT" sz="1200" dirty="0"/>
              <a:t>Beeren und Karotten schmecken.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660981" y="5131610"/>
            <a:ext cx="17086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 err="1"/>
              <a:t>Mmh</a:t>
            </a:r>
            <a:r>
              <a:rPr lang="de-AT" sz="1200" dirty="0"/>
              <a:t>, diese Beeren mag</a:t>
            </a:r>
            <a:br>
              <a:rPr lang="de-AT" sz="1200" dirty="0"/>
            </a:br>
            <a:r>
              <a:rPr lang="de-AT" sz="1200" dirty="0"/>
              <a:t>ich am liebsten. Die sind</a:t>
            </a:r>
            <a:br>
              <a:rPr lang="de-AT" sz="1200" dirty="0"/>
            </a:br>
            <a:r>
              <a:rPr lang="de-AT" sz="1200" dirty="0"/>
              <a:t>besonders süß.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640360" y="6535260"/>
            <a:ext cx="13162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Die sehen ja lustig</a:t>
            </a:r>
            <a:br>
              <a:rPr lang="de-AT" sz="1200" dirty="0"/>
            </a:br>
            <a:r>
              <a:rPr lang="de-AT" sz="1200" dirty="0"/>
              <a:t>aus ... und jede</a:t>
            </a:r>
            <a:br>
              <a:rPr lang="de-AT" sz="1200" dirty="0"/>
            </a:br>
            <a:r>
              <a:rPr lang="de-AT" sz="1200" dirty="0"/>
              <a:t>schmeckt ein</a:t>
            </a:r>
            <a:br>
              <a:rPr lang="de-AT" sz="1200" dirty="0"/>
            </a:br>
            <a:r>
              <a:rPr lang="de-AT" sz="1200" dirty="0"/>
              <a:t>bisschen anders.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621773" y="7805224"/>
            <a:ext cx="17892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Wow, die schmecken ja</a:t>
            </a:r>
            <a:br>
              <a:rPr lang="de-AT" sz="1200" dirty="0"/>
            </a:br>
            <a:r>
              <a:rPr lang="de-AT" sz="1200" dirty="0"/>
              <a:t>viel besser als alle, die ich</a:t>
            </a:r>
            <a:br>
              <a:rPr lang="de-AT" sz="1200" dirty="0"/>
            </a:br>
            <a:r>
              <a:rPr lang="de-AT" sz="1200" dirty="0"/>
              <a:t>bisher gegessen habe.</a:t>
            </a:r>
          </a:p>
        </p:txBody>
      </p:sp>
      <p:cxnSp>
        <p:nvCxnSpPr>
          <p:cNvPr id="14" name="Gerade Verbindung 13"/>
          <p:cNvCxnSpPr/>
          <p:nvPr/>
        </p:nvCxnSpPr>
        <p:spPr>
          <a:xfrm>
            <a:off x="3497802" y="4522888"/>
            <a:ext cx="0" cy="4611563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0" y="4522888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728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16-17 ohne Tex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88" y="105831"/>
            <a:ext cx="6301975" cy="450853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3910325" y="424845"/>
            <a:ext cx="1031051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b="1" dirty="0"/>
              <a:t>Erdbeeren und</a:t>
            </a:r>
          </a:p>
          <a:p>
            <a:r>
              <a:rPr lang="de-AT" sz="1050" b="1" dirty="0"/>
              <a:t> Marmelade zu</a:t>
            </a:r>
            <a:br>
              <a:rPr lang="de-AT" sz="1050" b="1" dirty="0"/>
            </a:br>
            <a:r>
              <a:rPr lang="de-AT" sz="1050" b="1" dirty="0"/>
              <a:t>  verkaufen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5087955" y="1597964"/>
            <a:ext cx="145830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b="1" dirty="0"/>
              <a:t>Bitte leere Gläser</a:t>
            </a:r>
            <a:br>
              <a:rPr lang="de-AT" sz="1050" b="1" dirty="0"/>
            </a:br>
            <a:r>
              <a:rPr lang="de-AT" sz="1050" b="1" dirty="0"/>
              <a:t>wieder zurückbringen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933066" y="1979651"/>
            <a:ext cx="17903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b="1" dirty="0"/>
              <a:t>Erdbeeren 6,00 Euro pro Kilo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913587" y="2305992"/>
            <a:ext cx="222792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b="1" dirty="0"/>
              <a:t>Marmelade 1 Glas (1/4 kg) 5,00 Euro</a:t>
            </a:r>
          </a:p>
        </p:txBody>
      </p:sp>
      <p:pic>
        <p:nvPicPr>
          <p:cNvPr id="7" name="Bild 6" descr="LEWI 18-19 ohne Text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988" y="4778468"/>
            <a:ext cx="6102084" cy="436553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535645" y="7996678"/>
            <a:ext cx="12704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00" b="1" dirty="0"/>
              <a:t>Erdbeeren 6,00 Euro</a:t>
            </a:r>
            <a:br>
              <a:rPr lang="de-AT" sz="1000" b="1" dirty="0"/>
            </a:br>
            <a:r>
              <a:rPr lang="de-AT" sz="1000" b="1" dirty="0"/>
              <a:t>	pro Kilo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506687" y="8231154"/>
            <a:ext cx="167225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050" b="1" dirty="0"/>
              <a:t>1 Glas Marmelade (1/4 kg)</a:t>
            </a:r>
            <a:br>
              <a:rPr lang="de-AT" sz="1050" b="1" dirty="0"/>
            </a:br>
            <a:r>
              <a:rPr lang="de-AT" sz="1050" b="1" dirty="0"/>
              <a:t>		5,00 Euro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835452" y="8498559"/>
            <a:ext cx="1266946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050" b="1" dirty="0"/>
              <a:t>Palatschinken mit</a:t>
            </a:r>
          </a:p>
          <a:p>
            <a:pPr algn="ctr"/>
            <a:r>
              <a:rPr lang="de-AT" sz="1050" b="1" dirty="0"/>
              <a:t>Erdbeermarmelade</a:t>
            </a:r>
          </a:p>
          <a:p>
            <a:pPr algn="ctr"/>
            <a:r>
              <a:rPr lang="de-AT" sz="1050" b="1" dirty="0"/>
              <a:t>3,00 Euro/Stück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40988" y="205553"/>
            <a:ext cx="2303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/>
              <a:t>Das ist Benjamin. Er versorgt die</a:t>
            </a:r>
            <a:br>
              <a:rPr lang="de-AT" sz="1200" dirty="0"/>
            </a:br>
            <a:r>
              <a:rPr lang="de-AT" sz="1200" dirty="0"/>
              <a:t>Gäste der Arche Noah mit gutem</a:t>
            </a:r>
            <a:br>
              <a:rPr lang="de-AT" sz="1200" dirty="0"/>
            </a:br>
            <a:r>
              <a:rPr lang="de-AT" sz="1200" dirty="0"/>
              <a:t>Essen. Heute kocht er seine</a:t>
            </a:r>
            <a:br>
              <a:rPr lang="de-AT" sz="1200" dirty="0"/>
            </a:br>
            <a:r>
              <a:rPr lang="de-AT" sz="1200" dirty="0"/>
              <a:t>berühmte Erdbeermarmelade</a:t>
            </a:r>
            <a:br>
              <a:rPr lang="de-AT" sz="1200" dirty="0"/>
            </a:br>
            <a:r>
              <a:rPr lang="de-AT" sz="1200" dirty="0"/>
              <a:t>mit Honig.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774444" y="3211292"/>
            <a:ext cx="24180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fragt ihre Oma, warum man</a:t>
            </a:r>
            <a:br>
              <a:rPr lang="de-AT" sz="1200" dirty="0"/>
            </a:br>
            <a:r>
              <a:rPr lang="de-AT" sz="1200" dirty="0"/>
              <a:t>die Gläser wieder zurückbringen</a:t>
            </a:r>
            <a:br>
              <a:rPr lang="de-AT" sz="1200" dirty="0"/>
            </a:br>
            <a:r>
              <a:rPr lang="de-AT" sz="1200" dirty="0"/>
              <a:t>soll. Oma antwortet: „Damit</a:t>
            </a:r>
            <a:br>
              <a:rPr lang="de-AT" sz="1200" dirty="0"/>
            </a:br>
            <a:r>
              <a:rPr lang="de-AT" sz="1200" dirty="0"/>
              <a:t>Benjamin sie wieder verwenden</a:t>
            </a:r>
            <a:br>
              <a:rPr lang="de-AT" sz="1200" dirty="0"/>
            </a:br>
            <a:r>
              <a:rPr lang="de-AT" sz="1200" dirty="0"/>
              <a:t>kann und keine neuen kaufen muss.</a:t>
            </a:r>
            <a:br>
              <a:rPr lang="de-AT" sz="1200" dirty="0"/>
            </a:br>
            <a:r>
              <a:rPr lang="de-AT" sz="1200" dirty="0"/>
              <a:t>Das ist gut für die Umwelt!“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684818" y="4738067"/>
            <a:ext cx="245362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liest die Preise und wundert</a:t>
            </a:r>
            <a:br>
              <a:rPr lang="de-AT" sz="1200" dirty="0"/>
            </a:br>
            <a:r>
              <a:rPr lang="de-AT" sz="1200" dirty="0"/>
              <a:t>sich: „Warum ist ein Kilo Marmelade</a:t>
            </a:r>
            <a:br>
              <a:rPr lang="de-AT" sz="1200" dirty="0"/>
            </a:br>
            <a:r>
              <a:rPr lang="de-AT" sz="1200" dirty="0"/>
              <a:t>eigentlich so viel mehr wert als ein</a:t>
            </a:r>
            <a:br>
              <a:rPr lang="de-AT" sz="1200" dirty="0"/>
            </a:br>
            <a:r>
              <a:rPr lang="de-AT" sz="1200" dirty="0"/>
              <a:t>Kilo Erdbeeren?“</a:t>
            </a:r>
          </a:p>
          <a:p>
            <a:endParaRPr lang="de-AT" sz="1200" dirty="0"/>
          </a:p>
          <a:p>
            <a:r>
              <a:rPr lang="de-AT" sz="1200" dirty="0"/>
              <a:t>Hast du eine Idee,</a:t>
            </a:r>
            <a:br>
              <a:rPr lang="de-AT" sz="1200" dirty="0"/>
            </a:br>
            <a:r>
              <a:rPr lang="de-AT" sz="1200" dirty="0"/>
              <a:t>warum das so ist und</a:t>
            </a:r>
            <a:br>
              <a:rPr lang="de-AT" sz="1200" dirty="0"/>
            </a:br>
            <a:r>
              <a:rPr lang="de-AT" sz="1200" dirty="0"/>
              <a:t>kannst du </a:t>
            </a:r>
            <a:r>
              <a:rPr lang="de-AT" sz="1200" dirty="0" err="1"/>
              <a:t>Lewi</a:t>
            </a:r>
            <a:r>
              <a:rPr lang="de-AT" sz="1200" dirty="0"/>
              <a:t> bei</a:t>
            </a:r>
            <a:br>
              <a:rPr lang="de-AT" sz="1200" dirty="0"/>
            </a:br>
            <a:r>
              <a:rPr lang="de-AT" sz="1200" dirty="0"/>
              <a:t>der Erklärung helfen?</a:t>
            </a:r>
          </a:p>
        </p:txBody>
      </p:sp>
      <p:cxnSp>
        <p:nvCxnSpPr>
          <p:cNvPr id="14" name="Gerade Verbindung 13"/>
          <p:cNvCxnSpPr/>
          <p:nvPr/>
        </p:nvCxnSpPr>
        <p:spPr>
          <a:xfrm>
            <a:off x="0" y="4632532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3570890" y="0"/>
            <a:ext cx="0" cy="9134451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99359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20-21 Kopie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6575413" cy="4726244"/>
          </a:xfrm>
          <a:prstGeom prst="rect">
            <a:avLst/>
          </a:prstGeom>
        </p:spPr>
      </p:pic>
      <p:pic>
        <p:nvPicPr>
          <p:cNvPr id="3" name="Bild 2" descr="LEWI 22-23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5165" y="5068886"/>
            <a:ext cx="6436286" cy="3880432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4193145" y="364403"/>
            <a:ext cx="1318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Mitarbeiter/innen </a:t>
            </a:r>
            <a:br>
              <a:rPr lang="de-AT" sz="1200" dirty="0"/>
            </a:br>
            <a:r>
              <a:rPr lang="de-AT" sz="1200" dirty="0"/>
              <a:t>(Lohn)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4174049" y="1116084"/>
            <a:ext cx="13244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Eigentümer/innen</a:t>
            </a:r>
            <a:br>
              <a:rPr lang="de-AT" sz="1200" dirty="0"/>
            </a:br>
            <a:r>
              <a:rPr lang="de-AT" sz="1200" dirty="0"/>
              <a:t>(Gewinn)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4193145" y="1881299"/>
            <a:ext cx="7687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Staat</a:t>
            </a:r>
            <a:br>
              <a:rPr lang="de-AT" sz="1200" dirty="0"/>
            </a:br>
            <a:r>
              <a:rPr lang="de-AT" sz="1200" dirty="0"/>
              <a:t>(Steuern)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2534788" y="1646532"/>
            <a:ext cx="8944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200" dirty="0"/>
              <a:t>Arbeitszeit,</a:t>
            </a:r>
          </a:p>
          <a:p>
            <a:pPr algn="ctr"/>
            <a:r>
              <a:rPr lang="de-AT" sz="1200" dirty="0"/>
              <a:t> andere </a:t>
            </a:r>
          </a:p>
          <a:p>
            <a:pPr algn="ctr"/>
            <a:r>
              <a:rPr lang="de-AT" sz="1200" dirty="0"/>
              <a:t>Zutaten,</a:t>
            </a:r>
          </a:p>
          <a:p>
            <a:pPr algn="ctr"/>
            <a:r>
              <a:rPr lang="de-AT" sz="1200" dirty="0"/>
              <a:t>Wissen,</a:t>
            </a:r>
          </a:p>
          <a:p>
            <a:pPr algn="ctr"/>
            <a:r>
              <a:rPr lang="de-AT" sz="1200" dirty="0"/>
              <a:t>Ideen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1460482" y="2935960"/>
            <a:ext cx="8944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200" dirty="0"/>
              <a:t>Arbeitszeit,</a:t>
            </a:r>
          </a:p>
          <a:p>
            <a:pPr algn="ctr"/>
            <a:r>
              <a:rPr lang="de-AT" sz="1200" dirty="0"/>
              <a:t>Körbchen,</a:t>
            </a:r>
          </a:p>
          <a:p>
            <a:pPr algn="ctr"/>
            <a:r>
              <a:rPr lang="de-AT" sz="1200" dirty="0"/>
              <a:t>Wissen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481873" y="3807512"/>
            <a:ext cx="8393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200" dirty="0"/>
              <a:t>Erdbeeren</a:t>
            </a:r>
          </a:p>
          <a:p>
            <a:pPr algn="ctr"/>
            <a:r>
              <a:rPr lang="de-AT" sz="1200" dirty="0"/>
              <a:t>gepflückt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440704" y="3807512"/>
            <a:ext cx="83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200" dirty="0"/>
              <a:t>Erdbeeren</a:t>
            </a:r>
          </a:p>
          <a:p>
            <a:pPr algn="ctr"/>
            <a:r>
              <a:rPr lang="de-AT" sz="1200" dirty="0"/>
              <a:t>selber</a:t>
            </a:r>
          </a:p>
          <a:p>
            <a:pPr algn="ctr"/>
            <a:r>
              <a:rPr lang="de-AT" sz="1200" dirty="0"/>
              <a:t>pflücken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2471098" y="3833554"/>
            <a:ext cx="10481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AT" sz="1200" dirty="0"/>
              <a:t>Marmelade,</a:t>
            </a:r>
          </a:p>
          <a:p>
            <a:pPr algn="ctr"/>
            <a:r>
              <a:rPr lang="de-AT" sz="1200" dirty="0"/>
              <a:t>Palatschinken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28592" y="203337"/>
            <a:ext cx="21270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Gut, dass </a:t>
            </a:r>
            <a:r>
              <a:rPr lang="de-AT" sz="1200" dirty="0" err="1"/>
              <a:t>Lewi</a:t>
            </a:r>
            <a:r>
              <a:rPr lang="de-AT" sz="1200" dirty="0"/>
              <a:t> immer so genau</a:t>
            </a:r>
            <a:br>
              <a:rPr lang="de-AT" sz="1200" dirty="0"/>
            </a:br>
            <a:r>
              <a:rPr lang="de-AT" sz="1200" dirty="0"/>
              <a:t>aufpasst. Er kann erklären,</a:t>
            </a:r>
            <a:br>
              <a:rPr lang="de-AT" sz="1200" dirty="0"/>
            </a:br>
            <a:r>
              <a:rPr lang="de-AT" sz="1200" dirty="0"/>
              <a:t>warum manche Dinge</a:t>
            </a:r>
            <a:br>
              <a:rPr lang="de-AT" sz="1200" dirty="0"/>
            </a:br>
            <a:r>
              <a:rPr lang="de-AT" sz="1200" dirty="0"/>
              <a:t>mehr kosten als andere.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993046" y="2961761"/>
            <a:ext cx="217790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Der zusätzlich geschaffene Wert</a:t>
            </a:r>
            <a:br>
              <a:rPr lang="de-AT" sz="1200" dirty="0"/>
            </a:br>
            <a:r>
              <a:rPr lang="de-AT" sz="1200" dirty="0"/>
              <a:t>wird verteilt auf:</a:t>
            </a:r>
          </a:p>
          <a:p>
            <a:pPr marL="179388" indent="-179388">
              <a:buFont typeface="Arial"/>
              <a:buChar char="•"/>
            </a:pPr>
            <a:r>
              <a:rPr lang="de-AT" sz="1200" dirty="0"/>
              <a:t>die Mitarbeiter/innen</a:t>
            </a:r>
            <a:br>
              <a:rPr lang="de-AT" sz="1200" dirty="0"/>
            </a:br>
            <a:r>
              <a:rPr lang="de-AT" sz="1200" dirty="0"/>
              <a:t>(Lohn/Gehalt)</a:t>
            </a:r>
          </a:p>
          <a:p>
            <a:pPr marL="179388" indent="-179388">
              <a:buFont typeface="Arial"/>
              <a:buChar char="•"/>
            </a:pPr>
            <a:r>
              <a:rPr lang="de-AT" sz="1200" dirty="0"/>
              <a:t>die Eigentümer/innen des</a:t>
            </a:r>
            <a:br>
              <a:rPr lang="de-AT" sz="1200" dirty="0"/>
            </a:br>
            <a:r>
              <a:rPr lang="de-AT" sz="1200" dirty="0"/>
              <a:t>Unternehmens (Gewinn)</a:t>
            </a:r>
          </a:p>
          <a:p>
            <a:pPr marL="179388" indent="-179388">
              <a:buFont typeface="Arial"/>
              <a:buChar char="•"/>
            </a:pPr>
            <a:r>
              <a:rPr lang="de-AT" sz="1200" dirty="0"/>
              <a:t>den Staat (Steuern)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1080784" y="4785083"/>
            <a:ext cx="231018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</a:t>
            </a:r>
            <a:r>
              <a:rPr lang="de-AT" sz="1200" dirty="0" err="1"/>
              <a:t>Mmh</a:t>
            </a:r>
            <a:r>
              <a:rPr lang="de-AT" sz="1200" dirty="0"/>
              <a:t>, ich finde die Palatschinken</a:t>
            </a:r>
            <a:br>
              <a:rPr lang="de-AT" sz="1200" dirty="0"/>
            </a:br>
            <a:r>
              <a:rPr lang="de-AT" sz="1200" dirty="0" err="1"/>
              <a:t>sooo</a:t>
            </a:r>
            <a:r>
              <a:rPr lang="de-AT" sz="1200" dirty="0"/>
              <a:t> gut. Da könnte ich gleich</a:t>
            </a:r>
            <a:br>
              <a:rPr lang="de-AT" sz="1200" dirty="0"/>
            </a:br>
            <a:r>
              <a:rPr lang="de-AT" sz="1200" dirty="0"/>
              <a:t>noch zwei essen!“, sagt Julia.</a:t>
            </a:r>
          </a:p>
          <a:p>
            <a:endParaRPr lang="de-AT" sz="1200" dirty="0"/>
          </a:p>
          <a:p>
            <a:r>
              <a:rPr lang="de-AT" sz="1200" dirty="0" err="1"/>
              <a:t>Lewi</a:t>
            </a:r>
            <a:r>
              <a:rPr lang="de-AT" sz="1200" dirty="0"/>
              <a:t> meint, dass sie </a:t>
            </a:r>
            <a:r>
              <a:rPr lang="de-AT" sz="1200" dirty="0" err="1"/>
              <a:t>irgenwie</a:t>
            </a:r>
            <a:br>
              <a:rPr lang="de-AT" sz="1200" dirty="0"/>
            </a:br>
            <a:r>
              <a:rPr lang="de-AT" sz="1200" dirty="0"/>
              <a:t>anders schmecken. Er bittet Julia,</a:t>
            </a:r>
            <a:br>
              <a:rPr lang="de-AT" sz="1200" dirty="0"/>
            </a:br>
            <a:r>
              <a:rPr lang="de-AT" sz="1200" dirty="0"/>
              <a:t>Benjamin zu fragen, ob er ein</a:t>
            </a:r>
            <a:br>
              <a:rPr lang="de-AT" sz="1200" dirty="0"/>
            </a:br>
            <a:r>
              <a:rPr lang="de-AT" sz="1200" dirty="0"/>
              <a:t>Geheimrezept verwendet.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891280" y="4764086"/>
            <a:ext cx="236737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Benjamin antwortet: „Meine</a:t>
            </a:r>
            <a:br>
              <a:rPr lang="de-AT" sz="1200" dirty="0"/>
            </a:br>
            <a:r>
              <a:rPr lang="de-AT" sz="1200" dirty="0"/>
              <a:t>Palatschinken und Marmeladen</a:t>
            </a:r>
            <a:br>
              <a:rPr lang="de-AT" sz="1200" dirty="0"/>
            </a:br>
            <a:r>
              <a:rPr lang="de-AT" sz="1200" dirty="0"/>
              <a:t>schmecken deshalb so gut, weil ich</a:t>
            </a:r>
            <a:br>
              <a:rPr lang="de-AT" sz="1200" dirty="0"/>
            </a:br>
            <a:r>
              <a:rPr lang="de-AT" sz="1200" dirty="0"/>
              <a:t>die besten Zutaten habe. Ich weiß</a:t>
            </a:r>
            <a:br>
              <a:rPr lang="de-AT" sz="1200" dirty="0"/>
            </a:br>
            <a:r>
              <a:rPr lang="de-AT" sz="1200" dirty="0"/>
              <a:t>genau, wie sie hergestellt werden.“</a:t>
            </a:r>
          </a:p>
          <a:p>
            <a:endParaRPr lang="de-AT" sz="1200" dirty="0"/>
          </a:p>
          <a:p>
            <a:r>
              <a:rPr lang="de-AT" sz="1200" dirty="0"/>
              <a:t>Benjamin lacht: „Ich kann sie sogar</a:t>
            </a:r>
            <a:br>
              <a:rPr lang="de-AT" sz="1200" dirty="0"/>
            </a:br>
            <a:r>
              <a:rPr lang="de-AT" sz="1200" dirty="0"/>
              <a:t>alle von unserem Kirchturm aus</a:t>
            </a:r>
            <a:br>
              <a:rPr lang="de-AT" sz="1200" dirty="0"/>
            </a:br>
            <a:r>
              <a:rPr lang="de-AT" sz="1200" dirty="0"/>
              <a:t>sehen.</a:t>
            </a:r>
          </a:p>
        </p:txBody>
      </p:sp>
      <p:cxnSp>
        <p:nvCxnSpPr>
          <p:cNvPr id="16" name="Gerade Verbindung 15"/>
          <p:cNvCxnSpPr/>
          <p:nvPr/>
        </p:nvCxnSpPr>
        <p:spPr>
          <a:xfrm>
            <a:off x="0" y="4632532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3755640" y="4632532"/>
            <a:ext cx="0" cy="4511468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99347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24-25 Kopie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74" y="141107"/>
            <a:ext cx="6097910" cy="4362545"/>
          </a:xfrm>
          <a:prstGeom prst="rect">
            <a:avLst/>
          </a:prstGeom>
        </p:spPr>
      </p:pic>
      <p:pic>
        <p:nvPicPr>
          <p:cNvPr id="3" name="Bild 2" descr="LEWI 26-27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474" y="4949558"/>
            <a:ext cx="6102497" cy="419792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50873" y="4766678"/>
            <a:ext cx="21096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„Meine Produkte werden nicht</a:t>
            </a:r>
            <a:br>
              <a:rPr lang="de-AT" sz="1200" dirty="0"/>
            </a:br>
            <a:r>
              <a:rPr lang="de-AT" sz="1200" dirty="0"/>
              <a:t>weit transportiert. Das ist gut</a:t>
            </a:r>
            <a:br>
              <a:rPr lang="de-AT" sz="1200" dirty="0"/>
            </a:br>
            <a:r>
              <a:rPr lang="de-AT" sz="1200" dirty="0"/>
              <a:t>für die Umwelt.“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545840" y="4758082"/>
            <a:ext cx="215828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„Weil die Leute meine Produkte</a:t>
            </a:r>
            <a:br>
              <a:rPr lang="de-AT" sz="1200" dirty="0"/>
            </a:br>
            <a:r>
              <a:rPr lang="de-AT" sz="1200" dirty="0"/>
              <a:t>kaufen, habe ich hier meinen</a:t>
            </a:r>
            <a:br>
              <a:rPr lang="de-AT" sz="1200" dirty="0"/>
            </a:br>
            <a:r>
              <a:rPr lang="de-AT" sz="1200" dirty="0"/>
              <a:t>Arbeitsplatz und muss</a:t>
            </a:r>
            <a:br>
              <a:rPr lang="de-AT" sz="1200" dirty="0"/>
            </a:br>
            <a:r>
              <a:rPr lang="de-AT" sz="1200" dirty="0"/>
              <a:t>nicht wegziehen.</a:t>
            </a:r>
            <a:br>
              <a:rPr lang="de-AT" sz="1200" dirty="0"/>
            </a:br>
            <a:r>
              <a:rPr lang="de-AT" sz="1200" dirty="0"/>
              <a:t>Ich gehe immer</a:t>
            </a:r>
            <a:br>
              <a:rPr lang="de-AT" sz="1200" dirty="0"/>
            </a:br>
            <a:r>
              <a:rPr lang="de-AT" sz="1200" dirty="0"/>
              <a:t>fair mit meinen</a:t>
            </a:r>
            <a:br>
              <a:rPr lang="de-AT" sz="1200" dirty="0"/>
            </a:br>
            <a:r>
              <a:rPr lang="de-AT" sz="1200" dirty="0"/>
              <a:t>Kund/innen und</a:t>
            </a:r>
            <a:br>
              <a:rPr lang="de-AT" sz="1200" dirty="0"/>
            </a:br>
            <a:r>
              <a:rPr lang="de-AT" sz="1200" dirty="0"/>
              <a:t>Mitarbeiter/innen</a:t>
            </a:r>
            <a:br>
              <a:rPr lang="de-AT" sz="1200" dirty="0"/>
            </a:br>
            <a:r>
              <a:rPr lang="de-AT" sz="1200" dirty="0"/>
              <a:t>um.“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304800" y="6524284"/>
            <a:ext cx="22295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„Bei mir weiß man</a:t>
            </a:r>
            <a:br>
              <a:rPr lang="de-AT" sz="1200" dirty="0"/>
            </a:br>
            <a:r>
              <a:rPr lang="de-AT" sz="1200" dirty="0"/>
              <a:t>genau, wie alles hergestellt wird.</a:t>
            </a:r>
            <a:br>
              <a:rPr lang="de-AT" sz="1200" dirty="0"/>
            </a:br>
            <a:r>
              <a:rPr lang="de-AT" sz="1200" dirty="0"/>
              <a:t>Mir ist wichtig, dass es meinen</a:t>
            </a:r>
            <a:br>
              <a:rPr lang="de-AT" sz="1200" dirty="0"/>
            </a:br>
            <a:r>
              <a:rPr lang="de-AT" sz="1200" dirty="0"/>
              <a:t>Tieren immer gut geht.“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484880" y="8158480"/>
            <a:ext cx="23774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„Unsere Produkte schmecken gut –</a:t>
            </a:r>
            <a:br>
              <a:rPr lang="de-AT" sz="1200" dirty="0"/>
            </a:br>
            <a:r>
              <a:rPr lang="de-AT" sz="1200" dirty="0"/>
              <a:t>und gesund sind sie auch.“</a:t>
            </a:r>
          </a:p>
        </p:txBody>
      </p:sp>
      <p:cxnSp>
        <p:nvCxnSpPr>
          <p:cNvPr id="8" name="Gerade Verbindung 7"/>
          <p:cNvCxnSpPr/>
          <p:nvPr/>
        </p:nvCxnSpPr>
        <p:spPr>
          <a:xfrm>
            <a:off x="0" y="4632532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2832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28-29 Kopie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202" y="0"/>
            <a:ext cx="6493725" cy="4197626"/>
          </a:xfrm>
          <a:prstGeom prst="rect">
            <a:avLst/>
          </a:prstGeom>
        </p:spPr>
      </p:pic>
      <p:pic>
        <p:nvPicPr>
          <p:cNvPr id="3" name="Bild 2" descr="LEWI 30-31 ohne Text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709" y="5109162"/>
            <a:ext cx="5598116" cy="3651204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 rot="19830109">
            <a:off x="661856" y="7740986"/>
            <a:ext cx="50526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800" b="1" dirty="0"/>
              <a:t>Karotte</a:t>
            </a:r>
          </a:p>
        </p:txBody>
      </p:sp>
      <p:sp>
        <p:nvSpPr>
          <p:cNvPr id="5" name="Textfeld 4"/>
          <p:cNvSpPr txBox="1"/>
          <p:nvPr/>
        </p:nvSpPr>
        <p:spPr>
          <a:xfrm rot="19830109">
            <a:off x="951002" y="7941158"/>
            <a:ext cx="44700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800" b="1" dirty="0"/>
              <a:t>Minze</a:t>
            </a:r>
          </a:p>
        </p:txBody>
      </p:sp>
      <p:sp>
        <p:nvSpPr>
          <p:cNvPr id="6" name="Textfeld 5"/>
          <p:cNvSpPr txBox="1"/>
          <p:nvPr/>
        </p:nvSpPr>
        <p:spPr>
          <a:xfrm rot="20287757">
            <a:off x="1497741" y="7240097"/>
            <a:ext cx="402674" cy="2682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AT" sz="700" b="1" dirty="0"/>
              <a:t>Erd-</a:t>
            </a:r>
            <a:br>
              <a:rPr lang="de-AT" sz="700" b="1" dirty="0"/>
            </a:br>
            <a:r>
              <a:rPr lang="de-AT" sz="700" b="1" dirty="0"/>
              <a:t>beere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694276" y="762616"/>
            <a:ext cx="1997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/>
              <a:buChar char="•"/>
            </a:pPr>
            <a:r>
              <a:rPr lang="de-AT" sz="1200" dirty="0"/>
              <a:t>produzieren, ohne </a:t>
            </a:r>
            <a:br>
              <a:rPr lang="de-AT" sz="1200" dirty="0"/>
            </a:br>
            <a:r>
              <a:rPr lang="de-AT" sz="1200" dirty="0"/>
              <a:t>Rohstoffe zu verschwenden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Unternehmen und Arbeitsplätze sichern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fairer Umgang mit Kund/innen und Mitarbeiter/innen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3327357" y="773421"/>
            <a:ext cx="17966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/>
              <a:buChar char="•"/>
            </a:pPr>
            <a:r>
              <a:rPr lang="de-AT" sz="1200" dirty="0"/>
              <a:t>Tiere und Umwelt schützen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Luft, Wasser und Böden sauber halten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Sachen wiederverwerten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2547715" y="2351069"/>
            <a:ext cx="1910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2563" indent="-182563">
              <a:buFont typeface="Arial"/>
              <a:buChar char="•"/>
            </a:pPr>
            <a:r>
              <a:rPr lang="de-AT" sz="1200" dirty="0"/>
              <a:t>Verantwortung für </a:t>
            </a:r>
            <a:br>
              <a:rPr lang="de-AT" sz="1200" dirty="0"/>
            </a:br>
            <a:r>
              <a:rPr lang="de-AT" sz="1200" dirty="0"/>
              <a:t>andere übernehmen</a:t>
            </a:r>
          </a:p>
          <a:p>
            <a:pPr marL="182563" indent="-182563">
              <a:buFont typeface="Arial"/>
              <a:buChar char="•"/>
            </a:pPr>
            <a:r>
              <a:rPr lang="de-AT" sz="1200" dirty="0"/>
              <a:t>Wissen weitergeben</a:t>
            </a:r>
          </a:p>
          <a:p>
            <a:pPr marL="182563" indent="-182563">
              <a:buFont typeface="Arial"/>
              <a:buChar char="•"/>
            </a:pPr>
            <a:r>
              <a:rPr lang="de-AT" sz="1200" b="1" dirty="0"/>
              <a:t>miteinander</a:t>
            </a:r>
            <a:r>
              <a:rPr lang="de-AT" sz="1200" dirty="0"/>
              <a:t> statt gegeneinander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2103335" y="414547"/>
            <a:ext cx="10746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Wirtschaft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707191" y="384067"/>
            <a:ext cx="8632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Umwelt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2839876" y="3445464"/>
            <a:ext cx="12141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600" b="1" dirty="0">
                <a:solidFill>
                  <a:schemeClr val="bg1"/>
                </a:solidFill>
              </a:rPr>
              <a:t>Gesellschaft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64275" y="4757315"/>
            <a:ext cx="259744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möchte auch etwas tun, damit</a:t>
            </a:r>
            <a:br>
              <a:rPr lang="de-AT" sz="1200" dirty="0"/>
            </a:br>
            <a:r>
              <a:rPr lang="de-AT" sz="1200" dirty="0"/>
              <a:t>es allen gut geht.</a:t>
            </a:r>
          </a:p>
          <a:p>
            <a:endParaRPr lang="de-AT" sz="1200" dirty="0"/>
          </a:p>
          <a:p>
            <a:r>
              <a:rPr lang="de-AT" sz="1200" dirty="0"/>
              <a:t>Sie kauft kleine Pflanzen für Erdbeeren</a:t>
            </a:r>
            <a:br>
              <a:rPr lang="de-AT" sz="1200" dirty="0"/>
            </a:br>
            <a:r>
              <a:rPr lang="de-AT" sz="1200" dirty="0"/>
              <a:t>und Kräuter sowie Karottensamen.</a:t>
            </a:r>
            <a:br>
              <a:rPr lang="de-AT" sz="1200" dirty="0"/>
            </a:br>
            <a:r>
              <a:rPr lang="de-AT" sz="1200" dirty="0"/>
              <a:t>Die Erdbeeren baut sie im Garten an,</a:t>
            </a:r>
            <a:br>
              <a:rPr lang="de-AT" sz="1200" dirty="0"/>
            </a:br>
            <a:r>
              <a:rPr lang="de-AT" sz="1200" dirty="0"/>
              <a:t>Karotten am Balkon und Kräuter am</a:t>
            </a:r>
            <a:br>
              <a:rPr lang="de-AT" sz="1200" dirty="0"/>
            </a:br>
            <a:r>
              <a:rPr lang="de-AT" sz="1200" dirty="0"/>
              <a:t>Fensterbrett.</a:t>
            </a:r>
          </a:p>
        </p:txBody>
      </p:sp>
      <p:sp>
        <p:nvSpPr>
          <p:cNvPr id="14" name="Textfeld 13"/>
          <p:cNvSpPr txBox="1"/>
          <p:nvPr/>
        </p:nvSpPr>
        <p:spPr>
          <a:xfrm>
            <a:off x="3596640" y="4730975"/>
            <a:ext cx="264553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 überlegt: „Was muss ich beachten,</a:t>
            </a:r>
            <a:br>
              <a:rPr lang="de-AT" sz="1200" dirty="0"/>
            </a:br>
            <a:r>
              <a:rPr lang="de-AT" sz="1200" dirty="0"/>
              <a:t>damit meine Pflanzen gut wachsen?</a:t>
            </a:r>
            <a:br>
              <a:rPr lang="de-AT" sz="1200" dirty="0"/>
            </a:br>
            <a:r>
              <a:rPr lang="de-AT" sz="1200" dirty="0"/>
              <a:t>Meine Oma kann mir da sicher helfen.“</a:t>
            </a:r>
          </a:p>
          <a:p>
            <a:endParaRPr lang="de-AT" sz="1200" dirty="0"/>
          </a:p>
          <a:p>
            <a:r>
              <a:rPr lang="de-AT" sz="1200" dirty="0"/>
              <a:t>Sie sagt ihr, worauf Julia aufpassen</a:t>
            </a:r>
            <a:br>
              <a:rPr lang="de-AT" sz="1200" dirty="0"/>
            </a:br>
            <a:r>
              <a:rPr lang="de-AT" sz="1200" dirty="0"/>
              <a:t>muss: „Du brauchst einen guten Platz</a:t>
            </a:r>
            <a:br>
              <a:rPr lang="de-AT" sz="1200" dirty="0"/>
            </a:br>
            <a:r>
              <a:rPr lang="de-AT" sz="1200" dirty="0"/>
              <a:t>mit genügend Licht, gute Erde und für</a:t>
            </a:r>
            <a:br>
              <a:rPr lang="de-AT" sz="1200" dirty="0"/>
            </a:br>
            <a:r>
              <a:rPr lang="de-AT" sz="1200" dirty="0"/>
              <a:t>jede Pflanze immer die richtige Menge</a:t>
            </a:r>
            <a:br>
              <a:rPr lang="de-AT" sz="1200" dirty="0"/>
            </a:br>
            <a:r>
              <a:rPr lang="de-AT" sz="1200" dirty="0"/>
              <a:t>Wasser.“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373444" y="3771992"/>
            <a:ext cx="23583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Gut, dass </a:t>
            </a:r>
            <a:r>
              <a:rPr lang="de-AT" sz="1200" dirty="0" err="1"/>
              <a:t>Lewi</a:t>
            </a:r>
            <a:r>
              <a:rPr lang="de-AT" sz="1200" dirty="0"/>
              <a:t> wieder so gut</a:t>
            </a:r>
            <a:br>
              <a:rPr lang="de-AT" sz="1200" dirty="0"/>
            </a:br>
            <a:r>
              <a:rPr lang="de-AT" sz="1200" dirty="0"/>
              <a:t>aufgepasst hat. Er kann Julia genau</a:t>
            </a:r>
            <a:br>
              <a:rPr lang="de-AT" sz="1200" dirty="0"/>
            </a:br>
            <a:r>
              <a:rPr lang="de-AT" sz="1200" dirty="0"/>
              <a:t>erklären, was Nachhaltigkeit ist.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175084" y="3400522"/>
            <a:ext cx="243040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      „Aha, jetzt habe ich verstanden,</a:t>
            </a:r>
            <a:br>
              <a:rPr lang="de-AT" sz="1200" dirty="0"/>
            </a:br>
            <a:r>
              <a:rPr lang="de-AT" sz="1200" dirty="0"/>
              <a:t>   was nachhaltig bedeutet. Es heißt,</a:t>
            </a:r>
            <a:br>
              <a:rPr lang="de-AT" sz="1200" dirty="0"/>
            </a:br>
            <a:r>
              <a:rPr lang="de-AT" sz="1200" dirty="0"/>
              <a:t>dass es allen gut geht – allen</a:t>
            </a:r>
            <a:br>
              <a:rPr lang="de-AT" sz="1200" dirty="0"/>
            </a:br>
            <a:r>
              <a:rPr lang="de-AT" sz="1200" dirty="0"/>
              <a:t>Menschen, Tieren und der</a:t>
            </a:r>
            <a:br>
              <a:rPr lang="de-AT" sz="1200" dirty="0"/>
            </a:br>
            <a:r>
              <a:rPr lang="de-AT" sz="1200" dirty="0"/>
              <a:t>gesamten Umwelt“, sagt Julia.</a:t>
            </a:r>
          </a:p>
        </p:txBody>
      </p:sp>
      <p:cxnSp>
        <p:nvCxnSpPr>
          <p:cNvPr id="17" name="Gerade Verbindung 16"/>
          <p:cNvCxnSpPr/>
          <p:nvPr/>
        </p:nvCxnSpPr>
        <p:spPr>
          <a:xfrm>
            <a:off x="0" y="4577710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3372606" y="4577710"/>
            <a:ext cx="0" cy="456629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82292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LEWI 32-33 Kopie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09157"/>
            <a:ext cx="6858000" cy="3914131"/>
          </a:xfrm>
          <a:prstGeom prst="rect">
            <a:avLst/>
          </a:prstGeom>
        </p:spPr>
      </p:pic>
      <p:pic>
        <p:nvPicPr>
          <p:cNvPr id="3" name="Bild 2" descr="LEWI 34-35 Kopie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750130"/>
            <a:ext cx="6858000" cy="429504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254000" y="127392"/>
            <a:ext cx="2634439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Julias Oma erklärt, wie man die</a:t>
            </a:r>
            <a:br>
              <a:rPr lang="de-AT" sz="1200" dirty="0"/>
            </a:br>
            <a:r>
              <a:rPr lang="de-AT" sz="1200" dirty="0"/>
              <a:t>Erdbeerpflanzen am besten einsetzt:</a:t>
            </a:r>
          </a:p>
          <a:p>
            <a:endParaRPr lang="de-AT" sz="1200" dirty="0"/>
          </a:p>
          <a:p>
            <a:r>
              <a:rPr lang="de-AT" sz="1200" dirty="0"/>
              <a:t>„Jede Pflanze benötigt genug Abstand</a:t>
            </a:r>
            <a:br>
              <a:rPr lang="de-AT" sz="1200" dirty="0"/>
            </a:br>
            <a:r>
              <a:rPr lang="de-AT" sz="1200" dirty="0"/>
              <a:t>zur nächsten Pflanze. Die Wurzeln</a:t>
            </a:r>
            <a:br>
              <a:rPr lang="de-AT" sz="1200" dirty="0"/>
            </a:br>
            <a:r>
              <a:rPr lang="de-AT" sz="1200" dirty="0"/>
              <a:t>müssen ganz mit Erde bedeckt werden.</a:t>
            </a:r>
            <a:br>
              <a:rPr lang="de-AT" sz="1200" dirty="0"/>
            </a:br>
            <a:r>
              <a:rPr lang="de-AT" sz="1200" dirty="0"/>
              <a:t>Nur so kann die Pflanze gut wachsen.“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3708400" y="127392"/>
            <a:ext cx="237783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Um endlich ernten zu können,</a:t>
            </a:r>
            <a:br>
              <a:rPr lang="de-AT" sz="1200" dirty="0"/>
            </a:br>
            <a:r>
              <a:rPr lang="de-AT" sz="1200" dirty="0"/>
              <a:t>braucht man ein bisschen Geduld –</a:t>
            </a:r>
            <a:br>
              <a:rPr lang="de-AT" sz="1200" dirty="0"/>
            </a:br>
            <a:r>
              <a:rPr lang="de-AT" sz="1200" dirty="0"/>
              <a:t>egal, ob die Pflanzen im Garten,</a:t>
            </a:r>
            <a:br>
              <a:rPr lang="de-AT" sz="1200" dirty="0"/>
            </a:br>
            <a:r>
              <a:rPr lang="de-AT" sz="1200" dirty="0"/>
              <a:t>am Balkon oder im Zimmer auf</a:t>
            </a:r>
            <a:br>
              <a:rPr lang="de-AT" sz="1200" dirty="0"/>
            </a:br>
            <a:r>
              <a:rPr lang="de-AT" sz="1200" dirty="0"/>
              <a:t>einem Fensterbrett wachsen.</a:t>
            </a:r>
            <a:br>
              <a:rPr lang="de-AT" sz="1200" dirty="0"/>
            </a:br>
            <a:r>
              <a:rPr lang="de-AT" sz="1200" dirty="0"/>
              <a:t>Erdbeeren brauchen ein paar</a:t>
            </a:r>
            <a:br>
              <a:rPr lang="de-AT" sz="1200" dirty="0"/>
            </a:br>
            <a:r>
              <a:rPr lang="de-AT" sz="1200" dirty="0"/>
              <a:t>Monate, bis man sie endlich essen</a:t>
            </a:r>
            <a:br>
              <a:rPr lang="de-AT" sz="1200" dirty="0"/>
            </a:br>
            <a:r>
              <a:rPr lang="de-AT" sz="1200" dirty="0"/>
              <a:t>kann.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233680" y="4462525"/>
            <a:ext cx="239700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Zum Glück hat Oma Zeit und kann</a:t>
            </a:r>
            <a:br>
              <a:rPr lang="de-AT" sz="1200" dirty="0"/>
            </a:br>
            <a:r>
              <a:rPr lang="de-AT" sz="1200" dirty="0"/>
              <a:t>gemeinsam mit Julia und </a:t>
            </a:r>
            <a:r>
              <a:rPr lang="de-AT" sz="1200" dirty="0" err="1"/>
              <a:t>Lewi</a:t>
            </a:r>
            <a:br>
              <a:rPr lang="de-AT" sz="1200" dirty="0"/>
            </a:br>
            <a:r>
              <a:rPr lang="de-AT" sz="1200" dirty="0"/>
              <a:t>Erdbeermarmelade einkochen.</a:t>
            </a:r>
            <a:br>
              <a:rPr lang="de-AT" sz="1200" dirty="0"/>
            </a:br>
            <a:r>
              <a:rPr lang="de-AT" sz="1200" dirty="0"/>
              <a:t>Das machen sie natürlich nach dem</a:t>
            </a:r>
            <a:br>
              <a:rPr lang="de-AT" sz="1200" dirty="0"/>
            </a:br>
            <a:r>
              <a:rPr lang="de-AT" sz="1200" dirty="0"/>
              <a:t>Geheimrezept von Benjamin.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3708400" y="4477923"/>
            <a:ext cx="26679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sz="1200" dirty="0"/>
              <a:t>Heute Nachmittag hat Julia einige</a:t>
            </a:r>
            <a:br>
              <a:rPr lang="de-AT" sz="1200" dirty="0"/>
            </a:br>
            <a:r>
              <a:rPr lang="de-AT" sz="1200" dirty="0"/>
              <a:t>Freundinnen und Freunde eingeladen,</a:t>
            </a:r>
            <a:br>
              <a:rPr lang="de-AT" sz="1200" dirty="0"/>
            </a:br>
            <a:r>
              <a:rPr lang="de-AT" sz="1200" dirty="0"/>
              <a:t>um mit ihnen gemeinsam Palatschinken</a:t>
            </a:r>
            <a:br>
              <a:rPr lang="de-AT" sz="1200" dirty="0"/>
            </a:br>
            <a:r>
              <a:rPr lang="de-AT" sz="1200" dirty="0"/>
              <a:t>mit Erdbeermarmelade zu essen.</a:t>
            </a:r>
            <a:br>
              <a:rPr lang="de-AT" sz="1200" dirty="0"/>
            </a:br>
            <a:r>
              <a:rPr lang="de-AT" sz="1200" dirty="0"/>
              <a:t>Sie freut sich schon sehr darauf.</a:t>
            </a:r>
          </a:p>
        </p:txBody>
      </p:sp>
      <p:cxnSp>
        <p:nvCxnSpPr>
          <p:cNvPr id="8" name="Gerade Verbindung 7"/>
          <p:cNvCxnSpPr/>
          <p:nvPr/>
        </p:nvCxnSpPr>
        <p:spPr>
          <a:xfrm>
            <a:off x="0" y="4312737"/>
            <a:ext cx="6858000" cy="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3434330" y="0"/>
            <a:ext cx="0" cy="914400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260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1308</Words>
  <Application>Microsoft Office PowerPoint</Application>
  <PresentationFormat>Bildschirmpräsentation (4:3)</PresentationFormat>
  <Paragraphs>121</Paragraphs>
  <Slides>10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Gerald Fröhlich</dc:creator>
  <cp:lastModifiedBy>Constantin Badawi</cp:lastModifiedBy>
  <cp:revision>68</cp:revision>
  <cp:lastPrinted>2020-03-25T14:53:52Z</cp:lastPrinted>
  <dcterms:created xsi:type="dcterms:W3CDTF">2016-06-21T08:01:31Z</dcterms:created>
  <dcterms:modified xsi:type="dcterms:W3CDTF">2021-02-17T16:02:55Z</dcterms:modified>
</cp:coreProperties>
</file>