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7" r:id="rId3"/>
    <p:sldId id="259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8C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09" autoAdjust="0"/>
    <p:restoredTop sz="79116" autoAdjust="0"/>
  </p:normalViewPr>
  <p:slideViewPr>
    <p:cSldViewPr snapToGrid="0" snapToObjects="1">
      <p:cViewPr varScale="1">
        <p:scale>
          <a:sx n="68" d="100"/>
          <a:sy n="68" d="100"/>
        </p:scale>
        <p:origin x="1670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92A824-69B0-2941-A023-7BA49A32BC73}" type="datetimeFigureOut">
              <a:rPr lang="de-DE" smtClean="0"/>
              <a:pPr/>
              <a:t>17.02.2021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07049C-52E4-3340-B2DB-174F98369E2E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8852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AAC51-A30F-7744-B964-712BC78EE170}" type="datetimeFigureOut">
              <a:rPr lang="de-DE" smtClean="0"/>
              <a:pPr/>
              <a:t>17.02.2021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865B79-846A-AD48-B1AC-50339194E394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98163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baseline="0" dirty="0"/>
              <a:t>Ich möchte euch heute eine Geschichte erzählen, in der es darum geht, wie man Wert schaffen kann.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23382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Das ist Benjamin. Er versorgt die Gäste der Arche Noah mit gutem Essen. Heute kocht er seine berühmte</a:t>
            </a:r>
            <a:r>
              <a:rPr lang="de-AT" baseline="0" dirty="0"/>
              <a:t> Erdbeermarmelade mit Honig.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63455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Erdbeeren und Marmelade</a:t>
            </a:r>
            <a:r>
              <a:rPr lang="de-AT" baseline="0" dirty="0"/>
              <a:t> kann man bei Benjamin auch kaufen.</a:t>
            </a:r>
          </a:p>
          <a:p>
            <a:endParaRPr lang="de-AT" baseline="0" dirty="0"/>
          </a:p>
          <a:p>
            <a:r>
              <a:rPr lang="de-DE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[Lassen Sie die Kinder ausrechnen, wie viel ein Kilo Marmelade kostet.]</a:t>
            </a:r>
          </a:p>
          <a:p>
            <a:endParaRPr lang="de-DE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Julia fragt ihre Oma, warum man die Gläser wieder zurückbringen soll.</a:t>
            </a:r>
          </a:p>
          <a:p>
            <a:endParaRPr lang="de-DE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Habt ihr Vorschläge, warum das sinnvoll ist? </a:t>
            </a:r>
            <a:r>
              <a:rPr lang="de-DE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[Sammeln Sie ein paar Vorschläge der Kinder.]</a:t>
            </a:r>
            <a:endParaRPr lang="de-DE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de-AT" baseline="0" dirty="0"/>
          </a:p>
          <a:p>
            <a:r>
              <a:rPr lang="de-AT" baseline="0" dirty="0"/>
              <a:t>Oma antwortet: „Damit Benjamin sie wieder verwenden kann und keine neuen kaufen muss. Das ist gut für die Umwelt!“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53720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Benjamin schnappt sich seine Pfanne und bereitet</a:t>
            </a:r>
            <a:r>
              <a:rPr lang="de-AT" baseline="0" dirty="0"/>
              <a:t> ein paar Palatschinken vor.</a:t>
            </a:r>
          </a:p>
          <a:p>
            <a:endParaRPr lang="de-AT" baseline="0" dirty="0"/>
          </a:p>
          <a:p>
            <a:r>
              <a:rPr lang="de-DE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[Fragen Sie die Kinder, welche Zutaten man für Palatschinken benötigt.]</a:t>
            </a:r>
            <a:endParaRPr lang="de-DE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de-AT" baseline="0" dirty="0"/>
          </a:p>
          <a:p>
            <a:r>
              <a:rPr lang="de-AT" baseline="0" dirty="0"/>
              <a:t>Julia schaut genau auf die Preisschilder und wundert sich: „Warum ist ein Kilo Marmelade eigentlich so viel mehr wert als ein Kilo Erdbeeren?“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20758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Habt ihr eine Idee, warum</a:t>
            </a:r>
            <a:r>
              <a:rPr lang="de-AT" baseline="0" dirty="0"/>
              <a:t> das so ist und könnt ihr </a:t>
            </a:r>
            <a:r>
              <a:rPr lang="de-AT" baseline="0" dirty="0" err="1"/>
              <a:t>Lewi</a:t>
            </a:r>
            <a:r>
              <a:rPr lang="de-AT" baseline="0" dirty="0"/>
              <a:t> bei der Erklärung helfen?</a:t>
            </a:r>
          </a:p>
          <a:p>
            <a:endParaRPr lang="de-AT" baseline="0" dirty="0"/>
          </a:p>
          <a:p>
            <a:r>
              <a:rPr lang="de-DE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[Sammeln Sie einige Vorschläge.]</a:t>
            </a:r>
            <a:r>
              <a:rPr lang="de-DE" dirty="0"/>
              <a:t>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54108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Gut, dass </a:t>
            </a:r>
            <a:r>
              <a:rPr lang="de-AT" dirty="0" err="1"/>
              <a:t>Lewi</a:t>
            </a:r>
            <a:r>
              <a:rPr lang="de-AT" dirty="0"/>
              <a:t> immer so genau aufpasst. Er kann erklären, warum manche Dinge mehr kosten als andere.</a:t>
            </a:r>
          </a:p>
          <a:p>
            <a:endParaRPr lang="de-AT" dirty="0"/>
          </a:p>
          <a:p>
            <a:r>
              <a:rPr lang="de-DE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[Besprechen Sie mit den Kindern die Grafik und weisen Sie besonders darauf hin, dass sich der zusätzlich geschaffene Wert auf Mitarbeiter*innen (Lohn und Gehalt), Eigentümer*innen des Unternehmens (Gewinn) und den Staat (Steuern) verteilt.]</a:t>
            </a:r>
            <a:r>
              <a:rPr lang="de-DE" dirty="0"/>
              <a:t>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77196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Julia, Oma und </a:t>
            </a:r>
            <a:r>
              <a:rPr lang="de-AT" dirty="0" err="1"/>
              <a:t>Lewi</a:t>
            </a:r>
            <a:r>
              <a:rPr lang="de-AT" dirty="0"/>
              <a:t> essen die Palatschinken von Benjamin.</a:t>
            </a:r>
          </a:p>
          <a:p>
            <a:endParaRPr lang="de-AT" dirty="0"/>
          </a:p>
          <a:p>
            <a:r>
              <a:rPr lang="de-AT" dirty="0"/>
              <a:t>„</a:t>
            </a:r>
            <a:r>
              <a:rPr lang="de-AT" dirty="0" err="1"/>
              <a:t>Mmh</a:t>
            </a:r>
            <a:r>
              <a:rPr lang="de-AT" dirty="0"/>
              <a:t>, ich finde die Palatschinken </a:t>
            </a:r>
            <a:r>
              <a:rPr lang="de-AT" dirty="0" err="1"/>
              <a:t>soooo</a:t>
            </a:r>
            <a:r>
              <a:rPr lang="de-AT" dirty="0"/>
              <a:t> gut. Da könnte ich gleich noch zwei essen!“, sagt Julia.</a:t>
            </a:r>
          </a:p>
          <a:p>
            <a:endParaRPr lang="de-AT" dirty="0"/>
          </a:p>
          <a:p>
            <a:r>
              <a:rPr lang="de-AT" dirty="0" err="1"/>
              <a:t>Lewi</a:t>
            </a:r>
            <a:r>
              <a:rPr lang="de-AT" dirty="0"/>
              <a:t> meint, dass sie irgendwie anders</a:t>
            </a:r>
            <a:r>
              <a:rPr lang="de-AT" baseline="0" dirty="0"/>
              <a:t> schmecken. Er bittet Julia, Benjamin zu fragen, ob er ein Geheimrezept verwendet.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67743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Benjamin antwortet: „Meine Palatschinken und Marmeladen schmecken deshalb so gut, weil ich die besten Zutaten habe. Ich weiß genau, wie sie hergestellt werden.“</a:t>
            </a:r>
          </a:p>
          <a:p>
            <a:endParaRPr lang="de-AT" dirty="0"/>
          </a:p>
          <a:p>
            <a:r>
              <a:rPr lang="de-AT" dirty="0"/>
              <a:t>Er lacht:</a:t>
            </a:r>
            <a:r>
              <a:rPr lang="de-AT" baseline="0" dirty="0"/>
              <a:t> „Ich kann sie sogar alle von unserem Kirchturm aus sehen.“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9590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[Fragen Sie die Kinder, welche Zutaten wo zu sehen sind.]</a:t>
            </a:r>
            <a:endParaRPr lang="de-DE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22443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Die einzelnen Lieferantinnen und Lieferanten erzählen etwas über ihre Produkte.</a:t>
            </a:r>
          </a:p>
          <a:p>
            <a:endParaRPr lang="de-AT" dirty="0"/>
          </a:p>
          <a:p>
            <a:r>
              <a:rPr lang="de-AT" dirty="0"/>
              <a:t>Der Imker sagt: „Meine Produkte werden nicht weit transportiert.</a:t>
            </a:r>
            <a:r>
              <a:rPr lang="de-AT" baseline="0" dirty="0"/>
              <a:t> Das ist gut für die Umwelt.“</a:t>
            </a:r>
          </a:p>
          <a:p>
            <a:endParaRPr lang="de-AT" baseline="0" dirty="0"/>
          </a:p>
          <a:p>
            <a:r>
              <a:rPr lang="de-AT" baseline="0" dirty="0"/>
              <a:t>Der Müller, der mit seinem Mitarbeiter Mehl liefert, erzählt: „Weil die Leute meine Produkte kaufen, habe ich hier meinen Arbeitsplatz und muss nicht wegziehen. Ich gehe immer fair mit meinen Kund*innen und Mitarbeiter*innen um.“</a:t>
            </a:r>
          </a:p>
          <a:p>
            <a:endParaRPr lang="de-AT" baseline="0" dirty="0"/>
          </a:p>
          <a:p>
            <a:r>
              <a:rPr lang="de-AT" baseline="0" dirty="0"/>
              <a:t>Die Frau, die Milch und Eier liefert, sagt: „Bei mir weiß man genau, wie alles hergestellt wird. Mir ist wichtig, dass es meinen Tieren immer gut geht.“</a:t>
            </a:r>
          </a:p>
          <a:p>
            <a:endParaRPr lang="de-AT" baseline="0" dirty="0"/>
          </a:p>
          <a:p>
            <a:r>
              <a:rPr lang="de-AT" baseline="0" dirty="0"/>
              <a:t>Am Schluss erzählt noch die Frau, die die Erdbeeren bringt: „Unsere Produkte schmecken gut – und gesund sind sie auch.“</a:t>
            </a:r>
          </a:p>
          <a:p>
            <a:endParaRPr lang="de-AT" baseline="0" dirty="0"/>
          </a:p>
          <a:p>
            <a:r>
              <a:rPr lang="de-AT" baseline="0" dirty="0"/>
              <a:t>Da müsste man doch jetzt herausfinden, was Nachhaltigkeit bedeutet?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04851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Gut, dass </a:t>
            </a:r>
            <a:r>
              <a:rPr lang="de-AT" dirty="0" err="1"/>
              <a:t>Lewi</a:t>
            </a:r>
            <a:r>
              <a:rPr lang="de-AT" dirty="0"/>
              <a:t> wie</a:t>
            </a:r>
            <a:r>
              <a:rPr lang="de-AT" baseline="0" dirty="0"/>
              <a:t>der so gut aufgepasst hat. Er kann Julia genau erklären, was Nachhaltigkeit ist.</a:t>
            </a:r>
          </a:p>
          <a:p>
            <a:endParaRPr lang="de-AT" baseline="0" dirty="0"/>
          </a:p>
          <a:p>
            <a:r>
              <a:rPr lang="de-DE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[Fragen Sie jeweils nach, was sich die Kinder unter den einzelnen Punkten vorstellen und ob ihnen Beispiele einfallen.]</a:t>
            </a:r>
            <a:endParaRPr lang="de-DE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de-AT" baseline="0" dirty="0"/>
          </a:p>
          <a:p>
            <a:r>
              <a:rPr lang="de-AT" baseline="0" dirty="0"/>
              <a:t>Wirtschaft: produzieren, ohne Rohstoffe zu verschwenden; Unternehmen und Arbeitsplätze sichern; fairer Umgang mit Kund*innen und </a:t>
            </a:r>
            <a:r>
              <a:rPr lang="de-AT" baseline="0" dirty="0" err="1"/>
              <a:t>Mitarbeiter+innen</a:t>
            </a:r>
            <a:endParaRPr lang="de-AT" baseline="0" dirty="0"/>
          </a:p>
          <a:p>
            <a:endParaRPr lang="de-AT" baseline="0" dirty="0"/>
          </a:p>
          <a:p>
            <a:r>
              <a:rPr lang="de-AT" baseline="0" dirty="0"/>
              <a:t>Umwelt: Tiere und Umwelt schützen; Luft, Wasser und Böden sauber halten; Sachen wiederverwerten</a:t>
            </a:r>
          </a:p>
          <a:p>
            <a:endParaRPr lang="de-AT" baseline="0" dirty="0"/>
          </a:p>
          <a:p>
            <a:r>
              <a:rPr lang="de-AT" baseline="0" dirty="0"/>
              <a:t>Gesellschaft: Verantwortung für andere übernehmen; Wissen weitergeben; miteinander statt gegeneinander</a:t>
            </a:r>
            <a:endParaRPr lang="de-AT" dirty="0"/>
          </a:p>
          <a:p>
            <a:endParaRPr lang="de-AT" dirty="0"/>
          </a:p>
          <a:p>
            <a:r>
              <a:rPr lang="de-AT" dirty="0"/>
              <a:t>(Fragen Sie die Kinder, warum die Kreise ineinander greifen)</a:t>
            </a:r>
          </a:p>
          <a:p>
            <a:endParaRPr lang="de-AT" dirty="0"/>
          </a:p>
          <a:p>
            <a:r>
              <a:rPr lang="de-AT" dirty="0"/>
              <a:t>„Aha, jetzt habe ich verstanden, was nachhaltig bedeutet. Es heißt, dass es allen gut geht – allen Menschen, Tieren und der gesamten Umwelt“, sagt Julia.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3036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Zuerst</a:t>
            </a:r>
            <a:r>
              <a:rPr lang="de-AT" baseline="0" dirty="0"/>
              <a:t> stelle ich euch die Hauptpersonen der Geschichte vor:</a:t>
            </a:r>
            <a:endParaRPr lang="de-AT" dirty="0"/>
          </a:p>
          <a:p>
            <a:endParaRPr lang="de-AT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Das ist Julia – ihr kennt sie ja bereits aus anderen Geschichten. </a:t>
            </a:r>
            <a:r>
              <a:rPr lang="de-DE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[Sie könnten hier nach bereits bekannten Geschichten mit Julia fragen.]</a:t>
            </a:r>
            <a:endParaRPr lang="de-AT" dirty="0"/>
          </a:p>
          <a:p>
            <a:endParaRPr lang="de-AT" dirty="0"/>
          </a:p>
          <a:p>
            <a:r>
              <a:rPr lang="de-AT" dirty="0"/>
              <a:t>Julia ist mittlerweile 9 Jahre und wohnt gemeinsam mit ihrem großen Bruder Max bei ihren Eltern. Ihr</a:t>
            </a:r>
            <a:r>
              <a:rPr lang="de-AT" baseline="0" dirty="0"/>
              <a:t> treuer Begleiter ist ein Stofftier – die Maus </a:t>
            </a:r>
            <a:r>
              <a:rPr lang="de-AT" baseline="0" dirty="0" err="1"/>
              <a:t>Lewi</a:t>
            </a:r>
            <a:r>
              <a:rPr lang="de-AT" baseline="0" dirty="0"/>
              <a:t>.</a:t>
            </a:r>
          </a:p>
          <a:p>
            <a:endParaRPr lang="de-AT" baseline="0" dirty="0"/>
          </a:p>
          <a:p>
            <a:r>
              <a:rPr lang="de-AT" baseline="0" dirty="0"/>
              <a:t>Julia und </a:t>
            </a:r>
            <a:r>
              <a:rPr lang="de-AT" baseline="0" dirty="0" err="1"/>
              <a:t>Lewi</a:t>
            </a:r>
            <a:r>
              <a:rPr lang="de-AT" baseline="0" dirty="0"/>
              <a:t> haben ein großes Geheimnis: Sie können miteinander sprechen – und niemand anderer merkt das.</a:t>
            </a:r>
          </a:p>
          <a:p>
            <a:endParaRPr lang="de-AT" baseline="0" dirty="0"/>
          </a:p>
          <a:p>
            <a:r>
              <a:rPr lang="de-AT" baseline="0" dirty="0"/>
              <a:t>Julia und </a:t>
            </a:r>
            <a:r>
              <a:rPr lang="de-AT" baseline="0" dirty="0" err="1"/>
              <a:t>Lewi</a:t>
            </a:r>
            <a:r>
              <a:rPr lang="de-AT" baseline="0" dirty="0"/>
              <a:t> begleiten uns jetzt durch die ganze Geschichte.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61775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Julia möchte auch etwas tun, damit es allen gut geht.</a:t>
            </a:r>
          </a:p>
          <a:p>
            <a:endParaRPr lang="de-AT" dirty="0"/>
          </a:p>
          <a:p>
            <a:r>
              <a:rPr lang="de-AT" dirty="0"/>
              <a:t>Sie kauft kleine Pflanzen für Erdbeeren und Kräuter</a:t>
            </a:r>
            <a:r>
              <a:rPr lang="de-AT" baseline="0" dirty="0"/>
              <a:t> sowie Karottensamen. Die Erdbeeren baut sie im Garten an, Karotten am Balkon und Kräuter am Fensterbrett.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7824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Julia überlegt:</a:t>
            </a:r>
            <a:r>
              <a:rPr lang="de-AT" baseline="0" dirty="0"/>
              <a:t> „Was muss ich beachten, damit meine Pflanzen gut wachsen? Meine Oma kann mir da sicher helfen.“</a:t>
            </a:r>
          </a:p>
          <a:p>
            <a:endParaRPr lang="de-AT" baseline="0" dirty="0"/>
          </a:p>
          <a:p>
            <a:r>
              <a:rPr lang="de-DE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[Fragen Sie die Kinder, was Pflanzen aus ihrer Sicht brauchen.]</a:t>
            </a:r>
            <a:endParaRPr lang="de-DE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de-AT" baseline="0" dirty="0"/>
          </a:p>
          <a:p>
            <a:r>
              <a:rPr lang="de-AT" baseline="0" dirty="0"/>
              <a:t>Sie sagt ihr, worauf Julia aufpassen muss: „Du brauchst einen guten Platz mit genügend Licht, gute Erde und für jede Pflanze immer die richtige Menge Wasser.“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84075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Julia will jetzt die Pflanzen einsetzen</a:t>
            </a:r>
            <a:r>
              <a:rPr lang="de-AT" baseline="0" dirty="0"/>
              <a:t>. Ihre Oma erklärt, wie man das am besten macht:</a:t>
            </a:r>
          </a:p>
          <a:p>
            <a:endParaRPr lang="de-AT" baseline="0" dirty="0"/>
          </a:p>
          <a:p>
            <a:r>
              <a:rPr lang="de-AT" baseline="0" dirty="0"/>
              <a:t>„Jede Pflanze benötigt genug Abstand zur nächsten Pflanze. Die Wurzeln müssen ganz mit Erde bedeckt werden. Nur so kann die Pflanze gut wachsen.“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10455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Um endlich ernten zu können, braucht man ein bisschen Geduld</a:t>
            </a:r>
            <a:r>
              <a:rPr lang="de-AT" baseline="0" dirty="0"/>
              <a:t> – egal, ob die Pflanzen im Garten, am Balkon oder im Zimmer auf einem Fensterbrett wachsen. Erdbeeren brauchen immer ein paar Monate, bis man sie endlich essen kann.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37861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Dann ist es endlich so weit und Julia kann gemeinsam mit </a:t>
            </a:r>
            <a:r>
              <a:rPr lang="de-AT" dirty="0" err="1"/>
              <a:t>Lewi</a:t>
            </a:r>
            <a:r>
              <a:rPr lang="de-AT" dirty="0"/>
              <a:t> die Erdbeeren ernten. Zum Glück hat Oma Zeit</a:t>
            </a:r>
            <a:r>
              <a:rPr lang="de-AT" baseline="0" dirty="0"/>
              <a:t> und kann sie dann gemeinsam mit Julia und </a:t>
            </a:r>
            <a:r>
              <a:rPr lang="de-AT" baseline="0" dirty="0" err="1"/>
              <a:t>Lewi</a:t>
            </a:r>
            <a:r>
              <a:rPr lang="de-AT" baseline="0" dirty="0"/>
              <a:t> einkochen. Das machen sie natürlich nach dem Geheimrezept von Benjamin.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08794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Heute Nachmittag hat Julia einige Freundinnen und Freunde eingeladen,</a:t>
            </a:r>
            <a:r>
              <a:rPr lang="de-AT" baseline="0" dirty="0"/>
              <a:t> um mit ihnen gemeinsam Palatschinken mit Erdbeermarmelade zu essen. Sie freut sich schon sehr darauf.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22686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Alle </a:t>
            </a:r>
            <a:r>
              <a:rPr lang="de-AT"/>
              <a:t>Kinder lieben </a:t>
            </a:r>
            <a:r>
              <a:rPr lang="de-AT" dirty="0"/>
              <a:t>die köstlichen Palatschinken. Weil alle so begeistert sind, schenkt Julia jedem Kind beim</a:t>
            </a:r>
            <a:r>
              <a:rPr lang="de-AT" baseline="0" dirty="0"/>
              <a:t> Abschied ein kleines Glas selbst gemachte Erdbeermarmelade.</a:t>
            </a:r>
          </a:p>
          <a:p>
            <a:endParaRPr lang="de-AT" baseline="0" dirty="0"/>
          </a:p>
          <a:p>
            <a:r>
              <a:rPr lang="de-AT" baseline="0" dirty="0"/>
              <a:t>Julia und </a:t>
            </a:r>
            <a:r>
              <a:rPr lang="de-AT" baseline="0" dirty="0" err="1"/>
              <a:t>Lewi</a:t>
            </a:r>
            <a:r>
              <a:rPr lang="de-AT" baseline="0" dirty="0"/>
              <a:t> ist es gelungen, aus kleinen Pflanzen etwas Wertvolles zu schaffen, das allen Freude bereitet.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6967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08216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Julia verbringt jeden Dienstagnachmittag mit ihrer Oma.</a:t>
            </a:r>
          </a:p>
          <a:p>
            <a:endParaRPr lang="de-A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A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Oft</a:t>
            </a:r>
            <a:r>
              <a:rPr lang="de-AT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machen Sie gemeinsam einen Ausflug.</a:t>
            </a:r>
          </a:p>
          <a:p>
            <a:endParaRPr lang="de-AT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AT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Könnt ihr euch noch erinnern, wohin sie in einer anderen Geschichte gemeinsam gefahren sind? </a:t>
            </a:r>
            <a:r>
              <a:rPr lang="de-DE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[In die Stadt – dort haben sie Kekse gekauft / im Leseheft „Ideen zum Rollen bringen“]</a:t>
            </a:r>
            <a:r>
              <a:rPr lang="de-DE" dirty="0"/>
              <a:t> </a:t>
            </a:r>
            <a:endParaRPr lang="de-A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8868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Heute wollen Sie mit dem Bus zu einem ganz besonderen Garten fahren. Dort</a:t>
            </a:r>
            <a:r>
              <a:rPr lang="de-AT" baseline="0" dirty="0"/>
              <a:t> gibt es vieles zu entdecken.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81585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Julia ist begeistert: „So ein toller Garten </a:t>
            </a:r>
            <a:r>
              <a:rPr lang="de-AT" sz="1200" dirty="0"/>
              <a:t>–</a:t>
            </a:r>
            <a:r>
              <a:rPr lang="de-AT" dirty="0"/>
              <a:t> und Erdbeeren gibt es auch.“</a:t>
            </a:r>
          </a:p>
          <a:p>
            <a:endParaRPr lang="de-AT" i="1" dirty="0"/>
          </a:p>
          <a:p>
            <a:r>
              <a:rPr lang="de-DE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</a:t>
            </a:r>
            <a:r>
              <a:rPr lang="de-AT" i="1" dirty="0"/>
              <a:t>Fragen Sie nach, was es sonst noch alles in diesem Garten geben könnte. Die Kinder können auch das Bild beschreiben.</a:t>
            </a:r>
            <a:r>
              <a:rPr lang="de-DE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]</a:t>
            </a:r>
            <a:endParaRPr lang="de-AT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42781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[Lesen Sie mit den Kindern den Text auf dem Schild.</a:t>
            </a:r>
            <a:endParaRPr lang="de-DE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de-DE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Worüber könnten Julia und ihre Oma jetzt nachdenken? Sammeln Sie ein paar Vorschläge.]</a:t>
            </a:r>
          </a:p>
          <a:p>
            <a:endParaRPr lang="de-DE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Oma denkt: „Als ich so alt war wie Julia, hatten wir verschiedene Erdbeeren und Karotten in unserem Garten. Das hatte ich schon ganz vergessen.“</a:t>
            </a:r>
          </a:p>
          <a:p>
            <a:endParaRPr lang="de-DE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Julia überlegt: „Was heißt denn Nachhaltigkeit? Das werde ich hier sicher herausfinden.“</a:t>
            </a:r>
            <a:r>
              <a:rPr lang="de-DE" dirty="0"/>
              <a:t>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71333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Julia liebt Erdbeeren</a:t>
            </a:r>
            <a:r>
              <a:rPr lang="de-AT" baseline="0" dirty="0"/>
              <a:t> und fragt ihre Oma: „Können wir bitte gemeinsam die Erdbeeren pflücken?“</a:t>
            </a:r>
          </a:p>
          <a:p>
            <a:endParaRPr lang="de-AT" baseline="0" dirty="0"/>
          </a:p>
          <a:p>
            <a:r>
              <a:rPr lang="de-AT" dirty="0"/>
              <a:t>„Das wäre super und naschen</a:t>
            </a:r>
            <a:r>
              <a:rPr lang="de-AT" baseline="0" dirty="0"/>
              <a:t> können wir da auch schon ein wenig“, flüstert </a:t>
            </a:r>
            <a:r>
              <a:rPr lang="de-AT" baseline="0" dirty="0" err="1"/>
              <a:t>Lewi</a:t>
            </a:r>
            <a:r>
              <a:rPr lang="de-AT" baseline="0" dirty="0"/>
              <a:t> Julia ins Ohr.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7600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Alle kosten sich durch die herrlichen Erdbeeren.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99229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Jetzt wollen sie natürlich auch noch die anderen Kostproben ausprobieren.</a:t>
            </a:r>
          </a:p>
          <a:p>
            <a:endParaRPr lang="de-AT" dirty="0"/>
          </a:p>
          <a:p>
            <a:r>
              <a:rPr lang="de-AT" dirty="0"/>
              <a:t>Oma denkt sich, dass sie</a:t>
            </a:r>
            <a:r>
              <a:rPr lang="de-AT" baseline="0" dirty="0"/>
              <a:t> diese Beeren am liebsten hat, weil sie so süß sind.</a:t>
            </a:r>
          </a:p>
          <a:p>
            <a:endParaRPr lang="de-AT" baseline="0" dirty="0"/>
          </a:p>
          <a:p>
            <a:r>
              <a:rPr lang="de-AT" baseline="0" dirty="0"/>
              <a:t>Julia findet, dass ihre Beeren lustig aussehen und auch alle ein bisschen anders schmecken.</a:t>
            </a:r>
          </a:p>
          <a:p>
            <a:endParaRPr lang="de-AT" baseline="0" dirty="0"/>
          </a:p>
          <a:p>
            <a:r>
              <a:rPr lang="de-AT" baseline="0" dirty="0" err="1"/>
              <a:t>Lewi</a:t>
            </a:r>
            <a:r>
              <a:rPr lang="de-AT" baseline="0" dirty="0"/>
              <a:t> meint, dass die Karotten besser schmecken als alle, die er bisher gegessen hat.</a:t>
            </a:r>
            <a:endParaRPr lang="de-AT" dirty="0"/>
          </a:p>
          <a:p>
            <a:endParaRPr lang="de-AT" dirty="0"/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7375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AT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E8208-664E-794C-9321-DFEDD3D21434}" type="datetime1">
              <a:rPr lang="de-AT" smtClean="0"/>
              <a:pPr/>
              <a:t>17.02.2021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370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264C-7A75-8C43-A5CD-E5300EFA9553}" type="datetime1">
              <a:rPr lang="de-AT" smtClean="0"/>
              <a:pPr/>
              <a:t>17.02.2021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7713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9789-42C0-BD47-B7AB-5DF80F1661A1}" type="datetime1">
              <a:rPr lang="de-AT" smtClean="0"/>
              <a:pPr/>
              <a:t>17.02.2021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3807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510F5-883A-434B-B278-09CA36E352F4}" type="datetime1">
              <a:rPr lang="de-AT" smtClean="0"/>
              <a:pPr/>
              <a:t>17.02.2021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4324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E391-12D7-5743-9FAA-2190D0028827}" type="datetime1">
              <a:rPr lang="de-AT" smtClean="0"/>
              <a:pPr/>
              <a:t>17.02.2021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6476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7DD94-F9B9-EF4E-A314-86ED07DBBF45}" type="datetime1">
              <a:rPr lang="de-AT" smtClean="0"/>
              <a:pPr/>
              <a:t>17.02.2021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1305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23D0-ADD3-174B-84E8-DD46DBEA2F19}" type="datetime1">
              <a:rPr lang="de-AT" smtClean="0"/>
              <a:pPr/>
              <a:t>17.02.2021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1289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0557-5148-3840-B041-71D10D91B1ED}" type="datetime1">
              <a:rPr lang="de-AT" smtClean="0"/>
              <a:pPr/>
              <a:t>17.02.2021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0309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A97CC-2B50-904E-BC92-C94EA299ABB0}" type="datetime1">
              <a:rPr lang="de-AT" smtClean="0"/>
              <a:pPr/>
              <a:t>17.02.2021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3952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328B6-C049-BD47-9962-094D5EB3A6F0}" type="datetime1">
              <a:rPr lang="de-AT" smtClean="0"/>
              <a:pPr/>
              <a:t>17.02.2021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9116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39608-C880-0943-9D5B-FB93639E88A0}" type="datetime1">
              <a:rPr lang="de-AT" smtClean="0"/>
              <a:pPr/>
              <a:t>17.02.2021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5899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1AC8F-34E7-F44E-BD2E-D7FD9F23CD57}" type="datetime1">
              <a:rPr lang="de-AT" smtClean="0"/>
              <a:pPr/>
              <a:t>17.02.2021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FD811-B0FC-4041-9949-AA980EF62615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7755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hyperlink" Target="http://www.ifte.at/entrepreneur" TargetMode="External"/><Relationship Id="rId9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-1" y="0"/>
            <a:ext cx="9144001" cy="6858000"/>
          </a:xfrm>
          <a:prstGeom prst="rect">
            <a:avLst/>
          </a:prstGeom>
          <a:solidFill>
            <a:srgbClr val="608C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4" name="Bild 3" descr="Wert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59614" y="271297"/>
            <a:ext cx="5424770" cy="2348705"/>
          </a:xfrm>
          <a:prstGeom prst="rect">
            <a:avLst/>
          </a:prstGeom>
        </p:spPr>
      </p:pic>
      <p:pic>
        <p:nvPicPr>
          <p:cNvPr id="2" name="Bild 1" descr="Wert Kopie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59614" y="2620002"/>
            <a:ext cx="5424770" cy="3966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492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10</a:t>
            </a:fld>
            <a:endParaRPr lang="de-DE"/>
          </a:p>
        </p:txBody>
      </p:sp>
      <p:pic>
        <p:nvPicPr>
          <p:cNvPr id="3" name="Bild 2" descr="LEWI 16-17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8045" y="0"/>
            <a:ext cx="4436090" cy="633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884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11</a:t>
            </a:fld>
            <a:endParaRPr lang="de-DE"/>
          </a:p>
        </p:txBody>
      </p:sp>
      <p:pic>
        <p:nvPicPr>
          <p:cNvPr id="3" name="Bild 2" descr="LEWI 16-17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9643" y="713310"/>
            <a:ext cx="5636450" cy="5019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130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>
          <a:xfrm>
            <a:off x="6553200" y="6336792"/>
            <a:ext cx="2133600" cy="365125"/>
          </a:xfrm>
        </p:spPr>
        <p:txBody>
          <a:bodyPr/>
          <a:lstStyle/>
          <a:p>
            <a:fld id="{801FD811-B0FC-4041-9949-AA980EF62615}" type="slidenum">
              <a:rPr lang="de-DE" smtClean="0"/>
              <a:pPr/>
              <a:t>12</a:t>
            </a:fld>
            <a:endParaRPr lang="de-DE"/>
          </a:p>
        </p:txBody>
      </p:sp>
      <p:pic>
        <p:nvPicPr>
          <p:cNvPr id="3" name="Bild 2" descr="LEWI 18-19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0130" y="0"/>
            <a:ext cx="4445318" cy="633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8460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13</a:t>
            </a:fld>
            <a:endParaRPr lang="de-DE"/>
          </a:p>
        </p:txBody>
      </p:sp>
      <p:pic>
        <p:nvPicPr>
          <p:cNvPr id="3" name="Bild 2" descr="LEWI 18-19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9287" y="0"/>
            <a:ext cx="4795236" cy="607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354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14</a:t>
            </a:fld>
            <a:endParaRPr lang="de-DE"/>
          </a:p>
        </p:txBody>
      </p:sp>
      <p:pic>
        <p:nvPicPr>
          <p:cNvPr id="3" name="Bild 2" descr="LEWI 20-21 Kopi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512" y="0"/>
            <a:ext cx="8857488" cy="6336792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5358030" y="697194"/>
            <a:ext cx="17605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600" dirty="0"/>
              <a:t>Mitarbeiter*innen </a:t>
            </a:r>
            <a:br>
              <a:rPr lang="de-AT" sz="1600" dirty="0"/>
            </a:br>
            <a:r>
              <a:rPr lang="de-AT" sz="1600" dirty="0"/>
              <a:t>(Lohn)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5436312" y="1571451"/>
            <a:ext cx="17231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600" dirty="0"/>
              <a:t>Eigentümer*innen</a:t>
            </a:r>
            <a:br>
              <a:rPr lang="de-AT" sz="1600" dirty="0"/>
            </a:br>
            <a:r>
              <a:rPr lang="de-AT" sz="1600" dirty="0"/>
              <a:t>(Gewinn)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436312" y="2510089"/>
            <a:ext cx="96342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600" dirty="0"/>
              <a:t>Staat</a:t>
            </a:r>
            <a:br>
              <a:rPr lang="de-AT" sz="1600" dirty="0"/>
            </a:br>
            <a:r>
              <a:rPr lang="de-AT" sz="1600" dirty="0"/>
              <a:t>(Steuern)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321329" y="2267256"/>
            <a:ext cx="1131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1600" dirty="0"/>
              <a:t>Arbeitszeit,</a:t>
            </a:r>
          </a:p>
          <a:p>
            <a:pPr algn="ctr"/>
            <a:r>
              <a:rPr lang="de-AT" sz="1600" dirty="0"/>
              <a:t> andere </a:t>
            </a:r>
          </a:p>
          <a:p>
            <a:pPr algn="ctr"/>
            <a:r>
              <a:rPr lang="de-AT" sz="1600" dirty="0"/>
              <a:t>Zutaten,</a:t>
            </a:r>
          </a:p>
          <a:p>
            <a:pPr algn="ctr"/>
            <a:r>
              <a:rPr lang="de-AT" sz="1600" dirty="0"/>
              <a:t>Wissen,</a:t>
            </a:r>
          </a:p>
          <a:p>
            <a:pPr algn="ctr"/>
            <a:r>
              <a:rPr lang="de-AT" sz="1600" dirty="0"/>
              <a:t>Ideen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2050611" y="3806092"/>
            <a:ext cx="11310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1600" dirty="0"/>
              <a:t>Arbeitszeit,</a:t>
            </a:r>
          </a:p>
          <a:p>
            <a:pPr algn="ctr"/>
            <a:r>
              <a:rPr lang="de-AT" sz="1600" dirty="0"/>
              <a:t>Körbchen,</a:t>
            </a:r>
          </a:p>
          <a:p>
            <a:pPr algn="ctr"/>
            <a:r>
              <a:rPr lang="de-AT" sz="1600" dirty="0"/>
              <a:t>Wissen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2097955" y="4822626"/>
            <a:ext cx="105760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1600" dirty="0"/>
              <a:t>Erdbeeren</a:t>
            </a:r>
          </a:p>
          <a:p>
            <a:pPr algn="ctr"/>
            <a:r>
              <a:rPr lang="de-AT" sz="1600" dirty="0"/>
              <a:t>gepflückt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80356" y="4818445"/>
            <a:ext cx="10576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1600" dirty="0"/>
              <a:t>Erdbeeren</a:t>
            </a:r>
          </a:p>
          <a:p>
            <a:pPr algn="ctr"/>
            <a:r>
              <a:rPr lang="de-AT" sz="1600" dirty="0"/>
              <a:t>selber</a:t>
            </a:r>
          </a:p>
          <a:p>
            <a:pPr algn="ctr"/>
            <a:r>
              <a:rPr lang="de-AT" sz="1600" dirty="0"/>
              <a:t>pflücken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3255608" y="4861939"/>
            <a:ext cx="133592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1600" dirty="0"/>
              <a:t>Marmelade,</a:t>
            </a:r>
          </a:p>
          <a:p>
            <a:pPr algn="ctr"/>
            <a:r>
              <a:rPr lang="de-AT" sz="1600" dirty="0"/>
              <a:t>Palatschinken</a:t>
            </a:r>
          </a:p>
        </p:txBody>
      </p:sp>
    </p:spTree>
    <p:extLst>
      <p:ext uri="{BB962C8B-B14F-4D97-AF65-F5344CB8AC3E}">
        <p14:creationId xmlns:p14="http://schemas.microsoft.com/office/powerpoint/2010/main" val="14475630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15</a:t>
            </a:fld>
            <a:endParaRPr lang="de-DE"/>
          </a:p>
        </p:txBody>
      </p:sp>
      <p:pic>
        <p:nvPicPr>
          <p:cNvPr id="3" name="Bild 2" descr="LEWI 22-23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9889" y="0"/>
            <a:ext cx="7046908" cy="6277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9236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16</a:t>
            </a:fld>
            <a:endParaRPr lang="de-DE"/>
          </a:p>
        </p:txBody>
      </p:sp>
      <p:pic>
        <p:nvPicPr>
          <p:cNvPr id="3" name="Bild 2" descr="LEWI 22-23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3904" y="548030"/>
            <a:ext cx="5618854" cy="546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6617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17</a:t>
            </a:fld>
            <a:endParaRPr lang="de-DE"/>
          </a:p>
        </p:txBody>
      </p:sp>
      <p:pic>
        <p:nvPicPr>
          <p:cNvPr id="4" name="Bild 3" descr="LEWI 24-25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644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4907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18</a:t>
            </a:fld>
            <a:endParaRPr lang="de-DE"/>
          </a:p>
        </p:txBody>
      </p:sp>
      <p:pic>
        <p:nvPicPr>
          <p:cNvPr id="3" name="Bild 2" descr="LEWI 26-27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230" y="2992424"/>
            <a:ext cx="3053074" cy="3121904"/>
          </a:xfrm>
          <a:prstGeom prst="rect">
            <a:avLst/>
          </a:prstGeom>
        </p:spPr>
      </p:pic>
      <p:pic>
        <p:nvPicPr>
          <p:cNvPr id="4" name="Bild 3" descr="LEWI 26-27 Kopie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5888" y="3128810"/>
            <a:ext cx="3192751" cy="2985518"/>
          </a:xfrm>
          <a:prstGeom prst="rect">
            <a:avLst/>
          </a:prstGeom>
        </p:spPr>
      </p:pic>
      <p:pic>
        <p:nvPicPr>
          <p:cNvPr id="5" name="Bild 4" descr="LEWI 26-27 Kopie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8168" y="243570"/>
            <a:ext cx="3260471" cy="2748854"/>
          </a:xfrm>
          <a:prstGeom prst="rect">
            <a:avLst/>
          </a:prstGeom>
        </p:spPr>
      </p:pic>
      <p:pic>
        <p:nvPicPr>
          <p:cNvPr id="6" name="Bild 5" descr="LEWI 26-27 Kopie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230" y="73938"/>
            <a:ext cx="3292388" cy="291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9075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19</a:t>
            </a:fld>
            <a:endParaRPr lang="de-DE"/>
          </a:p>
        </p:txBody>
      </p:sp>
      <p:pic>
        <p:nvPicPr>
          <p:cNvPr id="3" name="Bild 2" descr="LEWI 28-29 Kopi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9558"/>
            <a:ext cx="9046145" cy="6471760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2385861" y="1570316"/>
            <a:ext cx="2140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3600" dirty="0"/>
              <a:t>Wirtschaft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4813643" y="1588046"/>
            <a:ext cx="16699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3600" dirty="0"/>
              <a:t>Umwelt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3443855" y="3436732"/>
            <a:ext cx="24515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3600" dirty="0"/>
              <a:t>Gesellschaft</a:t>
            </a:r>
          </a:p>
        </p:txBody>
      </p:sp>
    </p:spTree>
    <p:extLst>
      <p:ext uri="{BB962C8B-B14F-4D97-AF65-F5344CB8AC3E}">
        <p14:creationId xmlns:p14="http://schemas.microsoft.com/office/powerpoint/2010/main" val="793231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2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2856" y="993913"/>
            <a:ext cx="4253947" cy="4890052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67631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20</a:t>
            </a:fld>
            <a:endParaRPr lang="de-DE"/>
          </a:p>
        </p:txBody>
      </p:sp>
      <p:pic>
        <p:nvPicPr>
          <p:cNvPr id="3" name="Bild 2" descr="LEWI 30-31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4495" y="1457"/>
            <a:ext cx="5445084" cy="605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048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21</a:t>
            </a:fld>
            <a:endParaRPr lang="de-DE"/>
          </a:p>
        </p:txBody>
      </p:sp>
      <p:pic>
        <p:nvPicPr>
          <p:cNvPr id="3" name="Bild 2" descr="LEWI 30-31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7158" y="702189"/>
            <a:ext cx="7610940" cy="5380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4126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22</a:t>
            </a:fld>
            <a:endParaRPr lang="de-DE"/>
          </a:p>
        </p:txBody>
      </p:sp>
      <p:pic>
        <p:nvPicPr>
          <p:cNvPr id="3" name="Bild 2" descr="LEWI 32-33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6390" y="0"/>
            <a:ext cx="7002064" cy="649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7870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23</a:t>
            </a:fld>
            <a:endParaRPr lang="de-DE"/>
          </a:p>
        </p:txBody>
      </p:sp>
      <p:pic>
        <p:nvPicPr>
          <p:cNvPr id="3" name="Bild 2" descr="LEWI 32-33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13490" y="582827"/>
            <a:ext cx="5923485" cy="550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1986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24</a:t>
            </a:fld>
            <a:endParaRPr lang="de-DE"/>
          </a:p>
        </p:txBody>
      </p:sp>
      <p:pic>
        <p:nvPicPr>
          <p:cNvPr id="3" name="Bild 2" descr="LEWI 34-35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0415" y="0"/>
            <a:ext cx="5698285" cy="635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4319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25</a:t>
            </a:fld>
            <a:endParaRPr lang="de-DE"/>
          </a:p>
        </p:txBody>
      </p:sp>
      <p:pic>
        <p:nvPicPr>
          <p:cNvPr id="3" name="Bild 2" descr="LEWI 34-35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3961" y="130482"/>
            <a:ext cx="5667046" cy="5941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6943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26</a:t>
            </a:fld>
            <a:endParaRPr lang="de-DE"/>
          </a:p>
        </p:txBody>
      </p:sp>
      <p:pic>
        <p:nvPicPr>
          <p:cNvPr id="3" name="Bild 2" descr="LEWI 36-37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893" y="339256"/>
            <a:ext cx="9155893" cy="584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1671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7DD57375-007B-413D-8BF6-126D0BB482D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35267">
            <a:off x="3137517" y="357389"/>
            <a:ext cx="2270580" cy="1471290"/>
          </a:xfrm>
          <a:prstGeom prst="rect">
            <a:avLst/>
          </a:prstGeom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27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EF051485-50B0-43F5-B3D3-7965E42046B6}"/>
              </a:ext>
            </a:extLst>
          </p:cNvPr>
          <p:cNvSpPr txBox="1"/>
          <p:nvPr/>
        </p:nvSpPr>
        <p:spPr>
          <a:xfrm>
            <a:off x="1506663" y="1994521"/>
            <a:ext cx="7411012" cy="46166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400" b="1" dirty="0" err="1">
                <a:cs typeface="Arial" panose="020B0604020202020204" pitchFamily="34" charset="0"/>
              </a:rPr>
              <a:t>Reihe</a:t>
            </a:r>
            <a:r>
              <a:rPr lang="en-GB" sz="1400" b="1" dirty="0">
                <a:cs typeface="Arial" panose="020B0604020202020204" pitchFamily="34" charset="0"/>
              </a:rPr>
              <a:t> </a:t>
            </a:r>
            <a:r>
              <a:rPr lang="de-AT" sz="1400" b="1" dirty="0"/>
              <a:t>„ENTREPRENEUR“: </a:t>
            </a:r>
            <a:r>
              <a:rPr lang="en-GB" sz="1400" b="1" dirty="0" err="1">
                <a:cs typeface="Arial" panose="020B0604020202020204" pitchFamily="34" charset="0"/>
              </a:rPr>
              <a:t>Wir</a:t>
            </a:r>
            <a:r>
              <a:rPr lang="en-GB" sz="1400" b="1" dirty="0">
                <a:cs typeface="Arial" panose="020B0604020202020204" pitchFamily="34" charset="0"/>
              </a:rPr>
              <a:t> </a:t>
            </a:r>
            <a:r>
              <a:rPr lang="en-GB" sz="1400" b="1" dirty="0" err="1">
                <a:cs typeface="Arial" panose="020B0604020202020204" pitchFamily="34" charset="0"/>
              </a:rPr>
              <a:t>schaffen</a:t>
            </a:r>
            <a:r>
              <a:rPr lang="en-GB" sz="1400" b="1" dirty="0">
                <a:cs typeface="Arial" panose="020B0604020202020204" pitchFamily="34" charset="0"/>
              </a:rPr>
              <a:t> Wert</a:t>
            </a:r>
          </a:p>
          <a:p>
            <a:r>
              <a:rPr lang="en-GB" sz="1400" dirty="0" err="1">
                <a:cs typeface="Arial" panose="020B0604020202020204" pitchFamily="34" charset="0"/>
              </a:rPr>
              <a:t>Konzept</a:t>
            </a:r>
            <a:r>
              <a:rPr lang="en-GB" sz="1400" dirty="0">
                <a:cs typeface="Arial" panose="020B0604020202020204" pitchFamily="34" charset="0"/>
              </a:rPr>
              <a:t> und Text: Heidi Huber und </a:t>
            </a:r>
            <a:r>
              <a:rPr lang="de-AT" sz="1400" dirty="0"/>
              <a:t>Gerald Fröhlich</a:t>
            </a:r>
          </a:p>
          <a:p>
            <a:r>
              <a:rPr lang="de-AT" sz="1400" dirty="0"/>
              <a:t>Illustrationen: Helmut </a:t>
            </a:r>
            <a:r>
              <a:rPr lang="de-AT" sz="1400" dirty="0" err="1"/>
              <a:t>Pokornig</a:t>
            </a:r>
            <a:endParaRPr lang="de-AT" sz="1400" dirty="0"/>
          </a:p>
          <a:p>
            <a:endParaRPr lang="de-AT" sz="1400" dirty="0"/>
          </a:p>
          <a:p>
            <a:endParaRPr lang="de-AT" sz="1400" dirty="0"/>
          </a:p>
          <a:p>
            <a:r>
              <a:rPr lang="de-AT" sz="1400" b="1" dirty="0"/>
              <a:t>Didaktische Begleitmaterialien für Kinder und Lehrer*innen:</a:t>
            </a:r>
          </a:p>
          <a:p>
            <a:r>
              <a:rPr lang="de-AT" sz="1400" b="1" dirty="0"/>
              <a:t>A1 </a:t>
            </a:r>
            <a:r>
              <a:rPr lang="de-AT" sz="1400" b="1" dirty="0" err="1"/>
              <a:t>Idea</a:t>
            </a:r>
            <a:r>
              <a:rPr lang="de-AT" sz="1400" b="1" dirty="0"/>
              <a:t> Challenge: Wir schaffen Wert – www.youthstart.eu</a:t>
            </a:r>
            <a:endParaRPr lang="de-AT" sz="1400" dirty="0"/>
          </a:p>
          <a:p>
            <a:r>
              <a:rPr lang="de-AT" sz="1400" dirty="0"/>
              <a:t>Die Challenge ist Teil des Arbeitsbuchs für Volksschulkinder „Jedes Kind stärken“, Band 4 </a:t>
            </a:r>
          </a:p>
          <a:p>
            <a:r>
              <a:rPr lang="de-AT" sz="1400" dirty="0"/>
              <a:t>(Wien/Salzburg 2020)</a:t>
            </a:r>
          </a:p>
          <a:p>
            <a:endParaRPr lang="de-AT" sz="1400" b="1" dirty="0"/>
          </a:p>
          <a:p>
            <a:r>
              <a:rPr lang="de-AT" sz="1400" b="1" dirty="0"/>
              <a:t>Bestellung aller Unterrichtsmaterialien der Reihe „ENTREPRENEUR“:  </a:t>
            </a:r>
            <a:r>
              <a:rPr lang="de-AT" sz="1400" b="1" dirty="0">
                <a:hlinkClick r:id="rId4"/>
              </a:rPr>
              <a:t>www.ifte.at/entrepreneur</a:t>
            </a:r>
            <a:endParaRPr lang="de-AT" sz="1400" b="1" dirty="0"/>
          </a:p>
          <a:p>
            <a:endParaRPr lang="de-AT" sz="1400" b="1" dirty="0"/>
          </a:p>
          <a:p>
            <a:endParaRPr lang="de-AT" sz="1400" b="1" dirty="0"/>
          </a:p>
          <a:p>
            <a:r>
              <a:rPr lang="de-AT" sz="1400" b="1" dirty="0"/>
              <a:t>Impressum:</a:t>
            </a:r>
          </a:p>
          <a:p>
            <a:endParaRPr lang="de-AT" sz="1400" b="1" dirty="0"/>
          </a:p>
          <a:p>
            <a:endParaRPr lang="de-AT" sz="1400" b="1" dirty="0"/>
          </a:p>
          <a:p>
            <a:endParaRPr lang="de-AT" sz="1400" b="1" dirty="0"/>
          </a:p>
          <a:p>
            <a:endParaRPr lang="de-AT" sz="1400" b="1" dirty="0"/>
          </a:p>
          <a:p>
            <a:endParaRPr lang="de-AT" sz="1400" b="1" dirty="0"/>
          </a:p>
          <a:p>
            <a:endParaRPr lang="de-AT" sz="1400" b="1" dirty="0"/>
          </a:p>
          <a:p>
            <a:r>
              <a:rPr lang="en-GB" sz="1400" b="1" dirty="0" err="1">
                <a:cs typeface="Arial" panose="020B0604020202020204" pitchFamily="34" charset="0"/>
              </a:rPr>
              <a:t>Kontakt</a:t>
            </a:r>
            <a:r>
              <a:rPr lang="en-GB" sz="1400" b="1" dirty="0">
                <a:cs typeface="Arial" panose="020B0604020202020204" pitchFamily="34" charset="0"/>
              </a:rPr>
              <a:t>: </a:t>
            </a:r>
            <a:r>
              <a:rPr lang="en-GB" sz="1400" b="1" dirty="0" err="1">
                <a:cs typeface="Arial" panose="020B0604020202020204" pitchFamily="34" charset="0"/>
              </a:rPr>
              <a:t>office@ifte.at</a:t>
            </a:r>
            <a:endParaRPr lang="en-GB" sz="1400" b="1" dirty="0">
              <a:cs typeface="Arial" panose="020B0604020202020204" pitchFamily="34" charset="0"/>
            </a:endParaRPr>
          </a:p>
        </p:txBody>
      </p:sp>
      <p:pic>
        <p:nvPicPr>
          <p:cNvPr id="9" name="Bild 4" descr="kph-kurzlogo-2014-rgb-300.png">
            <a:extLst>
              <a:ext uri="{FF2B5EF4-FFF2-40B4-BE49-F238E27FC236}">
                <a16:creationId xmlns:a16="http://schemas.microsoft.com/office/drawing/2014/main" id="{B3674D8A-22CB-4F27-A854-720EEB1B85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0253" y="5232499"/>
            <a:ext cx="831074" cy="763357"/>
          </a:xfrm>
          <a:prstGeom prst="rect">
            <a:avLst/>
          </a:prstGeom>
        </p:spPr>
      </p:pic>
      <p:pic>
        <p:nvPicPr>
          <p:cNvPr id="11" name="Bild 2">
            <a:extLst>
              <a:ext uri="{FF2B5EF4-FFF2-40B4-BE49-F238E27FC236}">
                <a16:creationId xmlns:a16="http://schemas.microsoft.com/office/drawing/2014/main" id="{8903ACC5-145A-4C1B-9233-A60083E03791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572000" y="775072"/>
            <a:ext cx="1182580" cy="63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5">
            <a:extLst>
              <a:ext uri="{FF2B5EF4-FFF2-40B4-BE49-F238E27FC236}">
                <a16:creationId xmlns:a16="http://schemas.microsoft.com/office/drawing/2014/main" id="{F2DD64E2-F6A8-490C-88BC-D95ACEA24890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847" y="1993836"/>
            <a:ext cx="539750" cy="760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7D8D61D5-4D75-4986-88F8-BD9C3C60EE88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613" y="3070328"/>
            <a:ext cx="939856" cy="1312544"/>
          </a:xfrm>
          <a:prstGeom prst="rect">
            <a:avLst/>
          </a:prstGeom>
        </p:spPr>
      </p:pic>
      <p:pic>
        <p:nvPicPr>
          <p:cNvPr id="17" name="Grafik 16" descr="IFTE">
            <a:extLst>
              <a:ext uri="{FF2B5EF4-FFF2-40B4-BE49-F238E27FC236}">
                <a16:creationId xmlns:a16="http://schemas.microsoft.com/office/drawing/2014/main" id="{551CEA87-CAC2-493F-BB70-248050D87979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3988" y="5232499"/>
            <a:ext cx="1021443" cy="76335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9ADADE6E-29AD-C549-A7FF-E39657BD7D09}"/>
              </a:ext>
            </a:extLst>
          </p:cNvPr>
          <p:cNvSpPr txBox="1"/>
          <p:nvPr/>
        </p:nvSpPr>
        <p:spPr>
          <a:xfrm>
            <a:off x="2861657" y="5257192"/>
            <a:ext cx="15419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cs typeface="Arial" panose="020B0604020202020204" pitchFamily="34" charset="0"/>
              </a:rPr>
              <a:t>Initiative for Teaching </a:t>
            </a:r>
          </a:p>
          <a:p>
            <a:r>
              <a:rPr lang="en-GB" sz="1400" dirty="0">
                <a:cs typeface="Arial" panose="020B0604020202020204" pitchFamily="34" charset="0"/>
              </a:rPr>
              <a:t>Entrepreneurship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48762424-2A88-2E43-AFD6-B225BB4CFD47}"/>
              </a:ext>
            </a:extLst>
          </p:cNvPr>
          <p:cNvSpPr txBox="1"/>
          <p:nvPr/>
        </p:nvSpPr>
        <p:spPr>
          <a:xfrm>
            <a:off x="5687975" y="5257192"/>
            <a:ext cx="32297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err="1">
                <a:cs typeface="Arial" panose="020B0604020202020204" pitchFamily="34" charset="0"/>
              </a:rPr>
              <a:t>Zentrum</a:t>
            </a:r>
            <a:r>
              <a:rPr lang="en-GB" sz="1400" dirty="0">
                <a:cs typeface="Arial" panose="020B0604020202020204" pitchFamily="34" charset="0"/>
              </a:rPr>
              <a:t> </a:t>
            </a:r>
            <a:r>
              <a:rPr lang="en-GB" sz="1400" dirty="0" err="1">
                <a:cs typeface="Arial" panose="020B0604020202020204" pitchFamily="34" charset="0"/>
              </a:rPr>
              <a:t>für</a:t>
            </a:r>
            <a:r>
              <a:rPr lang="en-GB" sz="1400" dirty="0">
                <a:cs typeface="Arial" panose="020B0604020202020204" pitchFamily="34" charset="0"/>
              </a:rPr>
              <a:t> Entrepreneurship Education und </a:t>
            </a:r>
            <a:r>
              <a:rPr lang="en-GB" sz="1400" dirty="0" err="1">
                <a:cs typeface="Arial" panose="020B0604020202020204" pitchFamily="34" charset="0"/>
              </a:rPr>
              <a:t>wertebasierte</a:t>
            </a:r>
            <a:r>
              <a:rPr lang="en-GB" sz="1400" dirty="0">
                <a:cs typeface="Arial" panose="020B0604020202020204" pitchFamily="34" charset="0"/>
              </a:rPr>
              <a:t> </a:t>
            </a:r>
            <a:r>
              <a:rPr lang="en-GB" sz="1400" dirty="0" err="1">
                <a:cs typeface="Arial" panose="020B0604020202020204" pitchFamily="34" charset="0"/>
              </a:rPr>
              <a:t>Wirtschaftsdidaktik</a:t>
            </a:r>
            <a:r>
              <a:rPr lang="en-GB" sz="1400" dirty="0">
                <a:cs typeface="Arial" panose="020B0604020202020204" pitchFamily="34" charset="0"/>
              </a:rPr>
              <a:t>  der KPH Wien/</a:t>
            </a:r>
            <a:r>
              <a:rPr lang="en-GB" sz="1400" dirty="0" err="1">
                <a:cs typeface="Arial" panose="020B0604020202020204" pitchFamily="34" charset="0"/>
              </a:rPr>
              <a:t>Krems</a:t>
            </a:r>
            <a:endParaRPr lang="en-GB" sz="1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929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3</a:t>
            </a:fld>
            <a:endParaRPr lang="de-DE"/>
          </a:p>
        </p:txBody>
      </p:sp>
      <p:pic>
        <p:nvPicPr>
          <p:cNvPr id="2" name="Bild 1" descr="LEWI Kinderbuch-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85417"/>
            <a:ext cx="9144000" cy="654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070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4</a:t>
            </a:fld>
            <a:endParaRPr lang="de-DE"/>
          </a:p>
        </p:txBody>
      </p:sp>
      <p:pic>
        <p:nvPicPr>
          <p:cNvPr id="3" name="Bild 2" descr="LEWI 6-7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6921"/>
            <a:ext cx="4402649" cy="524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002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5</a:t>
            </a:fld>
            <a:endParaRPr lang="de-DE"/>
          </a:p>
        </p:txBody>
      </p:sp>
      <p:pic>
        <p:nvPicPr>
          <p:cNvPr id="3" name="Bild 2" descr="LEWI 8-9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"/>
            <a:ext cx="9144000" cy="6289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110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6353142" y="-191379"/>
            <a:ext cx="86804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1500" dirty="0"/>
              <a:t>?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891538" y="2727272"/>
            <a:ext cx="86804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1500" dirty="0"/>
              <a:t>?</a:t>
            </a:r>
          </a:p>
        </p:txBody>
      </p:sp>
      <p:pic>
        <p:nvPicPr>
          <p:cNvPr id="6" name="Bild 5" descr="Bildschirmfoto 2016-06-21 um 10.22.3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393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10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7</a:t>
            </a:fld>
            <a:endParaRPr lang="de-DE"/>
          </a:p>
        </p:txBody>
      </p:sp>
      <p:pic>
        <p:nvPicPr>
          <p:cNvPr id="3" name="Bild 2" descr="LEWI 12-13 Kopi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33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4839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8</a:t>
            </a:fld>
            <a:endParaRPr lang="de-DE"/>
          </a:p>
        </p:txBody>
      </p:sp>
      <p:pic>
        <p:nvPicPr>
          <p:cNvPr id="3" name="Bild 2" descr="LEWI 14-15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52309" y="0"/>
            <a:ext cx="4419223" cy="633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051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9</a:t>
            </a:fld>
            <a:endParaRPr lang="de-DE"/>
          </a:p>
        </p:txBody>
      </p:sp>
      <p:pic>
        <p:nvPicPr>
          <p:cNvPr id="3" name="Bild 2" descr="LEWI 14-15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4060" y="19558"/>
            <a:ext cx="4412699" cy="6336792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3081719" y="987490"/>
            <a:ext cx="13410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3600" dirty="0" err="1"/>
              <a:t>Mmh</a:t>
            </a:r>
            <a:r>
              <a:rPr lang="de-AT" sz="3600" dirty="0"/>
              <a:t>!</a:t>
            </a:r>
          </a:p>
        </p:txBody>
      </p:sp>
      <p:pic>
        <p:nvPicPr>
          <p:cNvPr id="7" name="Bild 6" descr="smiley-150282_1280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7985" y="4615803"/>
            <a:ext cx="852425" cy="862696"/>
          </a:xfrm>
          <a:prstGeom prst="rect">
            <a:avLst/>
          </a:prstGeom>
        </p:spPr>
      </p:pic>
      <p:pic>
        <p:nvPicPr>
          <p:cNvPr id="8" name="Bild 7" descr="smiley-150282_1280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1719" y="3065935"/>
            <a:ext cx="817634" cy="822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4851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1558</Words>
  <Application>Microsoft Office PowerPoint</Application>
  <PresentationFormat>Bildschirmpräsentation (4:3)</PresentationFormat>
  <Paragraphs>208</Paragraphs>
  <Slides>27</Slides>
  <Notes>27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27</vt:i4>
      </vt:variant>
    </vt:vector>
  </HeadingPairs>
  <TitlesOfParts>
    <vt:vector size="30" baseType="lpstr">
      <vt:lpstr>Arial</vt:lpstr>
      <vt:lpstr>Calibri</vt:lpstr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frö</dc:creator>
  <cp:lastModifiedBy>Constantin Badawi</cp:lastModifiedBy>
  <cp:revision>127</cp:revision>
  <cp:lastPrinted>2020-03-25T14:54:22Z</cp:lastPrinted>
  <dcterms:created xsi:type="dcterms:W3CDTF">2016-06-21T08:06:34Z</dcterms:created>
  <dcterms:modified xsi:type="dcterms:W3CDTF">2021-02-17T16:03:11Z</dcterms:modified>
</cp:coreProperties>
</file>