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sldIdLst>
    <p:sldId id="485" r:id="rId5"/>
    <p:sldId id="431" r:id="rId6"/>
    <p:sldId id="482" r:id="rId7"/>
    <p:sldId id="480" r:id="rId8"/>
    <p:sldId id="481" r:id="rId9"/>
    <p:sldId id="478" r:id="rId10"/>
    <p:sldId id="470" r:id="rId11"/>
    <p:sldId id="437" r:id="rId12"/>
    <p:sldId id="438" r:id="rId13"/>
    <p:sldId id="439" r:id="rId14"/>
    <p:sldId id="440" r:id="rId15"/>
    <p:sldId id="441" r:id="rId16"/>
    <p:sldId id="442" r:id="rId17"/>
    <p:sldId id="443" r:id="rId18"/>
    <p:sldId id="444" r:id="rId19"/>
    <p:sldId id="445" r:id="rId20"/>
    <p:sldId id="447" r:id="rId21"/>
    <p:sldId id="472" r:id="rId22"/>
    <p:sldId id="473" r:id="rId23"/>
    <p:sldId id="474" r:id="rId24"/>
    <p:sldId id="484" r:id="rId2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FFFC"/>
    <a:srgbClr val="A6CB12"/>
    <a:srgbClr val="F7FFFF"/>
    <a:srgbClr val="FFB300"/>
    <a:srgbClr val="1D1D1D"/>
    <a:srgbClr val="4B4B4B"/>
    <a:srgbClr val="808285"/>
    <a:srgbClr val="00AEEF"/>
    <a:srgbClr val="0097CC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80" autoAdjust="0"/>
  </p:normalViewPr>
  <p:slideViewPr>
    <p:cSldViewPr snapToGrid="0">
      <p:cViewPr varScale="1">
        <p:scale>
          <a:sx n="115" d="100"/>
          <a:sy n="115" d="100"/>
        </p:scale>
        <p:origin x="146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8/18/18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de-AT">
              <a:latin typeface="Times" pitchFamily="-84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701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18/08/18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‹Nr.›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/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Idea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B1: </a:t>
            </a:r>
            <a:r>
              <a:rPr lang="de-AT" dirty="0" err="1">
                <a:solidFill>
                  <a:srgbClr val="FFFFFF"/>
                </a:solidFill>
                <a:latin typeface="Tw Cen MT"/>
                <a:ea typeface="DejaVu Sans"/>
              </a:rPr>
              <a:t>Entrepreneurial</a:t>
            </a: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 Design – </a:t>
            </a:r>
            <a:b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</a:br>
            <a:r>
              <a:rPr lang="de-AT" dirty="0">
                <a:solidFill>
                  <a:srgbClr val="FFFFFF"/>
                </a:solidFill>
                <a:latin typeface="Tw Cen MT"/>
                <a:ea typeface="DejaVu Sans"/>
              </a:rPr>
              <a:t>nachhaltiges Geschäftsmodell </a:t>
            </a:r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7" name="CustomShape 3"/>
          <p:cNvSpPr/>
          <p:nvPr/>
        </p:nvSpPr>
        <p:spPr>
          <a:xfrm>
            <a:off x="459720" y="1834607"/>
            <a:ext cx="5137516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de-AT" sz="3000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Idea</a:t>
            </a:r>
            <a:r>
              <a:rPr lang="de-AT" sz="3000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Challenge B1</a:t>
            </a:r>
            <a:endParaRPr lang="de-AT" sz="3000" b="1" strike="noStrike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Ich kann eine eigene Idee und ein Geschäftsmodell entwickeln.   </a:t>
            </a:r>
            <a:r>
              <a:rPr lang="de-DE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Core </a:t>
            </a:r>
            <a:r>
              <a:rPr lang="de-AT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Education </a:t>
            </a:r>
            <a:endParaRPr dirty="0">
              <a:solidFill>
                <a:srgbClr val="FFB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81" name="Picture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4416" y="1819686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2" name="Textfeld 1"/>
          <p:cNvSpPr txBox="1"/>
          <p:nvPr/>
        </p:nvSpPr>
        <p:spPr>
          <a:xfrm>
            <a:off x="5004048" y="4294837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lang="de-AT" b="1" dirty="0" err="1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b="1" dirty="0">
                <a:solidFill>
                  <a:srgbClr val="FFB300"/>
                </a:solidFill>
                <a:latin typeface="Calibri" charset="0"/>
                <a:ea typeface="Calibri" charset="0"/>
                <a:cs typeface="Calibri" charset="0"/>
              </a:rPr>
              <a:t> Design – nachhaltiges Geschäftsmodell 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BD00CBF-D358-AC4A-8E08-FE0F6454C1EA}"/>
              </a:ext>
            </a:extLst>
          </p:cNvPr>
          <p:cNvGrpSpPr/>
          <p:nvPr/>
        </p:nvGrpSpPr>
        <p:grpSpPr>
          <a:xfrm>
            <a:off x="1000862" y="560759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7E86ECB7-D5E0-D14B-AA63-6EE1F8377D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25258C53-2557-1B4E-8F8C-B20A044BF2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651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C7AED82A-A2AE-2241-B8EE-B433E7B6B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2073" y="96252"/>
              <a:ext cx="1161415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9BBBC142-8748-E940-8B12-C970C3B5D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5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B1AEACC6-234D-B34B-B5A9-A117344EDFC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13421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6AE4001D-55C9-2F41-AA9C-3727233EB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841302932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626" y="1624157"/>
            <a:ext cx="33337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7"/>
          <p:cNvSpPr txBox="1">
            <a:spLocks noChangeArrowheads="1"/>
          </p:cNvSpPr>
          <p:nvPr/>
        </p:nvSpPr>
        <p:spPr bwMode="auto">
          <a:xfrm>
            <a:off x="539750" y="2349500"/>
            <a:ext cx="4032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>
                <a:solidFill>
                  <a:srgbClr val="0033D1"/>
                </a:solidFill>
              </a:rPr>
              <a:t>ein Problem lösen</a:t>
            </a:r>
          </a:p>
        </p:txBody>
      </p:sp>
      <p:sp>
        <p:nvSpPr>
          <p:cNvPr id="46085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930362A-7DF6-8D49-9F57-66B3E8247D56}" type="slidenum">
              <a:rPr lang="de-AT"/>
              <a:pPr/>
              <a:t>10</a:t>
            </a:fld>
            <a:endParaRPr lang="de-AT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10</a:t>
            </a:fld>
            <a:endParaRPr lang="de-AT"/>
          </a:p>
        </p:txBody>
      </p:sp>
      <p:pic>
        <p:nvPicPr>
          <p:cNvPr id="7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869296" y="6194137"/>
            <a:ext cx="31686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de-AT" sz="900" dirty="0"/>
              <a:t>Mit freundlicher Genehmigung</a:t>
            </a:r>
          </a:p>
          <a:p>
            <a:r>
              <a:rPr lang="de-AT" sz="900" dirty="0"/>
              <a:t>Paul Langrock / Angentur für Erneuerbare Energie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5"/>
          <p:cNvSpPr txBox="1">
            <a:spLocks noChangeArrowheads="1"/>
          </p:cNvSpPr>
          <p:nvPr/>
        </p:nvSpPr>
        <p:spPr bwMode="auto">
          <a:xfrm>
            <a:off x="877888" y="2889395"/>
            <a:ext cx="4321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Vorhandenes entdecken</a:t>
            </a:r>
          </a:p>
        </p:txBody>
      </p:sp>
      <p:sp>
        <p:nvSpPr>
          <p:cNvPr id="4710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52A53AA-9073-334E-A818-1D9B5EDE5F4A}" type="slidenum">
              <a:rPr lang="de-AT"/>
              <a:pPr/>
              <a:t>11</a:t>
            </a:fld>
            <a:endParaRPr lang="de-AT"/>
          </a:p>
        </p:txBody>
      </p:sp>
      <p:pic>
        <p:nvPicPr>
          <p:cNvPr id="47111" name="Picture 8" descr="Bildschirmfoto 2012-08-25 um 12.44.1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6327" y="1609436"/>
            <a:ext cx="206533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11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331115" y="6101774"/>
            <a:ext cx="3168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de-DE" sz="900" dirty="0"/>
              <a:t>Mit freundlicher Genehmigung Red Bull </a:t>
            </a:r>
            <a:r>
              <a:rPr lang="de-DE" sz="900" dirty="0" err="1"/>
              <a:t>Contentpool</a:t>
            </a:r>
            <a:endParaRPr lang="de-DE" sz="900" dirty="0"/>
          </a:p>
        </p:txBody>
      </p:sp>
    </p:spTree>
  </p:cSld>
  <p:clrMapOvr>
    <a:masterClrMapping/>
  </p:clrMapOvr>
  <p:transition spd="med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4700" y="1980767"/>
            <a:ext cx="4744764" cy="3826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 Box 7"/>
          <p:cNvSpPr txBox="1">
            <a:spLocks noChangeArrowheads="1"/>
          </p:cNvSpPr>
          <p:nvPr/>
        </p:nvSpPr>
        <p:spPr bwMode="auto">
          <a:xfrm>
            <a:off x="539750" y="2630921"/>
            <a:ext cx="313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Kombination</a:t>
            </a:r>
          </a:p>
        </p:txBody>
      </p:sp>
      <p:pic>
        <p:nvPicPr>
          <p:cNvPr id="48133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5268" y="4955165"/>
            <a:ext cx="18430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12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12</a:t>
            </a:fld>
            <a:endParaRPr lang="de-AT"/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887933" y="5813140"/>
            <a:ext cx="316865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Mit freundlicher Genehmigung </a:t>
            </a:r>
            <a:r>
              <a:rPr lang="en-GB" sz="900" dirty="0"/>
              <a:t>TM &amp; PEZ AG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4904" y="1450975"/>
            <a:ext cx="3555278" cy="468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760701" y="2984211"/>
            <a:ext cx="31337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gegen den Strich</a:t>
            </a:r>
          </a:p>
        </p:txBody>
      </p:sp>
      <p:pic>
        <p:nvPicPr>
          <p:cNvPr id="4915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456" y="5768253"/>
            <a:ext cx="147955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8" name="Text Box 9"/>
          <p:cNvSpPr txBox="1">
            <a:spLocks noChangeArrowheads="1"/>
          </p:cNvSpPr>
          <p:nvPr/>
        </p:nvSpPr>
        <p:spPr bwMode="auto">
          <a:xfrm>
            <a:off x="6343796" y="5826127"/>
            <a:ext cx="1484022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200"/>
              <a:t>Automatic Chronos</a:t>
            </a:r>
          </a:p>
          <a:p>
            <a:pPr>
              <a:spcBef>
                <a:spcPct val="50000"/>
              </a:spcBef>
            </a:pPr>
            <a:endParaRPr lang="de-DE" sz="1200"/>
          </a:p>
        </p:txBody>
      </p:sp>
      <p:sp>
        <p:nvSpPr>
          <p:cNvPr id="4915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96937C16-544E-094F-ADEB-00B77C312775}" type="slidenum">
              <a:rPr lang="de-AT"/>
              <a:pPr/>
              <a:t>13</a:t>
            </a:fld>
            <a:endParaRPr lang="de-AT"/>
          </a:p>
        </p:txBody>
      </p:sp>
      <p:sp>
        <p:nvSpPr>
          <p:cNvPr id="49160" name="Text Box 6"/>
          <p:cNvSpPr txBox="1">
            <a:spLocks noChangeArrowheads="1"/>
          </p:cNvSpPr>
          <p:nvPr/>
        </p:nvSpPr>
        <p:spPr bwMode="auto">
          <a:xfrm>
            <a:off x="4280480" y="6124865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Mit freundlicher Genehmigung </a:t>
            </a:r>
            <a:r>
              <a:rPr lang="en-GB" sz="900" dirty="0"/>
              <a:t>The Swatch Group (Austria)</a:t>
            </a: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13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13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6"/>
          <p:cNvSpPr txBox="1">
            <a:spLocks noChangeArrowheads="1"/>
          </p:cNvSpPr>
          <p:nvPr/>
        </p:nvSpPr>
        <p:spPr bwMode="auto">
          <a:xfrm>
            <a:off x="333520" y="2799485"/>
            <a:ext cx="39798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User Innovation Open Innovation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B4042A0-6D0F-0B41-8BE1-DE1F55B31604}" type="slidenum">
              <a:rPr lang="de-AT"/>
              <a:pPr/>
              <a:t>14</a:t>
            </a:fld>
            <a:endParaRPr lang="de-AT"/>
          </a:p>
        </p:txBody>
      </p:sp>
      <p:sp>
        <p:nvSpPr>
          <p:cNvPr id="50181" name="TextBox 9"/>
          <p:cNvSpPr txBox="1">
            <a:spLocks noChangeArrowheads="1"/>
          </p:cNvSpPr>
          <p:nvPr/>
        </p:nvSpPr>
        <p:spPr bwMode="auto">
          <a:xfrm>
            <a:off x="4345730" y="6114475"/>
            <a:ext cx="290472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900" dirty="0"/>
              <a:t>Mit freundlicher Genehmigung </a:t>
            </a:r>
            <a:r>
              <a:rPr lang="de-DE" sz="900" dirty="0" err="1"/>
              <a:t>Wikimedia</a:t>
            </a:r>
            <a:r>
              <a:rPr lang="de-DE" sz="900" dirty="0"/>
              <a:t> </a:t>
            </a:r>
            <a:r>
              <a:rPr lang="de-DE" sz="900" dirty="0" err="1"/>
              <a:t>Foundation</a:t>
            </a:r>
            <a:endParaRPr lang="de-DE" sz="900" dirty="0"/>
          </a:p>
          <a:p>
            <a:endParaRPr lang="de-DE" sz="900" dirty="0"/>
          </a:p>
        </p:txBody>
      </p:sp>
      <p:pic>
        <p:nvPicPr>
          <p:cNvPr id="50182" name="Picture 11" descr="Bildschirmfoto 2012-08-25 um 12.41.5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0382" y="1489364"/>
            <a:ext cx="4348163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14</a:t>
            </a:fld>
            <a:endParaRPr lang="de-AT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14</a:t>
            </a:fld>
            <a:endParaRPr lang="de-AT"/>
          </a:p>
        </p:txBody>
      </p:sp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 Box 6"/>
          <p:cNvSpPr txBox="1">
            <a:spLocks noChangeArrowheads="1"/>
          </p:cNvSpPr>
          <p:nvPr/>
        </p:nvSpPr>
        <p:spPr bwMode="auto">
          <a:xfrm>
            <a:off x="872836" y="2930236"/>
            <a:ext cx="2339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Imitation</a:t>
            </a: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CBC49C6F-8F97-2C49-A2B9-AA8AF26955F1}" type="slidenum">
              <a:rPr lang="de-AT"/>
              <a:pPr/>
              <a:t>15</a:t>
            </a:fld>
            <a:endParaRPr lang="de-AT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15</a:t>
            </a:fld>
            <a:endParaRPr lang="de-AT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15</a:t>
            </a:fld>
            <a:endParaRPr lang="de-AT"/>
          </a:p>
        </p:txBody>
      </p:sp>
      <p:pic>
        <p:nvPicPr>
          <p:cNvPr id="10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1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  <p:pic>
        <p:nvPicPr>
          <p:cNvPr id="12" name="Picture 11" descr="Bildschirmfoto 2015-06-08 um 14.02.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006" y="2050503"/>
            <a:ext cx="4807539" cy="2685812"/>
          </a:xfrm>
          <a:prstGeom prst="rect">
            <a:avLst/>
          </a:prstGeom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645479" y="4543140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GB" sz="900" dirty="0"/>
              <a:t>Illustration: Helmut </a:t>
            </a:r>
            <a:r>
              <a:rPr lang="en-GB" sz="900" dirty="0" err="1"/>
              <a:t>Pokornig</a:t>
            </a:r>
            <a:endParaRPr lang="en-GB" sz="900" dirty="0"/>
          </a:p>
        </p:txBody>
      </p:sp>
    </p:spTree>
  </p:cSld>
  <p:clrMapOvr>
    <a:masterClrMapping/>
  </p:clrMapOvr>
  <p:transition spd="med"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766618" y="3243840"/>
            <a:ext cx="3133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Franchising</a:t>
            </a:r>
          </a:p>
        </p:txBody>
      </p:sp>
      <p:sp>
        <p:nvSpPr>
          <p:cNvPr id="52229" name="Textfeld 6"/>
          <p:cNvSpPr txBox="1">
            <a:spLocks noChangeArrowheads="1"/>
          </p:cNvSpPr>
          <p:nvPr/>
        </p:nvSpPr>
        <p:spPr bwMode="auto">
          <a:xfrm>
            <a:off x="4293755" y="5441662"/>
            <a:ext cx="35179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de-DE" sz="1400" dirty="0"/>
              <a:t>Bio-Bengelchen, die „Kinder-Marke“ </a:t>
            </a:r>
          </a:p>
          <a:p>
            <a:endParaRPr lang="de-DE" sz="1000" dirty="0"/>
          </a:p>
        </p:txBody>
      </p:sp>
      <p:sp>
        <p:nvSpPr>
          <p:cNvPr id="5223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8D2AEA7C-4C0D-104B-8636-62724E8BFD8F}" type="slidenum">
              <a:rPr lang="de-AT"/>
              <a:pPr/>
              <a:t>16</a:t>
            </a:fld>
            <a:endParaRPr lang="de-AT"/>
          </a:p>
        </p:txBody>
      </p:sp>
      <p:sp>
        <p:nvSpPr>
          <p:cNvPr id="52231" name="TextBox 8"/>
          <p:cNvSpPr txBox="1">
            <a:spLocks noChangeArrowheads="1"/>
          </p:cNvSpPr>
          <p:nvPr/>
        </p:nvSpPr>
        <p:spPr bwMode="auto">
          <a:xfrm>
            <a:off x="4257532" y="5745018"/>
            <a:ext cx="3417887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900" dirty="0"/>
              <a:t>Mit freundlicher Genehmigung Sonnentor Kräuterhandel GmbH</a:t>
            </a:r>
          </a:p>
          <a:p>
            <a:endParaRPr lang="de-DE" sz="900" dirty="0"/>
          </a:p>
        </p:txBody>
      </p:sp>
      <p:pic>
        <p:nvPicPr>
          <p:cNvPr id="52232" name="Picture 9" descr="Bildschirmfoto 2012-08-23 um 20.25.5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0290" y="1293379"/>
            <a:ext cx="3546475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D331F038-BD09-1046-98E4-FF5B21DE1A30}" type="slidenum">
              <a:rPr lang="de-AT"/>
              <a:pPr/>
              <a:t>16</a:t>
            </a:fld>
            <a:endParaRPr lang="de-AT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16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extern</a:t>
            </a:r>
          </a:p>
        </p:txBody>
      </p:sp>
      <p:pic>
        <p:nvPicPr>
          <p:cNvPr id="522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9280" y="4745182"/>
            <a:ext cx="976079" cy="7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17</a:t>
            </a:fld>
            <a:endParaRPr lang="de-AT"/>
          </a:p>
        </p:txBody>
      </p:sp>
      <p:pic>
        <p:nvPicPr>
          <p:cNvPr id="54277" name="Picture 7" descr="Bildschirmfoto 2012-08-25 um 12.55.17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6052" y="2235200"/>
            <a:ext cx="1913234" cy="178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8" descr="Bildschirmfoto 2012-08-25 um 12.56.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8253" y="2195945"/>
            <a:ext cx="48307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Geschäftsideen auf Chancen analysieren</a:t>
            </a: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355604" y="5652652"/>
            <a:ext cx="3193653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AT" sz="800" dirty="0"/>
              <a:t>Mit freundlicher Genehmigung Matin Wesian und Helmut Pokornig</a:t>
            </a:r>
          </a:p>
          <a:p>
            <a:endParaRPr lang="de-AT" sz="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18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Geschäftsideen auf Chancen analysieren</a:t>
            </a:r>
          </a:p>
        </p:txBody>
      </p:sp>
      <p:pic>
        <p:nvPicPr>
          <p:cNvPr id="13" name="Picture 9" descr="Bildschirmfoto 2012-08-25 um 12.56.5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4836" y="1870364"/>
            <a:ext cx="36607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378694" y="5606472"/>
            <a:ext cx="253416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/>
              <a:t>Mit freundlicher Genehmigung  innocent Alps Gmbh</a:t>
            </a:r>
          </a:p>
          <a:p>
            <a:endParaRPr lang="de-DE" sz="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19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Geschäftsideen auf Chancen analysieren</a:t>
            </a:r>
          </a:p>
        </p:txBody>
      </p:sp>
      <p:pic>
        <p:nvPicPr>
          <p:cNvPr id="13" name="Picture 11" descr="Bildschirmfoto 2012-08-25 um 12.58.3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286000"/>
            <a:ext cx="363537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Bildschirmfoto 2012-08-25 um 12.59.17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62200"/>
            <a:ext cx="39116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33778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AT" sz="800" dirty="0"/>
              <a:t>Mit freundlicher Genehmigung crystalsol GmbH und Göttin des Glücks</a:t>
            </a:r>
          </a:p>
          <a:p>
            <a:endParaRPr lang="de-AT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/>
          </a:p>
        </p:txBody>
      </p:sp>
      <p:pic>
        <p:nvPicPr>
          <p:cNvPr id="36869" name="Picture 8" descr="Bildschirmfoto 2012-08-25 um 12.11.4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1000" y="1032548"/>
            <a:ext cx="5911272" cy="538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Trading Game (Ver-/Fair-/Selbsthandeln)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8"/>
            <a:ext cx="8405089" cy="497608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20</a:t>
            </a:fld>
            <a:endParaRPr lang="de-AT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Geschäftsideen auf Chancen analysieren</a:t>
            </a:r>
          </a:p>
        </p:txBody>
      </p:sp>
      <p:pic>
        <p:nvPicPr>
          <p:cNvPr id="13" name="Picture 6" descr="Bildschirmfoto 2012-08-25 um 13.00.3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8019" y="1616366"/>
            <a:ext cx="32004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459509" y="5594927"/>
            <a:ext cx="33554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AT" sz="800"/>
              <a:t>Mit freundlicher Genehmigung Nina Dautzenberg / Andrea Gaesmann</a:t>
            </a:r>
          </a:p>
          <a:p>
            <a:endParaRPr lang="de-AT" sz="8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5" descr="cover_ill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4780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8"/>
          <p:cNvSpPr txBox="1">
            <a:spLocks noChangeArrowheads="1"/>
          </p:cNvSpPr>
          <p:nvPr/>
        </p:nvSpPr>
        <p:spPr bwMode="auto">
          <a:xfrm>
            <a:off x="4893167" y="6365470"/>
            <a:ext cx="41472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AT" sz="800" dirty="0"/>
              <a:t>Mit freundlicher Genehmigung Johannes Lindner/Gerald Fröhlich (2014): </a:t>
            </a:r>
            <a:r>
              <a:rPr lang="de-AT" sz="800" dirty="0" err="1"/>
              <a:t>Innovations</a:t>
            </a:r>
            <a:r>
              <a:rPr lang="de-AT" sz="800"/>
              <a:t> Sparbuch</a:t>
            </a:r>
            <a:r>
              <a:rPr lang="de-AT" sz="800" dirty="0"/>
              <a:t>, </a:t>
            </a:r>
          </a:p>
          <a:p>
            <a:r>
              <a:rPr lang="de-AT" sz="800" dirty="0"/>
              <a:t>Illustration: Helmut </a:t>
            </a:r>
            <a:r>
              <a:rPr lang="de-AT" sz="800" dirty="0" err="1"/>
              <a:t>Pokornig</a:t>
            </a:r>
            <a:r>
              <a:rPr lang="de-AT" sz="800" dirty="0"/>
              <a:t> und Hermann </a:t>
            </a:r>
            <a:r>
              <a:rPr lang="de-AT" sz="800" dirty="0" err="1"/>
              <a:t>Redlingshofer</a:t>
            </a:r>
            <a:r>
              <a:rPr lang="de-AT" sz="800" dirty="0"/>
              <a:t> </a:t>
            </a:r>
          </a:p>
          <a:p>
            <a:endParaRPr lang="de-AT" sz="800" dirty="0"/>
          </a:p>
        </p:txBody>
      </p: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Impuls</a:t>
            </a:r>
          </a:p>
        </p:txBody>
      </p:sp>
      <p:pic>
        <p:nvPicPr>
          <p:cNvPr id="18" name="Picture 6" descr="k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1182" y="1211717"/>
            <a:ext cx="5253182" cy="5445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27182" y="2078173"/>
            <a:ext cx="296355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FF"/>
                </a:solidFill>
              </a:rPr>
              <a:t>Phantasieren Sie gerne?</a:t>
            </a:r>
          </a:p>
          <a:p>
            <a:r>
              <a:rPr lang="de-DE" dirty="0">
                <a:solidFill>
                  <a:srgbClr val="0000FF"/>
                </a:solidFill>
              </a:rPr>
              <a:t>In den Kreisen sehen Sie</a:t>
            </a:r>
          </a:p>
          <a:p>
            <a:r>
              <a:rPr lang="de-DE" dirty="0">
                <a:solidFill>
                  <a:srgbClr val="0000FF"/>
                </a:solidFill>
              </a:rPr>
              <a:t>verschiedene Bildausschnitte.</a:t>
            </a:r>
          </a:p>
          <a:p>
            <a:endParaRPr lang="de-DE" dirty="0">
              <a:solidFill>
                <a:srgbClr val="0000FF"/>
              </a:solidFill>
            </a:endParaRPr>
          </a:p>
          <a:p>
            <a:r>
              <a:rPr lang="de-DE" dirty="0">
                <a:solidFill>
                  <a:srgbClr val="0000FF"/>
                </a:solidFill>
              </a:rPr>
              <a:t>Raten Sie, was die Bildaus- </a:t>
            </a:r>
          </a:p>
          <a:p>
            <a:r>
              <a:rPr lang="de-DE" dirty="0">
                <a:solidFill>
                  <a:srgbClr val="0000FF"/>
                </a:solidFill>
              </a:rPr>
              <a:t>schnitte zeigen und über-</a:t>
            </a:r>
          </a:p>
          <a:p>
            <a:r>
              <a:rPr lang="de-DE" dirty="0">
                <a:solidFill>
                  <a:srgbClr val="0000FF"/>
                </a:solidFill>
              </a:rPr>
              <a:t>raschen Sie Ihre Klassen-</a:t>
            </a:r>
          </a:p>
          <a:p>
            <a:r>
              <a:rPr lang="de-DE" dirty="0" err="1">
                <a:solidFill>
                  <a:srgbClr val="0000FF"/>
                </a:solidFill>
              </a:rPr>
              <a:t>kolleginnen</a:t>
            </a:r>
            <a:r>
              <a:rPr lang="de-DE" dirty="0">
                <a:solidFill>
                  <a:srgbClr val="0000FF"/>
                </a:solidFill>
              </a:rPr>
              <a:t> und -kollegen</a:t>
            </a:r>
            <a:br>
              <a:rPr lang="de-DE" dirty="0">
                <a:solidFill>
                  <a:srgbClr val="0000FF"/>
                </a:solidFill>
              </a:rPr>
            </a:br>
            <a:r>
              <a:rPr lang="de-DE" dirty="0">
                <a:solidFill>
                  <a:srgbClr val="0000FF"/>
                </a:solidFill>
              </a:rPr>
              <a:t>durch einen Geistesblitz.</a:t>
            </a:r>
          </a:p>
          <a:p>
            <a:endParaRPr lang="de-DE" dirty="0">
              <a:solidFill>
                <a:srgbClr val="0000FF"/>
              </a:solidFill>
            </a:endParaRPr>
          </a:p>
          <a:p>
            <a:r>
              <a:rPr lang="de-DE" dirty="0">
                <a:solidFill>
                  <a:srgbClr val="0000FF"/>
                </a:solidFill>
              </a:rPr>
              <a:t>Lassen Sie Ihre </a:t>
            </a:r>
          </a:p>
          <a:p>
            <a:r>
              <a:rPr lang="de-DE" dirty="0">
                <a:solidFill>
                  <a:srgbClr val="0000FF"/>
                </a:solidFill>
              </a:rPr>
              <a:t>Ideenquelle sprudeln.</a:t>
            </a:r>
          </a:p>
          <a:p>
            <a:endParaRPr lang="de-DE" dirty="0">
              <a:solidFill>
                <a:srgbClr val="0000FF"/>
              </a:solidFill>
            </a:endParaRPr>
          </a:p>
          <a:p>
            <a:endParaRPr lang="de-DE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71600" y="15240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581400" y="15240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791200" y="15240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371600" y="25146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657600" y="35814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10000" y="2438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5715000" y="24384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1524000" y="3581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5943600" y="3581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1295400" y="46482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3505200" y="46482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5638800" y="46482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6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4</a:t>
            </a:fld>
            <a:endParaRPr lang="de-AT"/>
          </a:p>
        </p:txBody>
      </p:sp>
      <p:pic>
        <p:nvPicPr>
          <p:cNvPr id="17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8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Bring Farbe ins Spiel: a) Lesen Sie laut vor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371600" y="15240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581400" y="15240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5791200" y="15240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371600" y="25146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3657600" y="35814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810000" y="2438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715000" y="24384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524000" y="3581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5943600" y="3581400"/>
            <a:ext cx="1454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009900"/>
                </a:solidFill>
              </a:rPr>
              <a:t>Rot</a:t>
            </a: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1295400" y="4648200"/>
            <a:ext cx="2005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CC00"/>
                </a:solidFill>
              </a:rPr>
              <a:t>Grün</a:t>
            </a:r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3505200" y="4648200"/>
            <a:ext cx="18780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 dirty="0">
                <a:solidFill>
                  <a:srgbClr val="0000FF"/>
                </a:solidFill>
              </a:rPr>
              <a:t>Gelb</a:t>
            </a:r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5638800" y="4648200"/>
            <a:ext cx="183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6000" b="1">
                <a:solidFill>
                  <a:srgbClr val="FF0000"/>
                </a:solidFill>
              </a:rPr>
              <a:t>Blau</a:t>
            </a:r>
          </a:p>
        </p:txBody>
      </p:sp>
      <p:sp>
        <p:nvSpPr>
          <p:cNvPr id="15" name="Slide Number Placeholder 3"/>
          <p:cNvSpPr>
            <a:spLocks noGrp="1"/>
          </p:cNvSpPr>
          <p:nvPr>
            <p:ph type="sldNum" sz="quarter" idx="10"/>
          </p:nvPr>
        </p:nvSpPr>
        <p:spPr bwMode="auto">
          <a:xfrm>
            <a:off x="7667625" y="260350"/>
            <a:ext cx="1152525" cy="5048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5</a:t>
            </a:fld>
            <a:endParaRPr lang="de-AT"/>
          </a:p>
        </p:txBody>
      </p:sp>
      <p:pic>
        <p:nvPicPr>
          <p:cNvPr id="1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b) Lesen Sie laut die geschriebene Farbe vor</a:t>
            </a:r>
          </a:p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  Was geht in Ihrem Kopf vor?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4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F97D2342-5485-2F46-A648-4572C927092A}" type="slidenum">
              <a:rPr lang="de-DE">
                <a:latin typeface="Arial" pitchFamily="-84" charset="0"/>
              </a:rPr>
              <a:pPr/>
              <a:t>6</a:t>
            </a:fld>
            <a:endParaRPr lang="de-DE">
              <a:latin typeface="Arial" pitchFamily="-84" charset="0"/>
            </a:endParaRPr>
          </a:p>
        </p:txBody>
      </p:sp>
      <p:pic>
        <p:nvPicPr>
          <p:cNvPr id="23556" name="Picture 4" descr="Bildschirmfoto 2012-08-25 um 23.28.5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2051" y="1528600"/>
            <a:ext cx="3276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Bildschirmfoto 2012-08-26 um 08.12.3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9960" y="3967000"/>
            <a:ext cx="3276600" cy="237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Text Box 6"/>
          <p:cNvSpPr txBox="1">
            <a:spLocks noChangeArrowheads="1"/>
          </p:cNvSpPr>
          <p:nvPr/>
        </p:nvSpPr>
        <p:spPr bwMode="auto">
          <a:xfrm>
            <a:off x="4689167" y="6390391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Fotos: Johannes Lindner</a:t>
            </a:r>
          </a:p>
        </p:txBody>
      </p:sp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Bildmotive zur kreativen Ideenfindung</a:t>
            </a:r>
          </a:p>
        </p:txBody>
      </p:sp>
      <p:pic>
        <p:nvPicPr>
          <p:cNvPr id="11" name="Picture 10" descr="Bildschirmfoto 2015-06-13 um 15.44.2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0523" y="3995096"/>
            <a:ext cx="3232728" cy="2323337"/>
          </a:xfrm>
          <a:prstGeom prst="rect">
            <a:avLst/>
          </a:prstGeom>
        </p:spPr>
      </p:pic>
      <p:pic>
        <p:nvPicPr>
          <p:cNvPr id="12" name="Picture 11" descr="Bildschirmfoto 2015-06-13 um 15.46.5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46888" y="1508776"/>
            <a:ext cx="3255818" cy="2312946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29" name="Rectângulo 28"/>
          <p:cNvSpPr/>
          <p:nvPr/>
        </p:nvSpPr>
        <p:spPr>
          <a:xfrm>
            <a:off x="109728" y="1035822"/>
            <a:ext cx="8924544" cy="5822177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15468" y="843553"/>
            <a:ext cx="8704383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/>
              <a:t> 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 Canvas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-545222" y="3703178"/>
            <a:ext cx="2418591" cy="369332"/>
          </a:xfrm>
          <a:prstGeom prst="rect">
            <a:avLst/>
          </a:prstGeom>
          <a:solidFill>
            <a:srgbClr val="A8FFFC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0000FF"/>
                </a:solidFill>
              </a:rPr>
              <a:t>Ideen entwickeln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27583" y="1122217"/>
            <a:ext cx="2199152" cy="369332"/>
          </a:xfrm>
          <a:prstGeom prst="rect">
            <a:avLst/>
          </a:prstGeom>
          <a:solidFill>
            <a:srgbClr val="CCFFCC"/>
          </a:solidFill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8000"/>
                </a:solidFill>
              </a:rPr>
              <a:t>Marktchance finden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235372" y="1627911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15" name="TextBox 14"/>
          <p:cNvSpPr txBox="1"/>
          <p:nvPr/>
        </p:nvSpPr>
        <p:spPr>
          <a:xfrm>
            <a:off x="195209" y="2356051"/>
            <a:ext cx="762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FF"/>
                </a:solidFill>
              </a:rPr>
              <a:t>intern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0448" y="5002509"/>
            <a:ext cx="826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0000FF"/>
                </a:solidFill>
              </a:rPr>
              <a:t>extern</a:t>
            </a: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1237681" y="4054765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777587" y="1630226"/>
            <a:ext cx="2540037" cy="2424552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779896" y="4057080"/>
            <a:ext cx="2540037" cy="2424552"/>
          </a:xfrm>
          <a:prstGeom prst="rect">
            <a:avLst/>
          </a:prstGeom>
          <a:solidFill>
            <a:srgbClr val="A8FFF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6317487" y="1630226"/>
            <a:ext cx="2540037" cy="4846774"/>
          </a:xfrm>
          <a:prstGeom prst="rect">
            <a:avLst/>
          </a:prstGeom>
          <a:solidFill>
            <a:srgbClr val="CCFFCC"/>
          </a:solidFill>
          <a:ln w="25400">
            <a:solidFill>
              <a:srgbClr val="7F7F7F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de-DE" sz="4200"/>
          </a:p>
        </p:txBody>
      </p:sp>
      <p:sp>
        <p:nvSpPr>
          <p:cNvPr id="34" name="TextBox 33"/>
          <p:cNvSpPr txBox="1"/>
          <p:nvPr/>
        </p:nvSpPr>
        <p:spPr>
          <a:xfrm>
            <a:off x="6420460" y="2368425"/>
            <a:ext cx="2250436" cy="22621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rgbClr val="008000"/>
                </a:solidFill>
              </a:rPr>
              <a:t>Zielgruppe festlegen</a:t>
            </a:r>
          </a:p>
          <a:p>
            <a:endParaRPr lang="de-DE" sz="1600" dirty="0">
              <a:solidFill>
                <a:srgbClr val="008000"/>
              </a:solidFill>
            </a:endParaRPr>
          </a:p>
          <a:p>
            <a:r>
              <a:rPr lang="de-DE" sz="1600" dirty="0">
                <a:solidFill>
                  <a:srgbClr val="008000"/>
                </a:solidFill>
              </a:rPr>
              <a:t>Marktforschung zur</a:t>
            </a:r>
          </a:p>
          <a:p>
            <a:r>
              <a:rPr lang="de-DE" sz="1600" dirty="0">
                <a:solidFill>
                  <a:srgbClr val="008000"/>
                </a:solidFill>
              </a:rPr>
              <a:t>Abklärung der Chancen </a:t>
            </a:r>
          </a:p>
          <a:p>
            <a:r>
              <a:rPr lang="de-DE" sz="1600" dirty="0">
                <a:solidFill>
                  <a:srgbClr val="008000"/>
                </a:solidFill>
              </a:rPr>
              <a:t>und mehr Informationen</a:t>
            </a:r>
          </a:p>
          <a:p>
            <a:r>
              <a:rPr lang="de-DE" sz="1600" dirty="0">
                <a:solidFill>
                  <a:srgbClr val="008000"/>
                </a:solidFill>
              </a:rPr>
              <a:t>über die Zielgruppe</a:t>
            </a:r>
          </a:p>
          <a:p>
            <a:endParaRPr lang="de-DE" sz="1500" dirty="0">
              <a:solidFill>
                <a:srgbClr val="008000"/>
              </a:solidFill>
            </a:endParaRP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8000"/>
                </a:solidFill>
              </a:rPr>
              <a:t> Praktiker-Check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8000"/>
                </a:solidFill>
              </a:rPr>
              <a:t> Marktforschung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05110" y="4251021"/>
            <a:ext cx="26603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Ein Problem lösen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Vorhandenes entdecken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Kombination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Gegen den Strich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User Innovation / </a:t>
            </a:r>
          </a:p>
          <a:p>
            <a:r>
              <a:rPr lang="de-DE" sz="1500" dirty="0">
                <a:solidFill>
                  <a:srgbClr val="0000FF"/>
                </a:solidFill>
              </a:rPr>
              <a:t>  Open Innovation</a:t>
            </a:r>
          </a:p>
          <a:p>
            <a:pPr>
              <a:buFont typeface="Arial"/>
              <a:buChar char="•"/>
            </a:pPr>
            <a:r>
              <a:rPr lang="de-DE" sz="1500" dirty="0">
                <a:solidFill>
                  <a:srgbClr val="0000FF"/>
                </a:solidFill>
              </a:rPr>
              <a:t> Imitation: Franchising,  </a:t>
            </a:r>
          </a:p>
          <a:p>
            <a:r>
              <a:rPr lang="de-DE" sz="1500" dirty="0">
                <a:solidFill>
                  <a:srgbClr val="0000FF"/>
                </a:solidFill>
              </a:rPr>
              <a:t>  Unternehmensübernahme</a:t>
            </a:r>
          </a:p>
        </p:txBody>
      </p:sp>
      <p:sp>
        <p:nvSpPr>
          <p:cNvPr id="36" name="Right Arrow 35"/>
          <p:cNvSpPr/>
          <p:nvPr/>
        </p:nvSpPr>
        <p:spPr>
          <a:xfrm>
            <a:off x="1242048" y="1477819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A8FFF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TextBox 24"/>
          <p:cNvSpPr txBox="1"/>
          <p:nvPr/>
        </p:nvSpPr>
        <p:spPr>
          <a:xfrm>
            <a:off x="1303711" y="1777325"/>
            <a:ext cx="234465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00FF"/>
                </a:solidFill>
              </a:rPr>
              <a:t>Ausgangspunkt </a:t>
            </a:r>
          </a:p>
          <a:p>
            <a:r>
              <a:rPr lang="de-DE" sz="1600" dirty="0">
                <a:solidFill>
                  <a:srgbClr val="0000FF"/>
                </a:solidFill>
              </a:rPr>
              <a:t>ist die Person:</a:t>
            </a:r>
          </a:p>
          <a:p>
            <a:endParaRPr lang="de-DE" sz="1600" dirty="0">
              <a:solidFill>
                <a:srgbClr val="0000FF"/>
              </a:solidFill>
            </a:endParaRPr>
          </a:p>
          <a:p>
            <a:pPr>
              <a:buFont typeface="Arial"/>
              <a:buChar char="•"/>
            </a:pPr>
            <a:r>
              <a:rPr lang="de-DE" sz="1600" dirty="0">
                <a:solidFill>
                  <a:srgbClr val="0000FF"/>
                </a:solidFill>
              </a:rPr>
              <a:t> Träume lebendig </a:t>
            </a:r>
          </a:p>
          <a:p>
            <a:r>
              <a:rPr lang="de-DE" sz="1600" dirty="0">
                <a:solidFill>
                  <a:srgbClr val="0000FF"/>
                </a:solidFill>
              </a:rPr>
              <a:t>   werden lassen</a:t>
            </a:r>
          </a:p>
          <a:p>
            <a:pPr>
              <a:buFont typeface="Arial"/>
              <a:buChar char="•"/>
            </a:pPr>
            <a:r>
              <a:rPr lang="de-DE" sz="1600" dirty="0">
                <a:solidFill>
                  <a:srgbClr val="0000FF"/>
                </a:solidFill>
              </a:rPr>
              <a:t> Aus einem Hobby </a:t>
            </a:r>
          </a:p>
          <a:p>
            <a:r>
              <a:rPr lang="de-DE" sz="1600" dirty="0">
                <a:solidFill>
                  <a:srgbClr val="0000FF"/>
                </a:solidFill>
              </a:rPr>
              <a:t>  wird ein Job</a:t>
            </a:r>
          </a:p>
        </p:txBody>
      </p:sp>
      <p:sp>
        <p:nvSpPr>
          <p:cNvPr id="37" name="Right Arrow 36"/>
          <p:cNvSpPr/>
          <p:nvPr/>
        </p:nvSpPr>
        <p:spPr>
          <a:xfrm>
            <a:off x="1237674" y="3823855"/>
            <a:ext cx="2574637" cy="1269994"/>
          </a:xfrm>
          <a:prstGeom prst="rightArrow">
            <a:avLst>
              <a:gd name="adj1" fmla="val 50000"/>
              <a:gd name="adj2" fmla="val 22195"/>
            </a:avLst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TextBox 25"/>
          <p:cNvSpPr txBox="1"/>
          <p:nvPr/>
        </p:nvSpPr>
        <p:spPr>
          <a:xfrm>
            <a:off x="1313601" y="4118788"/>
            <a:ext cx="2461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8000"/>
                </a:solidFill>
              </a:rPr>
              <a:t>Ausgangspunkt </a:t>
            </a:r>
          </a:p>
          <a:p>
            <a:r>
              <a:rPr lang="de-DE" sz="1600" dirty="0">
                <a:solidFill>
                  <a:srgbClr val="008000"/>
                </a:solidFill>
              </a:rPr>
              <a:t>ist eine Marktchance:</a:t>
            </a:r>
          </a:p>
          <a:p>
            <a:r>
              <a:rPr lang="de-DE" sz="1400" dirty="0">
                <a:solidFill>
                  <a:srgbClr val="008000"/>
                </a:solidFill>
              </a:rPr>
              <a:t> </a:t>
            </a:r>
          </a:p>
          <a:p>
            <a:pPr>
              <a:buFont typeface="Arial"/>
              <a:buChar char="•"/>
            </a:pPr>
            <a:r>
              <a:rPr lang="de-DE" sz="1400" dirty="0">
                <a:solidFill>
                  <a:srgbClr val="008000"/>
                </a:solidFill>
              </a:rPr>
              <a:t> Ein Problem wird erkannt  </a:t>
            </a:r>
          </a:p>
          <a:p>
            <a:r>
              <a:rPr lang="de-DE" sz="1400" dirty="0">
                <a:solidFill>
                  <a:srgbClr val="008000"/>
                </a:solidFill>
              </a:rPr>
              <a:t>   z. B. Umwelt, Vertrieb</a:t>
            </a:r>
          </a:p>
          <a:p>
            <a:pPr>
              <a:buFont typeface="Arial"/>
              <a:buChar char="•"/>
            </a:pPr>
            <a:r>
              <a:rPr lang="de-DE" sz="1400" dirty="0">
                <a:solidFill>
                  <a:srgbClr val="008000"/>
                </a:solidFill>
              </a:rPr>
              <a:t> Änderung z. B. Gesetz,  </a:t>
            </a:r>
          </a:p>
          <a:p>
            <a:r>
              <a:rPr lang="de-DE" sz="1400" dirty="0">
                <a:solidFill>
                  <a:srgbClr val="008000"/>
                </a:solidFill>
              </a:rPr>
              <a:t>   Trend zu Bio und Wellness</a:t>
            </a:r>
          </a:p>
          <a:p>
            <a:pPr>
              <a:buFont typeface="Arial"/>
              <a:buChar char="•"/>
            </a:pPr>
            <a:r>
              <a:rPr lang="de-DE" sz="1400" dirty="0">
                <a:solidFill>
                  <a:srgbClr val="008000"/>
                </a:solidFill>
              </a:rPr>
              <a:t> Technische Entwicklung</a:t>
            </a:r>
          </a:p>
          <a:p>
            <a:r>
              <a:rPr lang="de-DE" sz="1400" dirty="0">
                <a:solidFill>
                  <a:srgbClr val="008000"/>
                </a:solidFill>
              </a:rPr>
              <a:t>   z. B. Internet, Smartphone</a:t>
            </a:r>
          </a:p>
          <a:p>
            <a:pPr>
              <a:buFont typeface="Arial"/>
              <a:buChar char="•"/>
            </a:pPr>
            <a:r>
              <a:rPr lang="de-DE" sz="1400" dirty="0">
                <a:solidFill>
                  <a:srgbClr val="008000"/>
                </a:solidFill>
              </a:rPr>
              <a:t> Wettbewerbsvorteil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198378" y="6519446"/>
            <a:ext cx="2853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latin typeface="Arial"/>
                <a:cs typeface="Arial"/>
              </a:rPr>
              <a:t>Source: Lindner, J./Fröhlich, G (2015): Wirtschaft gestalten</a:t>
            </a:r>
          </a:p>
          <a:p>
            <a:r>
              <a:rPr lang="de-DE" sz="800" dirty="0">
                <a:latin typeface="Arial"/>
                <a:cs typeface="Arial"/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263769" y="2382287"/>
            <a:ext cx="135926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rgbClr val="008000"/>
                </a:solidFill>
              </a:rPr>
              <a:t>Marktchance </a:t>
            </a:r>
          </a:p>
          <a:p>
            <a:r>
              <a:rPr lang="de-DE" sz="1600" dirty="0">
                <a:solidFill>
                  <a:srgbClr val="008000"/>
                </a:solidFill>
              </a:rPr>
              <a:t>prüfen</a:t>
            </a:r>
            <a:endParaRPr lang="de-DE" sz="150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175909"/>
      </p:ext>
    </p:extLst>
  </p:cSld>
  <p:clrMapOvr>
    <a:masterClrMapping/>
  </p:clrMapOvr>
  <p:transition spd="med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ext Box 5"/>
          <p:cNvSpPr txBox="1">
            <a:spLocks noChangeArrowheads="1"/>
          </p:cNvSpPr>
          <p:nvPr/>
        </p:nvSpPr>
        <p:spPr bwMode="auto">
          <a:xfrm>
            <a:off x="684213" y="1916113"/>
            <a:ext cx="43195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 dirty="0">
                <a:solidFill>
                  <a:srgbClr val="0033D1"/>
                </a:solidFill>
              </a:rPr>
              <a:t>Träume lebendig werden lassen</a:t>
            </a: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219700" y="5013325"/>
            <a:ext cx="3168650" cy="838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sz="1400" dirty="0"/>
              <a:t>Lionel Messi</a:t>
            </a:r>
            <a:endParaRPr lang="de-AT" sz="1400" dirty="0"/>
          </a:p>
          <a:p>
            <a:pPr>
              <a:spcBef>
                <a:spcPct val="50000"/>
              </a:spcBef>
            </a:pPr>
            <a:endParaRPr lang="de-AT" sz="1400" dirty="0"/>
          </a:p>
          <a:p>
            <a:pPr>
              <a:spcBef>
                <a:spcPct val="50000"/>
              </a:spcBef>
            </a:pPr>
            <a:r>
              <a:rPr lang="de-DE" sz="900" dirty="0"/>
              <a:t>Mit freundlicher Genehmigung Sportmagazin</a:t>
            </a:r>
          </a:p>
        </p:txBody>
      </p:sp>
      <p:sp>
        <p:nvSpPr>
          <p:cNvPr id="44038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8</a:t>
            </a:fld>
            <a:endParaRPr lang="de-AT"/>
          </a:p>
        </p:txBody>
      </p:sp>
      <p:pic>
        <p:nvPicPr>
          <p:cNvPr id="8" name="Picture 9" descr="Sportmagazin_04-12_001_COVER Kopi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9075" y="1731386"/>
            <a:ext cx="2436380" cy="314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0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intern</a:t>
            </a:r>
          </a:p>
        </p:txBody>
      </p:sp>
    </p:spTree>
  </p:cSld>
  <p:clrMapOvr>
    <a:masterClrMapping/>
  </p:clrMapOvr>
  <p:transition spd="med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3-7_Seite_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40" y="1972685"/>
            <a:ext cx="4826000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Text Box 6"/>
          <p:cNvSpPr txBox="1">
            <a:spLocks noChangeArrowheads="1"/>
          </p:cNvSpPr>
          <p:nvPr/>
        </p:nvSpPr>
        <p:spPr bwMode="auto">
          <a:xfrm>
            <a:off x="5366327" y="2548947"/>
            <a:ext cx="331311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3600" b="1">
                <a:solidFill>
                  <a:srgbClr val="0033D1"/>
                </a:solidFill>
              </a:rPr>
              <a:t>aus einem Hobby wird ein Job</a:t>
            </a:r>
          </a:p>
        </p:txBody>
      </p:sp>
      <p:pic>
        <p:nvPicPr>
          <p:cNvPr id="4506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10790" y="4420610"/>
            <a:ext cx="2087562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8"/>
          <p:cNvSpPr txBox="1">
            <a:spLocks noChangeArrowheads="1"/>
          </p:cNvSpPr>
          <p:nvPr/>
        </p:nvSpPr>
        <p:spPr bwMode="auto">
          <a:xfrm>
            <a:off x="399040" y="5428672"/>
            <a:ext cx="47513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/>
              <a:t>Vienna City Marathon mit Läufer/innen vor der Oper</a:t>
            </a:r>
          </a:p>
        </p:txBody>
      </p:sp>
      <p:sp>
        <p:nvSpPr>
          <p:cNvPr id="45063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662AD095-8871-AE43-86C3-E391EAEB3B60}" type="slidenum">
              <a:rPr lang="de-AT"/>
              <a:pPr/>
              <a:t>9</a:t>
            </a:fld>
            <a:endParaRPr lang="de-AT"/>
          </a:p>
        </p:txBody>
      </p:sp>
      <p:sp>
        <p:nvSpPr>
          <p:cNvPr id="45064" name="Text Box 6"/>
          <p:cNvSpPr txBox="1">
            <a:spLocks noChangeArrowheads="1"/>
          </p:cNvSpPr>
          <p:nvPr/>
        </p:nvSpPr>
        <p:spPr bwMode="auto">
          <a:xfrm>
            <a:off x="5472545" y="5997864"/>
            <a:ext cx="316865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900" dirty="0"/>
              <a:t>Mit freundlicher Genehmigung VCM / Niki Wagner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fld id="{52E7428F-752D-F84A-B6EA-F1AED3B1CC42}" type="slidenum">
              <a:rPr lang="de-AT"/>
              <a:pPr/>
              <a:t>9</a:t>
            </a:fld>
            <a:endParaRPr lang="de-AT"/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Ideenentwicklung - intern</a:t>
            </a:r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E627ADFCD2114BA04773317A8E8776" ma:contentTypeVersion="0" ma:contentTypeDescription="Create a new document." ma:contentTypeScope="" ma:versionID="a9c2bf65c959cc1e81dd473ebb4680d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b84bf688f0f6f41e1b0b61a0722240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E36E0-1372-4230-9D66-9B4A5D9C3E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01907D0-CEEE-4727-A11C-5FF5A9202BA1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Microsoft Macintosh PowerPoint</Application>
  <PresentationFormat>Bildschirmpräsentation (4:3)</PresentationFormat>
  <Paragraphs>193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30" baseType="lpstr">
      <vt:lpstr>ＭＳ Ｐゴシック</vt:lpstr>
      <vt:lpstr>Arial</vt:lpstr>
      <vt:lpstr>Calibri</vt:lpstr>
      <vt:lpstr>DejaVu Sans</vt:lpstr>
      <vt:lpstr>Helvetica Neue</vt:lpstr>
      <vt:lpstr>Times</vt:lpstr>
      <vt:lpstr>Times New Roman</vt:lpstr>
      <vt:lpstr>Tw Cen MT</vt:lpstr>
      <vt:lpstr>Tema do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Rdesign</Company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Teply Annamaria</cp:lastModifiedBy>
  <cp:revision>265</cp:revision>
  <cp:lastPrinted>2016-07-10T08:10:31Z</cp:lastPrinted>
  <dcterms:created xsi:type="dcterms:W3CDTF">2015-06-29T08:59:20Z</dcterms:created>
  <dcterms:modified xsi:type="dcterms:W3CDTF">2018-08-18T20:20:12Z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0x010100FAE627ADFCD2114BA04773317A8E8776</vt:lpwstr>
  </property>
</Properties>
</file>