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482" r:id="rId5"/>
    <p:sldId id="431" r:id="rId6"/>
    <p:sldId id="483" r:id="rId7"/>
    <p:sldId id="474" r:id="rId8"/>
    <p:sldId id="481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átia Santos" initials="CS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007D"/>
    <a:srgbClr val="D51753"/>
    <a:srgbClr val="A8FFFC"/>
    <a:srgbClr val="A6CB12"/>
    <a:srgbClr val="F7FFFF"/>
    <a:srgbClr val="FFB300"/>
    <a:srgbClr val="1D1D1D"/>
    <a:srgbClr val="4B4B4B"/>
    <a:srgbClr val="808285"/>
    <a:srgbClr val="00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909"/>
    <p:restoredTop sz="94780" autoAdjust="0"/>
  </p:normalViewPr>
  <p:slideViewPr>
    <p:cSldViewPr snapToGrid="0">
      <p:cViewPr varScale="1">
        <p:scale>
          <a:sx n="115" d="100"/>
          <a:sy n="115" d="100"/>
        </p:scale>
        <p:origin x="760" y="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B5301-5BB9-490F-8615-EF7BBCE854A3}" type="datetimeFigureOut">
              <a:rPr lang="en-US" smtClean="0"/>
              <a:pPr/>
              <a:t>8/18/18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B08B4-1CE4-42A5-9411-4E173DF1D4C9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4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5488"/>
          </a:xfrm>
          <a:prstGeom prst="rect">
            <a:avLst/>
          </a:prstGeom>
        </p:spPr>
        <p:txBody>
          <a:bodyPr/>
          <a:lstStyle/>
          <a:p>
            <a:r>
              <a:rPr lang="de-AT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67625" y="260350"/>
            <a:ext cx="1152525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Empathy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Challenge / B1: </a:t>
            </a:r>
            <a:r>
              <a:rPr lang="de-AT" dirty="0" err="1">
                <a:solidFill>
                  <a:srgbClr val="FFFFFF"/>
                </a:solidFill>
                <a:latin typeface="Tw Cen MT"/>
                <a:ea typeface="DejaVu Sans"/>
              </a:rPr>
              <a:t>Empathiekarte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 dirty="0"/>
          </a:p>
        </p:txBody>
      </p:sp>
      <p:sp>
        <p:nvSpPr>
          <p:cNvPr id="77" name="CustomShape 3"/>
          <p:cNvSpPr/>
          <p:nvPr/>
        </p:nvSpPr>
        <p:spPr>
          <a:xfrm>
            <a:off x="459720" y="1834607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de-AT" sz="3000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Empathy</a:t>
            </a:r>
            <a:r>
              <a:rPr lang="de-AT" sz="3000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Challenge B1</a:t>
            </a:r>
            <a:endParaRPr lang="de-AT" sz="3000" b="1" strike="noStrike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Ich kann mit anderen Menschen mitfühlen.    </a:t>
            </a:r>
            <a:r>
              <a:rPr lang="de-DE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de-AT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Culture </a:t>
            </a:r>
            <a:endParaRPr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1" name="Picture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16" y="181968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004048" y="4294837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Empathiekarte</a:t>
            </a:r>
            <a:endParaRPr lang="de-AT" b="1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12BB02CC-3BD5-1F48-8391-ABD4B5D75DD8}"/>
              </a:ext>
            </a:extLst>
          </p:cNvPr>
          <p:cNvGrpSpPr/>
          <p:nvPr/>
        </p:nvGrpSpPr>
        <p:grpSpPr>
          <a:xfrm>
            <a:off x="713297" y="5651965"/>
            <a:ext cx="6914516" cy="577215"/>
            <a:chOff x="0" y="0"/>
            <a:chExt cx="6914815" cy="577215"/>
          </a:xfrm>
        </p:grpSpPr>
        <p:pic>
          <p:nvPicPr>
            <p:cNvPr id="20" name="Picture 14" descr="Bildschirmfoto 2014-05-21 um 14.47.42.png">
              <a:extLst>
                <a:ext uri="{FF2B5EF4-FFF2-40B4-BE49-F238E27FC236}">
                  <a16:creationId xmlns:a16="http://schemas.microsoft.com/office/drawing/2014/main" id="{071472E3-005C-9F47-A0E4-0A18153AA8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3915" y="12031"/>
              <a:ext cx="850900" cy="534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7" descr="Logo_eesi">
              <a:extLst>
                <a:ext uri="{FF2B5EF4-FFF2-40B4-BE49-F238E27FC236}">
                  <a16:creationId xmlns:a16="http://schemas.microsoft.com/office/drawing/2014/main" id="{5C4D046E-8F40-4540-9075-DF48D9E120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6515" y="0"/>
              <a:ext cx="952500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>
              <a:extLst>
                <a:ext uri="{FF2B5EF4-FFF2-40B4-BE49-F238E27FC236}">
                  <a16:creationId xmlns:a16="http://schemas.microsoft.com/office/drawing/2014/main" id="{0DED4A80-9897-E240-AD8F-4C6E0E0C7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52073" y="96252"/>
              <a:ext cx="1161415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5" descr="kph-logo-2014-transparent-cmyk-300.eps">
              <a:extLst>
                <a:ext uri="{FF2B5EF4-FFF2-40B4-BE49-F238E27FC236}">
                  <a16:creationId xmlns:a16="http://schemas.microsoft.com/office/drawing/2014/main" id="{0979E875-7822-D245-BFA5-BE875CCAC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7579" y="60157"/>
              <a:ext cx="960120" cy="459740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6E107DCB-FD65-8B4A-8D8C-04DD032A43A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3421" y="0"/>
              <a:ext cx="769620" cy="57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Bild 39" descr="Macintosh HD:Users:valentinmayerhofer:Dropbox:IFTE:Youth Challenge Program:final Layout:Icons ohne Hintergrund:co-funded.png">
              <a:extLst>
                <a:ext uri="{FF2B5EF4-FFF2-40B4-BE49-F238E27FC236}">
                  <a16:creationId xmlns:a16="http://schemas.microsoft.com/office/drawing/2014/main" id="{4A929507-6685-9142-BD64-B7B80592D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6252"/>
              <a:ext cx="1384935" cy="39814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077387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2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Kundenanalyse mit der Empathiekarte</a:t>
            </a:r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881991" y="1504206"/>
            <a:ext cx="7298871" cy="434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Erfassung eines (</a:t>
            </a:r>
            <a:r>
              <a:rPr kumimoji="0" lang="de-DE" altLang="de-DE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Modell-)Kunden</a:t>
            </a:r>
            <a: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bzw.</a:t>
            </a:r>
            <a:r>
              <a:rPr kumimoji="0" lang="de-DE" altLang="de-DE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einer</a:t>
            </a:r>
            <a: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(Modell-)Kundin mit dem, was er/sie hört, sieht, sagt, denkt und fühlt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de-DE" altLang="de-DE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Augenmerk wird auf jene Dinge gelegt, die der Kunde/die Kundin wahrnimmt = Perspektive des Kunden/der Kundin.</a:t>
            </a:r>
            <a:endParaRPr kumimoji="0" lang="de-DE" altLang="de-DE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de-DE" altLang="de-DE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Die Empathie</a:t>
            </a:r>
            <a:r>
              <a:rPr lang="de-DE" altLang="de-DE" sz="2400" dirty="0"/>
              <a:t>k</a:t>
            </a:r>
            <a:r>
              <a:rPr kumimoji="0" lang="de-DE" altLang="de-DE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arte ist ein Instrument, um eine bildhafte Vorstellung seiner Kundinnen und Kunden zu erhalten.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3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Kundenanalyse mit der </a:t>
            </a:r>
            <a:r>
              <a:rPr lang="de-AT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Empathiekarte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881991" y="1504206"/>
            <a:ext cx="7298871" cy="434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de-DE" altLang="de-DE" sz="2400" dirty="0"/>
              <a:t>Brainstorming, um alle möglichen Kundensegmente zu sammeln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de-DE" altLang="de-DE" sz="2400" dirty="0"/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de-DE" altLang="de-DE" sz="2400" dirty="0"/>
              <a:t>Auswahl von drei vielversprechenden „Kundinnen oder Kunden“ </a:t>
            </a:r>
            <a:r>
              <a:rPr lang="de-DE" altLang="de-DE" sz="2400" dirty="0">
                <a:sym typeface="Wingdings" panose="05000000000000000000" pitchFamily="2" charset="2"/>
              </a:rPr>
              <a:t> </a:t>
            </a:r>
            <a:r>
              <a:rPr lang="de-DE" altLang="de-DE" sz="2400" dirty="0"/>
              <a:t>Entscheidung für eine/</a:t>
            </a:r>
            <a:r>
              <a:rPr lang="de-DE" altLang="de-DE" sz="2400" dirty="0" err="1"/>
              <a:t>n</a:t>
            </a:r>
            <a:r>
              <a:rPr lang="de-DE" altLang="de-DE" sz="2400" dirty="0"/>
              <a:t> davon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de-DE" altLang="de-DE" sz="2400" dirty="0"/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de-DE" altLang="de-DE" sz="2400" dirty="0" err="1"/>
              <a:t>Profiling</a:t>
            </a:r>
            <a:r>
              <a:rPr lang="de-DE" altLang="de-DE" sz="2400" dirty="0"/>
              <a:t> Übung: Name, demografische Merkmale </a:t>
            </a:r>
            <a:br>
              <a:rPr lang="de-DE" altLang="de-DE" sz="2400" dirty="0"/>
            </a:br>
            <a:r>
              <a:rPr lang="de-DE" altLang="de-DE" sz="2400" dirty="0"/>
              <a:t>(Alter, Einkommen, Familiensituation, ...)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de-DE" altLang="de-DE" sz="2400" dirty="0"/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de-DE" altLang="de-DE" sz="2400" dirty="0"/>
              <a:t>mit Post-</a:t>
            </a:r>
            <a:r>
              <a:rPr lang="de-DE" altLang="de-DE" sz="2400" dirty="0" err="1"/>
              <a:t>its</a:t>
            </a:r>
            <a:r>
              <a:rPr lang="de-DE" altLang="de-DE" sz="2400" dirty="0"/>
              <a:t>, Visualisierungen und Brainstorming arbeiten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de-DE" altLang="de-DE" sz="2400" dirty="0"/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de-DE" altLang="de-DE" sz="2400" dirty="0"/>
              <a:t>mithilfe der </a:t>
            </a:r>
            <a:r>
              <a:rPr lang="de-DE" altLang="de-DE" sz="2400" dirty="0" err="1"/>
              <a:t>Empathiekarte</a:t>
            </a:r>
            <a:r>
              <a:rPr lang="de-DE" altLang="de-DE" sz="2400" dirty="0"/>
              <a:t> Profile auf dem Flipchart ausarbeiten</a:t>
            </a:r>
          </a:p>
        </p:txBody>
      </p:sp>
    </p:spTree>
    <p:extLst>
      <p:ext uri="{BB962C8B-B14F-4D97-AF65-F5344CB8AC3E}">
        <p14:creationId xmlns:p14="http://schemas.microsoft.com/office/powerpoint/2010/main" val="1568594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7"/>
            <a:ext cx="8405089" cy="6038273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Bild 2" descr="1-9 Empathiekarte_neu.pd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19058" r="18517" b="11961"/>
          <a:stretch/>
        </p:blipFill>
        <p:spPr bwMode="auto">
          <a:xfrm>
            <a:off x="462221" y="773426"/>
            <a:ext cx="8161638" cy="615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4</a:t>
            </a:fld>
            <a:endParaRPr lang="de-AT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6479311"/>
            <a:ext cx="3131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 dirty="0">
                <a:latin typeface="Arial"/>
                <a:cs typeface="Arial"/>
              </a:rPr>
              <a:t>Illustration: Helmut Pokornig</a:t>
            </a:r>
          </a:p>
          <a:p>
            <a:r>
              <a:rPr lang="de-DE" sz="800" dirty="0">
                <a:latin typeface="Arial"/>
                <a:cs typeface="Arial"/>
              </a:rPr>
              <a:t>Source: Lindner, J./Fröhlich, G.: Starte dein Projekt, Vienna 2014</a:t>
            </a:r>
          </a:p>
          <a:p>
            <a:endParaRPr lang="de-DE" sz="800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Empathiekarte</a:t>
            </a:r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</a:t>
            </a:r>
            <a:b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</a:br>
            <a:r>
              <a:rPr lang="de-AT" sz="16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Zielgruppe: Kurz beschreiben</a:t>
            </a:r>
          </a:p>
        </p:txBody>
      </p:sp>
      <p:sp>
        <p:nvSpPr>
          <p:cNvPr id="16" name="Textfeld 17"/>
          <p:cNvSpPr txBox="1">
            <a:spLocks noChangeArrowheads="1"/>
          </p:cNvSpPr>
          <p:nvPr/>
        </p:nvSpPr>
        <p:spPr bwMode="auto">
          <a:xfrm>
            <a:off x="1911334" y="1049677"/>
            <a:ext cx="5321332" cy="78483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AT" altLang="de-DE" sz="1500" b="1" dirty="0"/>
              <a:t>Was denkt und fühlt die Kundin/der Kunde?</a:t>
            </a:r>
            <a:r>
              <a:rPr lang="de-AT" altLang="de-DE" sz="1500" dirty="0"/>
              <a:t> </a:t>
            </a:r>
          </a:p>
          <a:p>
            <a:pPr algn="ctr" eaLnBrk="1" hangingPunct="1"/>
            <a:r>
              <a:rPr lang="de-AT" altLang="de-DE" sz="1500" dirty="0"/>
              <a:t>Was ist ihr/ihm wichtig? </a:t>
            </a:r>
          </a:p>
          <a:p>
            <a:pPr algn="ctr" eaLnBrk="1" hangingPunct="1"/>
            <a:r>
              <a:rPr lang="de-AT" altLang="de-DE" sz="1500" dirty="0"/>
              <a:t>Hauptbeschäftigungen, Ansprüche, Bedenken</a:t>
            </a:r>
            <a:endParaRPr lang="de-DE" altLang="de-DE" sz="1500" dirty="0"/>
          </a:p>
        </p:txBody>
      </p:sp>
      <p:sp>
        <p:nvSpPr>
          <p:cNvPr id="17" name="Textfeld 18"/>
          <p:cNvSpPr txBox="1">
            <a:spLocks noChangeArrowheads="1"/>
          </p:cNvSpPr>
          <p:nvPr/>
        </p:nvSpPr>
        <p:spPr bwMode="auto">
          <a:xfrm>
            <a:off x="6650183" y="2371294"/>
            <a:ext cx="2102576" cy="193899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eaLnBrk="1" hangingPunct="1"/>
            <a:r>
              <a:rPr lang="de-AT" altLang="de-DE" sz="1500" b="1" dirty="0"/>
              <a:t>Was sieht die Kundin/der Kunde?</a:t>
            </a:r>
            <a:r>
              <a:rPr lang="de-AT" altLang="de-DE" sz="1500" dirty="0"/>
              <a:t> Wie sieht das Lebensumfeld aus? Welche Freunde hat sie/er? </a:t>
            </a:r>
          </a:p>
          <a:p>
            <a:pPr eaLnBrk="1" hangingPunct="1"/>
            <a:r>
              <a:rPr lang="de-AT" altLang="de-DE" sz="1500" dirty="0"/>
              <a:t>Was bietet der Markt schon heute an?</a:t>
            </a:r>
            <a:endParaRPr lang="de-DE" altLang="de-DE" sz="1500" dirty="0"/>
          </a:p>
        </p:txBody>
      </p:sp>
      <p:sp>
        <p:nvSpPr>
          <p:cNvPr id="18" name="Textfeld 20"/>
          <p:cNvSpPr txBox="1">
            <a:spLocks noChangeArrowheads="1"/>
          </p:cNvSpPr>
          <p:nvPr/>
        </p:nvSpPr>
        <p:spPr bwMode="auto">
          <a:xfrm>
            <a:off x="2817668" y="4572005"/>
            <a:ext cx="3430730" cy="101566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AT" altLang="de-DE" sz="1500" b="1" dirty="0"/>
              <a:t>Was sagt die Kundin/der Kunde?</a:t>
            </a:r>
            <a:r>
              <a:rPr lang="de-AT" altLang="de-DE" sz="1500" dirty="0"/>
              <a:t> Was erzählt sie/er anderen? Einstellungen und Sichtweisen, Verhalten anderen gegenüber</a:t>
            </a:r>
            <a:endParaRPr lang="de-DE" altLang="de-DE" sz="1500" dirty="0"/>
          </a:p>
        </p:txBody>
      </p:sp>
      <p:sp>
        <p:nvSpPr>
          <p:cNvPr id="19" name="Textfeld 20"/>
          <p:cNvSpPr txBox="1">
            <a:spLocks noChangeArrowheads="1"/>
          </p:cNvSpPr>
          <p:nvPr/>
        </p:nvSpPr>
        <p:spPr bwMode="auto">
          <a:xfrm>
            <a:off x="549556" y="2331433"/>
            <a:ext cx="2165935" cy="216982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eaLnBrk="1" hangingPunct="1"/>
            <a:r>
              <a:rPr lang="de-AT" altLang="de-DE" sz="1500" b="1" dirty="0"/>
              <a:t>Was hört die Kundin/der Kunde?</a:t>
            </a:r>
            <a:r>
              <a:rPr lang="de-AT" altLang="de-DE" sz="1500" dirty="0"/>
              <a:t> Was sagen Familie und Freundeskreis? Was sagen Kolleg/innen und Vorgesetzte? Was sagen oder vermitteln Medien, die genutzt werden?  </a:t>
            </a:r>
            <a:endParaRPr lang="de-DE" altLang="de-DE" sz="1500" dirty="0"/>
          </a:p>
        </p:txBody>
      </p:sp>
      <p:sp>
        <p:nvSpPr>
          <p:cNvPr id="20" name="Textfeld 21"/>
          <p:cNvSpPr txBox="1">
            <a:spLocks noChangeArrowheads="1"/>
          </p:cNvSpPr>
          <p:nvPr/>
        </p:nvSpPr>
        <p:spPr bwMode="auto">
          <a:xfrm>
            <a:off x="1473490" y="6029899"/>
            <a:ext cx="206421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DE" altLang="de-DE" sz="1500" dirty="0"/>
              <a:t>Ängste, Frustrationen, </a:t>
            </a:r>
          </a:p>
          <a:p>
            <a:pPr algn="ctr" eaLnBrk="1" hangingPunct="1"/>
            <a:r>
              <a:rPr lang="de-DE" altLang="de-DE" sz="1500" dirty="0"/>
              <a:t>Hindernisse</a:t>
            </a:r>
          </a:p>
        </p:txBody>
      </p:sp>
      <p:sp>
        <p:nvSpPr>
          <p:cNvPr id="21" name="Textfeld 22"/>
          <p:cNvSpPr txBox="1">
            <a:spLocks noChangeArrowheads="1"/>
          </p:cNvSpPr>
          <p:nvPr/>
        </p:nvSpPr>
        <p:spPr bwMode="auto">
          <a:xfrm>
            <a:off x="5488185" y="6029899"/>
            <a:ext cx="201227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DE" altLang="de-DE" sz="1500" dirty="0"/>
              <a:t>Wünsche/Bedürfnisse</a:t>
            </a:r>
          </a:p>
          <a:p>
            <a:pPr algn="ctr" eaLnBrk="1" hangingPunct="1"/>
            <a:r>
              <a:rPr lang="de-DE" altLang="de-DE" sz="1500" dirty="0"/>
              <a:t>Erfolgsmaßstäbe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7"/>
            <a:ext cx="8405089" cy="608445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Bild 2" descr="1-9 Empathiekarte_neu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19057" r="18517" b="10719"/>
          <a:stretch>
            <a:fillRect/>
          </a:stretch>
        </p:blipFill>
        <p:spPr bwMode="auto">
          <a:xfrm>
            <a:off x="462221" y="593313"/>
            <a:ext cx="8161638" cy="626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5</a:t>
            </a:fld>
            <a:endParaRPr lang="de-AT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6368472"/>
            <a:ext cx="3131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 dirty="0">
                <a:latin typeface="Arial"/>
                <a:cs typeface="Arial"/>
              </a:rPr>
              <a:t>Illustration: Helmut Pokornig</a:t>
            </a:r>
          </a:p>
          <a:p>
            <a:r>
              <a:rPr lang="de-DE" sz="800" dirty="0">
                <a:latin typeface="Arial"/>
                <a:cs typeface="Arial"/>
              </a:rPr>
              <a:t>Source: Lindner, J./Fröhlich, G.: Starte dein Projekt, Vienna 2014</a:t>
            </a:r>
          </a:p>
          <a:p>
            <a:endParaRPr lang="de-DE" sz="800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 err="1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Empathiekarte</a:t>
            </a:r>
            <a:r>
              <a:rPr lang="de-AT" sz="54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</a:t>
            </a:r>
            <a:br>
              <a:rPr lang="de-AT" sz="54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</a:br>
            <a:r>
              <a:rPr lang="de-AT" sz="16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Zielgruppe: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E627ADFCD2114BA04773317A8E8776" ma:contentTypeVersion="0" ma:contentTypeDescription="Create a new document." ma:contentTypeScope="" ma:versionID="a9c2bf65c959cc1e81dd473ebb4680d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b84bf688f0f6f41e1b0b61a072224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E36E0-1372-4230-9D66-9B4A5D9C3E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C6004B7-9DE0-4956-B228-CB074A2598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1907D0-CEEE-4727-A11C-5FF5A9202BA1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elements/1.1/"/>
    <ds:schemaRef ds:uri="http://www.w3.org/XML/1998/namespace"/>
    <ds:schemaRef ds:uri="http://purl.org/dc/dcmitype/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Microsoft Macintosh PowerPoint</Application>
  <PresentationFormat>Bildschirmpräsentation (4:3)</PresentationFormat>
  <Paragraphs>48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5" baseType="lpstr">
      <vt:lpstr>ヒラギノ角ゴ Pro W3</vt:lpstr>
      <vt:lpstr>Arial</vt:lpstr>
      <vt:lpstr>Calibri</vt:lpstr>
      <vt:lpstr>DejaVu Sans</vt:lpstr>
      <vt:lpstr>Helvetica Neue</vt:lpstr>
      <vt:lpstr>Tahoma</vt:lpstr>
      <vt:lpstr>Times New Roman</vt:lpstr>
      <vt:lpstr>Tw Cen MT</vt:lpstr>
      <vt:lpstr>Wingdings</vt:lpstr>
      <vt:lpstr>Tema do 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Rdesign</Company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</dc:creator>
  <cp:lastModifiedBy>Teply Annamaria</cp:lastModifiedBy>
  <cp:revision>263</cp:revision>
  <cp:lastPrinted>2016-08-03T16:09:36Z</cp:lastPrinted>
  <dcterms:created xsi:type="dcterms:W3CDTF">2015-06-22T09:10:04Z</dcterms:created>
  <dcterms:modified xsi:type="dcterms:W3CDTF">2018-08-18T20:00:14Z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0x010100FAE627ADFCD2114BA04773317A8E8776</vt:lpwstr>
  </property>
</Properties>
</file>