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4"/>
  </p:notesMasterIdLst>
  <p:sldIdLst>
    <p:sldId id="277" r:id="rId3"/>
    <p:sldId id="257" r:id="rId4"/>
    <p:sldId id="258" r:id="rId5"/>
    <p:sldId id="27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7559675" cy="106918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Objects="1">
      <p:cViewPr varScale="1">
        <p:scale>
          <a:sx n="115" d="100"/>
          <a:sy n="115" d="100"/>
        </p:scale>
        <p:origin x="146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4AAB2-0CCF-474D-849C-7966B8B86438}" type="datetimeFigureOut">
              <a:rPr lang="de-DE" smtClean="0"/>
              <a:pPr/>
              <a:t>18.08.18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B1E1C-0FE6-3245-B894-303B328546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5864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Real </a:t>
            </a:r>
            <a:r>
              <a:rPr lang="de-AT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Marekt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Challenge / B1: 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Core Businessplan</a:t>
            </a: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Real Market Challenge B1</a:t>
            </a:r>
            <a:endParaRPr lang="de-AT" sz="3000" b="1" strike="noStrike" dirty="0">
              <a:solidFill>
                <a:srgbClr val="FBB9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Ich kann einen am Markt umsetzbaren Businessplan erarbeiten.     </a:t>
            </a:r>
            <a:r>
              <a:rPr lang="de-DE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FBB9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Core </a:t>
            </a:r>
            <a:r>
              <a:rPr lang="de-AT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Education </a:t>
            </a:r>
            <a:endParaRPr dirty="0">
              <a:solidFill>
                <a:srgbClr val="FBB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Leitfragen für den </a:t>
            </a:r>
            <a:b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Core Businessplan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09222A6-280E-2B42-AD49-46E035E388F8}"/>
              </a:ext>
            </a:extLst>
          </p:cNvPr>
          <p:cNvGrpSpPr/>
          <p:nvPr/>
        </p:nvGrpSpPr>
        <p:grpSpPr>
          <a:xfrm>
            <a:off x="683568" y="5607594"/>
            <a:ext cx="6914516" cy="577215"/>
            <a:chOff x="0" y="0"/>
            <a:chExt cx="6914815" cy="577215"/>
          </a:xfrm>
        </p:grpSpPr>
        <p:pic>
          <p:nvPicPr>
            <p:cNvPr id="20" name="Picture 14" descr="Bildschirmfoto 2014-05-21 um 14.47.42.png">
              <a:extLst>
                <a:ext uri="{FF2B5EF4-FFF2-40B4-BE49-F238E27FC236}">
                  <a16:creationId xmlns:a16="http://schemas.microsoft.com/office/drawing/2014/main" id="{9D45F15C-DFB9-AE47-B7E5-727A99261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3915" y="12031"/>
              <a:ext cx="85090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7" descr="Logo_eesi">
              <a:extLst>
                <a:ext uri="{FF2B5EF4-FFF2-40B4-BE49-F238E27FC236}">
                  <a16:creationId xmlns:a16="http://schemas.microsoft.com/office/drawing/2014/main" id="{5294C4BF-323B-DC46-B80E-60C1ED614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515" y="0"/>
              <a:ext cx="952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>
                  <a16:creationId xmlns:a16="http://schemas.microsoft.com/office/drawing/2014/main" id="{2D9264CB-EF27-3C41-A259-D363009C5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2073" y="96252"/>
              <a:ext cx="116141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 descr="kph-logo-2014-transparent-cmyk-300.eps">
              <a:extLst>
                <a:ext uri="{FF2B5EF4-FFF2-40B4-BE49-F238E27FC236}">
                  <a16:creationId xmlns:a16="http://schemas.microsoft.com/office/drawing/2014/main" id="{D139AA9E-34DF-2A49-8941-F126EC3DA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7579" y="60157"/>
              <a:ext cx="960120" cy="45974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DC02FA95-E706-8F48-B255-EA5D8F436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3421" y="0"/>
              <a:ext cx="769620" cy="577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ve="http://schemas.openxmlformats.org/markup-compatibility/2006" xmlns:mv="urn:schemas-microsoft-com:mac:vml" xmlns:mo="http://schemas.microsoft.com/office/mac/office/2008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ve="http://schemas.openxmlformats.org/markup-compatibility/2006" xmlns:mv="urn:schemas-microsoft-com:mac:vml" xmlns:mo="http://schemas.microsoft.com/office/mac/office/2008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Bild 39" descr="Macintosh HD:Users:valentinmayerhofer:Dropbox:IFTE:Youth Challenge Program:final Layout:Icons ohne Hintergrund:co-funded.png">
              <a:extLst>
                <a:ext uri="{FF2B5EF4-FFF2-40B4-BE49-F238E27FC236}">
                  <a16:creationId xmlns:a16="http://schemas.microsoft.com/office/drawing/2014/main" id="{BD09CDB5-BDDE-5B4D-81A5-23BFD117F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252"/>
              <a:ext cx="1384935" cy="3981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4575273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1A5BA26-7E25-473B-A938-921E4DC1C74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10</a:t>
            </a:fld>
            <a:endParaRPr/>
          </a:p>
        </p:txBody>
      </p:sp>
      <p:pic>
        <p:nvPicPr>
          <p:cNvPr id="12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6. Von der Idee zur Umsetzung</a:t>
            </a:r>
            <a:endParaRPr dirty="0"/>
          </a:p>
        </p:txBody>
      </p:sp>
      <p:sp>
        <p:nvSpPr>
          <p:cNvPr id="128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Können Sie Schritt für Schritt erklären, wie Sie Ihre Idee umsetzen wollen?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Legen Sie dazu einen chronologischen Plan vor.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765A145-E93F-4DCB-8E51-A0FE6EB8B2A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11</a:t>
            </a:fld>
            <a:endParaRPr/>
          </a:p>
        </p:txBody>
      </p:sp>
      <p:pic>
        <p:nvPicPr>
          <p:cNvPr id="13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6. Vision und Slogan</a:t>
            </a:r>
            <a:endParaRPr dirty="0"/>
          </a:p>
        </p:txBody>
      </p:sp>
      <p:sp>
        <p:nvSpPr>
          <p:cNvPr id="133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Die Vision ist eine einfache und ehrliche Beschreibung der langfristigen Überlegung </a:t>
            </a:r>
            <a:b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zum</a:t>
            </a: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Unternehmen.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Der Slogan ist eine kurze Phrase, die mit dem Unternehmen verbunden werden soll.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25632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3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6EC17A01-D3C9-421A-A2D7-F22C32AF5F5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12</a:t>
            </a:fld>
            <a:endParaRPr/>
          </a:p>
        </p:txBody>
      </p:sp>
      <p:pic>
        <p:nvPicPr>
          <p:cNvPr id="13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37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6. Ziele formulieren</a:t>
            </a:r>
            <a:endParaRPr dirty="0"/>
          </a:p>
        </p:txBody>
      </p:sp>
      <p:sp>
        <p:nvSpPr>
          <p:cNvPr id="138" name="CustomShape 4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5"/>
          <p:cNvSpPr/>
          <p:nvPr/>
        </p:nvSpPr>
        <p:spPr>
          <a:xfrm>
            <a:off x="3124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6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7"/>
          <p:cNvSpPr/>
          <p:nvPr/>
        </p:nvSpPr>
        <p:spPr>
          <a:xfrm>
            <a:off x="4876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8"/>
          <p:cNvSpPr/>
          <p:nvPr/>
        </p:nvSpPr>
        <p:spPr>
          <a:xfrm>
            <a:off x="609480" y="4389480"/>
            <a:ext cx="4113360" cy="760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3 kurzfristige Ziele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…………………….</a:t>
            </a:r>
            <a:endParaRPr sz="2400"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…………………….</a:t>
            </a:r>
            <a:endParaRPr sz="2400"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…………………….</a:t>
            </a:r>
            <a:endParaRPr sz="2400" dirty="0"/>
          </a:p>
        </p:txBody>
      </p:sp>
      <p:sp>
        <p:nvSpPr>
          <p:cNvPr id="143" name="CustomShape 9"/>
          <p:cNvSpPr/>
          <p:nvPr/>
        </p:nvSpPr>
        <p:spPr>
          <a:xfrm>
            <a:off x="4495680" y="4465800"/>
            <a:ext cx="3884760" cy="1522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3 mittelfristige Ziele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………………………..</a:t>
            </a:r>
            <a:endParaRPr sz="2400"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………………………..</a:t>
            </a:r>
            <a:endParaRPr sz="2400"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………………………..</a:t>
            </a:r>
            <a:endParaRPr sz="2400" dirty="0"/>
          </a:p>
        </p:txBody>
      </p:sp>
      <p:sp>
        <p:nvSpPr>
          <p:cNvPr id="144" name="CustomShape 10"/>
          <p:cNvSpPr/>
          <p:nvPr/>
        </p:nvSpPr>
        <p:spPr>
          <a:xfrm>
            <a:off x="2577960" y="1410840"/>
            <a:ext cx="3017520" cy="363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Unternehmensbezogene Ziele</a:t>
            </a:r>
            <a:endParaRPr dirty="0"/>
          </a:p>
        </p:txBody>
      </p:sp>
      <p:sp>
        <p:nvSpPr>
          <p:cNvPr id="145" name="CustomShape 11"/>
          <p:cNvSpPr/>
          <p:nvPr/>
        </p:nvSpPr>
        <p:spPr>
          <a:xfrm>
            <a:off x="2543760" y="3960000"/>
            <a:ext cx="3071160" cy="363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Private Ziele und Bildungsziele</a:t>
            </a:r>
            <a:endParaRPr dirty="0"/>
          </a:p>
        </p:txBody>
      </p:sp>
      <p:sp>
        <p:nvSpPr>
          <p:cNvPr id="146" name="CustomShape 12"/>
          <p:cNvSpPr/>
          <p:nvPr/>
        </p:nvSpPr>
        <p:spPr>
          <a:xfrm>
            <a:off x="609480" y="2129040"/>
            <a:ext cx="3802320" cy="464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3 kurzfristige Ziele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……………………..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……………………..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……………………..</a:t>
            </a:r>
            <a:endParaRPr dirty="0"/>
          </a:p>
        </p:txBody>
      </p:sp>
      <p:sp>
        <p:nvSpPr>
          <p:cNvPr id="147" name="CustomShape 13"/>
          <p:cNvSpPr/>
          <p:nvPr/>
        </p:nvSpPr>
        <p:spPr>
          <a:xfrm>
            <a:off x="4572000" y="2129040"/>
            <a:ext cx="3884760" cy="48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r>
              <a:rPr lang="de-AT" b="1" strike="noStrike" dirty="0">
                <a:solidFill>
                  <a:srgbClr val="0B1FE1"/>
                </a:solidFill>
                <a:latin typeface="Calibri"/>
                <a:ea typeface="DejaVu Sans"/>
              </a:rPr>
              <a:t> </a:t>
            </a: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mittelfristige Ziele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</a:t>
            </a:r>
            <a:endParaRPr sz="2400"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</a:t>
            </a:r>
            <a:endParaRPr sz="2400"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</a:t>
            </a: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47A1A2C-5D6F-4296-B3CC-B08FB455CC0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13</a:t>
            </a:fld>
            <a:endParaRPr/>
          </a:p>
        </p:txBody>
      </p:sp>
      <p:pic>
        <p:nvPicPr>
          <p:cNvPr id="150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Organisieren</a:t>
            </a:r>
            <a:endParaRPr dirty="0"/>
          </a:p>
        </p:txBody>
      </p:sp>
      <p:sp>
        <p:nvSpPr>
          <p:cNvPr id="152" name="CustomShape 4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5"/>
          <p:cNvSpPr/>
          <p:nvPr/>
        </p:nvSpPr>
        <p:spPr>
          <a:xfrm>
            <a:off x="3124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6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7"/>
          <p:cNvSpPr/>
          <p:nvPr/>
        </p:nvSpPr>
        <p:spPr>
          <a:xfrm>
            <a:off x="4876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8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Welche Schlüsselaktivitäten müssen selbst gemacht werden?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Welche Aktivitäten können outgesourct werden?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Wie können Sie das Unternehmen organisieren? Gibt es Abteilungen?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Wie könnte der Ablauf eines Tages sein, wenn Sie das Unternehmen gegründet haben?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58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0FF9676-870A-4623-9FFA-72FECF8CDA59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14</a:t>
            </a:fld>
            <a:endParaRPr/>
          </a:p>
        </p:txBody>
      </p:sp>
      <p:pic>
        <p:nvPicPr>
          <p:cNvPr id="159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Herstellung</a:t>
            </a:r>
            <a:endParaRPr dirty="0"/>
          </a:p>
        </p:txBody>
      </p:sp>
      <p:sp>
        <p:nvSpPr>
          <p:cNvPr id="161" name="CustomShape 4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5"/>
          <p:cNvSpPr/>
          <p:nvPr/>
        </p:nvSpPr>
        <p:spPr>
          <a:xfrm>
            <a:off x="3124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6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7"/>
          <p:cNvSpPr/>
          <p:nvPr/>
        </p:nvSpPr>
        <p:spPr>
          <a:xfrm>
            <a:off x="4876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Unter welchen Bedingungen werden Sie bzw. Ihre Mitarbeiter/innen und Lieferanten/innen das Produkt herstellen?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52F71C4-0105-41E8-A584-681C0BBF1D1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15</a:t>
            </a:fld>
            <a:endParaRPr/>
          </a:p>
        </p:txBody>
      </p:sp>
      <p:pic>
        <p:nvPicPr>
          <p:cNvPr id="168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Soziales Engagement</a:t>
            </a:r>
            <a:endParaRPr dirty="0"/>
          </a:p>
        </p:txBody>
      </p:sp>
      <p:sp>
        <p:nvSpPr>
          <p:cNvPr id="170" name="CustomShape 4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3124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6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7"/>
          <p:cNvSpPr/>
          <p:nvPr/>
        </p:nvSpPr>
        <p:spPr>
          <a:xfrm>
            <a:off x="4876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8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Beschreiben Sie, für welche sozialen Bereiche Sie sich in der Gesellschaft engagieren wollen, wenn Sie Gewinne machen.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DE8965C-2343-4657-AE69-0B9AB461DD9B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16</a:t>
            </a:fld>
            <a:endParaRPr/>
          </a:p>
        </p:txBody>
      </p:sp>
      <p:pic>
        <p:nvPicPr>
          <p:cNvPr id="177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78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Mein Beitrag zur Schonung der Umwelt</a:t>
            </a:r>
            <a:endParaRPr dirty="0"/>
          </a:p>
        </p:txBody>
      </p:sp>
      <p:sp>
        <p:nvSpPr>
          <p:cNvPr id="179" name="CustomShape 4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5"/>
          <p:cNvSpPr/>
          <p:nvPr/>
        </p:nvSpPr>
        <p:spPr>
          <a:xfrm>
            <a:off x="3124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6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7"/>
          <p:cNvSpPr/>
          <p:nvPr/>
        </p:nvSpPr>
        <p:spPr>
          <a:xfrm>
            <a:off x="4876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8"/>
          <p:cNvSpPr/>
          <p:nvPr/>
        </p:nvSpPr>
        <p:spPr>
          <a:xfrm>
            <a:off x="609480" y="1981080"/>
            <a:ext cx="799992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Wie beachten Sie bei Ihrer Geschäftsidee die Schonung der Umwelt, z. B. durch umweltfreundliche Materialien, Einsparung von Energie?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Gibt es auch schädliche Auswirkungen Ihrer Geschäftsidee auf die Umwelt, an denen Sie in der Zukunft etwas ändern sollten?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F8D0C047-0E19-446B-96DB-FB7F31952A98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17</a:t>
            </a:fld>
            <a:endParaRPr/>
          </a:p>
        </p:txBody>
      </p:sp>
      <p:pic>
        <p:nvPicPr>
          <p:cNvPr id="18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Organisieren + rechtliche Fragen</a:t>
            </a:r>
            <a:endParaRPr dirty="0"/>
          </a:p>
        </p:txBody>
      </p:sp>
      <p:sp>
        <p:nvSpPr>
          <p:cNvPr id="188" name="CustomShape 4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"/>
          <p:cNvSpPr/>
          <p:nvPr/>
        </p:nvSpPr>
        <p:spPr>
          <a:xfrm>
            <a:off x="3124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6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7"/>
          <p:cNvSpPr/>
          <p:nvPr/>
        </p:nvSpPr>
        <p:spPr>
          <a:xfrm>
            <a:off x="4876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8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Fällt die Realisierung unter das Gewerberecht?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Wie lautet der Firmenname?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Welche Rechtsform wurde gewählt?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A07DB23-E806-47F8-ABA9-25B668A00881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18</a:t>
            </a:fld>
            <a:endParaRPr/>
          </a:p>
        </p:txBody>
      </p:sp>
      <p:pic>
        <p:nvPicPr>
          <p:cNvPr id="195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Organisieren + Intellektuelles Eigentum</a:t>
            </a:r>
            <a:endParaRPr dirty="0"/>
          </a:p>
        </p:txBody>
      </p:sp>
      <p:sp>
        <p:nvSpPr>
          <p:cNvPr id="197" name="CustomShape 4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/>
        </p:nvSpPr>
        <p:spPr>
          <a:xfrm>
            <a:off x="3124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/>
        </p:nvSpPr>
        <p:spPr>
          <a:xfrm>
            <a:off x="4876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/>
        </p:nvSpPr>
        <p:spPr>
          <a:xfrm>
            <a:off x="651240" y="1861200"/>
            <a:ext cx="8352720" cy="3135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Wie kann die Idee geschützt werden?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Wollen Sie eine Handelsmarke für Ihr</a:t>
            </a: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Geschäft etablieren?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Müssen Sie Ihr Copyright schützen? </a:t>
            </a:r>
            <a:endParaRPr lang="de-AT"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Müssen Sie Ihre Erfindung patentieren lassen?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A38AD8D-5FD2-4152-BDFB-DCD20718D297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19</a:t>
            </a:fld>
            <a:endParaRPr/>
          </a:p>
        </p:txBody>
      </p:sp>
      <p:pic>
        <p:nvPicPr>
          <p:cNvPr id="204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205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8. Gründungskosten</a:t>
            </a:r>
            <a:endParaRPr dirty="0"/>
          </a:p>
        </p:txBody>
      </p:sp>
      <p:sp>
        <p:nvSpPr>
          <p:cNvPr id="206" name="CustomShape 4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3124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6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"/>
          <p:cNvSpPr/>
          <p:nvPr/>
        </p:nvSpPr>
        <p:spPr>
          <a:xfrm>
            <a:off x="4876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Geschätzte Gründungskosten: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Vorbereitungskosten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Investitionen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…..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3FCFE19-5FC0-4AFA-9F44-AEC200508E97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  <p:pic>
        <p:nvPicPr>
          <p:cNvPr id="8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1. Zusammenfassung</a:t>
            </a:r>
            <a:endParaRPr dirty="0"/>
          </a:p>
        </p:txBody>
      </p:sp>
      <p:sp>
        <p:nvSpPr>
          <p:cNvPr id="88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dirty="0">
                <a:latin typeface="Calibri" charset="0"/>
                <a:ea typeface="Calibri" charset="0"/>
                <a:cs typeface="Calibri" charset="0"/>
              </a:rPr>
              <a:t>Verfassen</a:t>
            </a: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Sie diesen Teil am Schluss!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Bitte fassen Sie die wichtigsten Punkte zusammen und beschreiben Sie, warum Ihre Geschäftsidee erfolgreich sein wird.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Schreiben Sie diesen Teil wie einen Elevator Pitch!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Schreiben Sie den Teil so, dass Sie die Leser/innen inspirieren.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408ED6D-FFBE-406E-A81D-10A2D2D0117F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20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8. Laufende Ausgaben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3060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Monatliche fixe Ausgaben (A)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Monatliche variable Ausgaben (B)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Gesamtausgaben (A + B = C)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1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58C3386B-3D76-4554-9E08-F27F143E298B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21</a:t>
            </a:fld>
            <a:endParaRPr/>
          </a:p>
        </p:txBody>
      </p:sp>
      <p:pic>
        <p:nvPicPr>
          <p:cNvPr id="22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223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8. </a:t>
            </a:r>
            <a:r>
              <a:rPr lang="de-AT" sz="3200" strike="noStrike">
                <a:solidFill>
                  <a:srgbClr val="FFFFFF"/>
                </a:solidFill>
                <a:latin typeface="Tw Cen MT"/>
                <a:ea typeface="DejaVu Sans"/>
              </a:rPr>
              <a:t>Finanzplan</a:t>
            </a:r>
            <a:endParaRPr dirty="0"/>
          </a:p>
        </p:txBody>
      </p:sp>
      <p:sp>
        <p:nvSpPr>
          <p:cNvPr id="224" name="CustomShape 4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CustomShape 5"/>
          <p:cNvSpPr/>
          <p:nvPr/>
        </p:nvSpPr>
        <p:spPr>
          <a:xfrm>
            <a:off x="3124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6" name="CustomShape 6"/>
          <p:cNvSpPr/>
          <p:nvPr/>
        </p:nvSpPr>
        <p:spPr>
          <a:xfrm>
            <a:off x="685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7" name="CustomShape 7"/>
          <p:cNvSpPr/>
          <p:nvPr/>
        </p:nvSpPr>
        <p:spPr>
          <a:xfrm>
            <a:off x="4876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8" name="CustomShape 8"/>
          <p:cNvSpPr/>
          <p:nvPr/>
        </p:nvSpPr>
        <p:spPr>
          <a:xfrm>
            <a:off x="1532880" y="1380960"/>
            <a:ext cx="6354720" cy="48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CustomShape 9"/>
          <p:cNvSpPr/>
          <p:nvPr/>
        </p:nvSpPr>
        <p:spPr>
          <a:xfrm>
            <a:off x="1532880" y="1380960"/>
            <a:ext cx="6354720" cy="37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CustomShape 10"/>
          <p:cNvSpPr/>
          <p:nvPr/>
        </p:nvSpPr>
        <p:spPr>
          <a:xfrm>
            <a:off x="1532880" y="1995480"/>
            <a:ext cx="6354720" cy="519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1" name="CustomShape 11"/>
          <p:cNvSpPr/>
          <p:nvPr/>
        </p:nvSpPr>
        <p:spPr>
          <a:xfrm>
            <a:off x="1532880" y="2506680"/>
            <a:ext cx="24148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CustomShape 12"/>
          <p:cNvSpPr/>
          <p:nvPr/>
        </p:nvSpPr>
        <p:spPr>
          <a:xfrm>
            <a:off x="3940200" y="2506680"/>
            <a:ext cx="10461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13"/>
          <p:cNvSpPr/>
          <p:nvPr/>
        </p:nvSpPr>
        <p:spPr>
          <a:xfrm>
            <a:off x="4979160" y="2506680"/>
            <a:ext cx="290844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CustomShape 14"/>
          <p:cNvSpPr/>
          <p:nvPr/>
        </p:nvSpPr>
        <p:spPr>
          <a:xfrm>
            <a:off x="1532880" y="2752560"/>
            <a:ext cx="34534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CustomShape 15"/>
          <p:cNvSpPr/>
          <p:nvPr/>
        </p:nvSpPr>
        <p:spPr>
          <a:xfrm>
            <a:off x="4979160" y="275256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16"/>
          <p:cNvSpPr/>
          <p:nvPr/>
        </p:nvSpPr>
        <p:spPr>
          <a:xfrm>
            <a:off x="6833880" y="275256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17"/>
          <p:cNvSpPr/>
          <p:nvPr/>
        </p:nvSpPr>
        <p:spPr>
          <a:xfrm>
            <a:off x="1532880" y="2998800"/>
            <a:ext cx="24148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CustomShape 18"/>
          <p:cNvSpPr/>
          <p:nvPr/>
        </p:nvSpPr>
        <p:spPr>
          <a:xfrm>
            <a:off x="3940200" y="2998800"/>
            <a:ext cx="10461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CustomShape 19"/>
          <p:cNvSpPr/>
          <p:nvPr/>
        </p:nvSpPr>
        <p:spPr>
          <a:xfrm>
            <a:off x="4979160" y="299880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20"/>
          <p:cNvSpPr/>
          <p:nvPr/>
        </p:nvSpPr>
        <p:spPr>
          <a:xfrm>
            <a:off x="6833880" y="299880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CustomShape 21"/>
          <p:cNvSpPr/>
          <p:nvPr/>
        </p:nvSpPr>
        <p:spPr>
          <a:xfrm>
            <a:off x="1532880" y="3244680"/>
            <a:ext cx="635472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CustomShape 22"/>
          <p:cNvSpPr/>
          <p:nvPr/>
        </p:nvSpPr>
        <p:spPr>
          <a:xfrm>
            <a:off x="1532880" y="3490920"/>
            <a:ext cx="24148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3" name="CustomShape 23"/>
          <p:cNvSpPr/>
          <p:nvPr/>
        </p:nvSpPr>
        <p:spPr>
          <a:xfrm>
            <a:off x="3940200" y="3490920"/>
            <a:ext cx="10461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CustomShape 24"/>
          <p:cNvSpPr/>
          <p:nvPr/>
        </p:nvSpPr>
        <p:spPr>
          <a:xfrm>
            <a:off x="4979160" y="3490920"/>
            <a:ext cx="290844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5" name="CustomShape 25"/>
          <p:cNvSpPr/>
          <p:nvPr/>
        </p:nvSpPr>
        <p:spPr>
          <a:xfrm>
            <a:off x="1532880" y="3736800"/>
            <a:ext cx="34534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6" name="CustomShape 26"/>
          <p:cNvSpPr/>
          <p:nvPr/>
        </p:nvSpPr>
        <p:spPr>
          <a:xfrm>
            <a:off x="4979160" y="373680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CustomShape 27"/>
          <p:cNvSpPr/>
          <p:nvPr/>
        </p:nvSpPr>
        <p:spPr>
          <a:xfrm>
            <a:off x="6833880" y="373680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8" name="CustomShape 28"/>
          <p:cNvSpPr/>
          <p:nvPr/>
        </p:nvSpPr>
        <p:spPr>
          <a:xfrm>
            <a:off x="1532880" y="3983040"/>
            <a:ext cx="24148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CustomShape 29"/>
          <p:cNvSpPr/>
          <p:nvPr/>
        </p:nvSpPr>
        <p:spPr>
          <a:xfrm>
            <a:off x="3940200" y="3983040"/>
            <a:ext cx="10461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CustomShape 30"/>
          <p:cNvSpPr/>
          <p:nvPr/>
        </p:nvSpPr>
        <p:spPr>
          <a:xfrm>
            <a:off x="4979160" y="398304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ustomShape 31"/>
          <p:cNvSpPr/>
          <p:nvPr/>
        </p:nvSpPr>
        <p:spPr>
          <a:xfrm>
            <a:off x="6833880" y="398304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32"/>
          <p:cNvSpPr/>
          <p:nvPr/>
        </p:nvSpPr>
        <p:spPr>
          <a:xfrm>
            <a:off x="1532880" y="4229280"/>
            <a:ext cx="156492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3" name="CustomShape 33"/>
          <p:cNvSpPr/>
          <p:nvPr/>
        </p:nvSpPr>
        <p:spPr>
          <a:xfrm>
            <a:off x="3090240" y="4229280"/>
            <a:ext cx="189612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4" name="CustomShape 34"/>
          <p:cNvSpPr/>
          <p:nvPr/>
        </p:nvSpPr>
        <p:spPr>
          <a:xfrm>
            <a:off x="4979160" y="422928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CustomShape 35"/>
          <p:cNvSpPr/>
          <p:nvPr/>
        </p:nvSpPr>
        <p:spPr>
          <a:xfrm>
            <a:off x="6833880" y="422928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CustomShape 36"/>
          <p:cNvSpPr/>
          <p:nvPr/>
        </p:nvSpPr>
        <p:spPr>
          <a:xfrm>
            <a:off x="1532880" y="4475160"/>
            <a:ext cx="34534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37"/>
          <p:cNvSpPr/>
          <p:nvPr/>
        </p:nvSpPr>
        <p:spPr>
          <a:xfrm>
            <a:off x="4979160" y="447516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CustomShape 38"/>
          <p:cNvSpPr/>
          <p:nvPr/>
        </p:nvSpPr>
        <p:spPr>
          <a:xfrm>
            <a:off x="6833880" y="447516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ustomShape 39"/>
          <p:cNvSpPr/>
          <p:nvPr/>
        </p:nvSpPr>
        <p:spPr>
          <a:xfrm>
            <a:off x="1532880" y="4721400"/>
            <a:ext cx="24148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40"/>
          <p:cNvSpPr/>
          <p:nvPr/>
        </p:nvSpPr>
        <p:spPr>
          <a:xfrm>
            <a:off x="3940200" y="4721400"/>
            <a:ext cx="394740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41"/>
          <p:cNvSpPr/>
          <p:nvPr/>
        </p:nvSpPr>
        <p:spPr>
          <a:xfrm>
            <a:off x="1532880" y="4967280"/>
            <a:ext cx="156492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CustomShape 42"/>
          <p:cNvSpPr/>
          <p:nvPr/>
        </p:nvSpPr>
        <p:spPr>
          <a:xfrm>
            <a:off x="3090240" y="4967280"/>
            <a:ext cx="189612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43"/>
          <p:cNvSpPr/>
          <p:nvPr/>
        </p:nvSpPr>
        <p:spPr>
          <a:xfrm>
            <a:off x="4979160" y="4967280"/>
            <a:ext cx="186228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ustomShape 44"/>
          <p:cNvSpPr/>
          <p:nvPr/>
        </p:nvSpPr>
        <p:spPr>
          <a:xfrm>
            <a:off x="6833880" y="4967280"/>
            <a:ext cx="105336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CustomShape 45"/>
          <p:cNvSpPr/>
          <p:nvPr/>
        </p:nvSpPr>
        <p:spPr>
          <a:xfrm>
            <a:off x="1532880" y="5222880"/>
            <a:ext cx="3453480" cy="27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46"/>
          <p:cNvSpPr/>
          <p:nvPr/>
        </p:nvSpPr>
        <p:spPr>
          <a:xfrm>
            <a:off x="4979160" y="5222880"/>
            <a:ext cx="1283400" cy="27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ustomShape 47"/>
          <p:cNvSpPr/>
          <p:nvPr/>
        </p:nvSpPr>
        <p:spPr>
          <a:xfrm>
            <a:off x="6255360" y="5222880"/>
            <a:ext cx="1632240" cy="27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48"/>
          <p:cNvSpPr/>
          <p:nvPr/>
        </p:nvSpPr>
        <p:spPr>
          <a:xfrm>
            <a:off x="1532880" y="5487840"/>
            <a:ext cx="635472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49"/>
          <p:cNvSpPr/>
          <p:nvPr/>
        </p:nvSpPr>
        <p:spPr>
          <a:xfrm>
            <a:off x="1532880" y="5743440"/>
            <a:ext cx="241488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50"/>
          <p:cNvSpPr/>
          <p:nvPr/>
        </p:nvSpPr>
        <p:spPr>
          <a:xfrm>
            <a:off x="3940200" y="5743440"/>
            <a:ext cx="104616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51"/>
          <p:cNvSpPr/>
          <p:nvPr/>
        </p:nvSpPr>
        <p:spPr>
          <a:xfrm>
            <a:off x="4979160" y="5743440"/>
            <a:ext cx="186228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52"/>
          <p:cNvSpPr/>
          <p:nvPr/>
        </p:nvSpPr>
        <p:spPr>
          <a:xfrm>
            <a:off x="6833880" y="5743440"/>
            <a:ext cx="105336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CustomShape 53"/>
          <p:cNvSpPr/>
          <p:nvPr/>
        </p:nvSpPr>
        <p:spPr>
          <a:xfrm>
            <a:off x="1591560" y="2014560"/>
            <a:ext cx="3116520" cy="304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2000" b="1" strike="noStrike" dirty="0">
                <a:solidFill>
                  <a:srgbClr val="000000"/>
                </a:solidFill>
                <a:latin typeface="Arial"/>
                <a:ea typeface="DejaVu Sans"/>
              </a:rPr>
              <a:t>Kapitalbedarf         in EUR</a:t>
            </a:r>
            <a:endParaRPr dirty="0"/>
          </a:p>
        </p:txBody>
      </p:sp>
      <p:sp>
        <p:nvSpPr>
          <p:cNvPr id="274" name="CustomShape 54"/>
          <p:cNvSpPr/>
          <p:nvPr/>
        </p:nvSpPr>
        <p:spPr>
          <a:xfrm>
            <a:off x="5026680" y="2014560"/>
            <a:ext cx="1260360" cy="258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700" b="1" strike="noStrike">
                <a:solidFill>
                  <a:srgbClr val="000000"/>
                </a:solidFill>
                <a:latin typeface="Arial"/>
                <a:ea typeface="DejaVu Sans"/>
              </a:rPr>
              <a:t>Finanzmittel</a:t>
            </a:r>
            <a:endParaRPr/>
          </a:p>
        </p:txBody>
      </p:sp>
      <p:sp>
        <p:nvSpPr>
          <p:cNvPr id="275" name="CustomShape 55"/>
          <p:cNvSpPr/>
          <p:nvPr/>
        </p:nvSpPr>
        <p:spPr>
          <a:xfrm>
            <a:off x="1570680" y="2525760"/>
            <a:ext cx="189432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Vorbereitungskosten</a:t>
            </a:r>
            <a:endParaRPr/>
          </a:p>
        </p:txBody>
      </p:sp>
      <p:sp>
        <p:nvSpPr>
          <p:cNvPr id="276" name="CustomShape 56"/>
          <p:cNvSpPr/>
          <p:nvPr/>
        </p:nvSpPr>
        <p:spPr>
          <a:xfrm>
            <a:off x="5028480" y="2525760"/>
            <a:ext cx="102888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i="1" strike="noStrike">
                <a:solidFill>
                  <a:srgbClr val="000000"/>
                </a:solidFill>
                <a:latin typeface="Arial"/>
                <a:ea typeface="DejaVu Sans"/>
              </a:rPr>
              <a:t>Eigenmittel</a:t>
            </a:r>
            <a:endParaRPr/>
          </a:p>
        </p:txBody>
      </p:sp>
      <p:sp>
        <p:nvSpPr>
          <p:cNvPr id="277" name="CustomShape 57"/>
          <p:cNvSpPr/>
          <p:nvPr/>
        </p:nvSpPr>
        <p:spPr>
          <a:xfrm>
            <a:off x="5010840" y="2771640"/>
            <a:ext cx="101052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Ersparnisse</a:t>
            </a:r>
            <a:endParaRPr/>
          </a:p>
        </p:txBody>
      </p:sp>
      <p:sp>
        <p:nvSpPr>
          <p:cNvPr id="278" name="CustomShape 58"/>
          <p:cNvSpPr/>
          <p:nvPr/>
        </p:nvSpPr>
        <p:spPr>
          <a:xfrm>
            <a:off x="1564920" y="3017880"/>
            <a:ext cx="1251360" cy="684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Investitionen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Kapitalkosten</a:t>
            </a:r>
            <a:endParaRPr/>
          </a:p>
        </p:txBody>
      </p:sp>
      <p:sp>
        <p:nvSpPr>
          <p:cNvPr id="279" name="CustomShape 59"/>
          <p:cNvSpPr/>
          <p:nvPr/>
        </p:nvSpPr>
        <p:spPr>
          <a:xfrm>
            <a:off x="5010840" y="3017880"/>
            <a:ext cx="925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Zuschüsse</a:t>
            </a:r>
            <a:endParaRPr/>
          </a:p>
        </p:txBody>
      </p:sp>
      <p:sp>
        <p:nvSpPr>
          <p:cNvPr id="280" name="CustomShape 60"/>
          <p:cNvSpPr/>
          <p:nvPr/>
        </p:nvSpPr>
        <p:spPr>
          <a:xfrm>
            <a:off x="1566360" y="3510000"/>
            <a:ext cx="360" cy="274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1" name="CustomShape 61"/>
          <p:cNvSpPr/>
          <p:nvPr/>
        </p:nvSpPr>
        <p:spPr>
          <a:xfrm>
            <a:off x="5028840" y="3510000"/>
            <a:ext cx="109260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i="1" strike="noStrike">
                <a:solidFill>
                  <a:srgbClr val="000000"/>
                </a:solidFill>
                <a:latin typeface="Arial"/>
                <a:ea typeface="DejaVu Sans"/>
              </a:rPr>
              <a:t>Fremdmittel</a:t>
            </a:r>
            <a:endParaRPr/>
          </a:p>
        </p:txBody>
      </p:sp>
      <p:sp>
        <p:nvSpPr>
          <p:cNvPr id="282" name="CustomShape 62"/>
          <p:cNvSpPr/>
          <p:nvPr/>
        </p:nvSpPr>
        <p:spPr>
          <a:xfrm>
            <a:off x="5012280" y="3755880"/>
            <a:ext cx="123156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Privatdarlehen</a:t>
            </a:r>
            <a:endParaRPr/>
          </a:p>
        </p:txBody>
      </p:sp>
      <p:sp>
        <p:nvSpPr>
          <p:cNvPr id="283" name="CustomShape 63"/>
          <p:cNvSpPr/>
          <p:nvPr/>
        </p:nvSpPr>
        <p:spPr>
          <a:xfrm>
            <a:off x="1575720" y="4002120"/>
            <a:ext cx="255564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 dirty="0">
                <a:solidFill>
                  <a:srgbClr val="000000"/>
                </a:solidFill>
                <a:latin typeface="Arial"/>
                <a:ea typeface="DejaVu Sans"/>
              </a:rPr>
              <a:t>Laufende Betriebsausgaben</a:t>
            </a:r>
            <a:endParaRPr dirty="0"/>
          </a:p>
        </p:txBody>
      </p:sp>
      <p:sp>
        <p:nvSpPr>
          <p:cNvPr id="284" name="CustomShape 64"/>
          <p:cNvSpPr/>
          <p:nvPr/>
        </p:nvSpPr>
        <p:spPr>
          <a:xfrm>
            <a:off x="5010840" y="4002120"/>
            <a:ext cx="101052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Bankkredite</a:t>
            </a:r>
            <a:endParaRPr/>
          </a:p>
        </p:txBody>
      </p:sp>
      <p:sp>
        <p:nvSpPr>
          <p:cNvPr id="285" name="CustomShape 65"/>
          <p:cNvSpPr/>
          <p:nvPr/>
        </p:nvSpPr>
        <p:spPr>
          <a:xfrm>
            <a:off x="1566360" y="4248000"/>
            <a:ext cx="103644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für Monate:</a:t>
            </a:r>
            <a:endParaRPr/>
          </a:p>
        </p:txBody>
      </p:sp>
      <p:sp>
        <p:nvSpPr>
          <p:cNvPr id="286" name="CustomShape 66"/>
          <p:cNvSpPr/>
          <p:nvPr/>
        </p:nvSpPr>
        <p:spPr>
          <a:xfrm>
            <a:off x="5012640" y="4248000"/>
            <a:ext cx="360" cy="274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7" name="CustomShape 67"/>
          <p:cNvSpPr/>
          <p:nvPr/>
        </p:nvSpPr>
        <p:spPr>
          <a:xfrm>
            <a:off x="5012640" y="4494240"/>
            <a:ext cx="360" cy="274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68"/>
          <p:cNvSpPr/>
          <p:nvPr/>
        </p:nvSpPr>
        <p:spPr>
          <a:xfrm>
            <a:off x="1576800" y="4740120"/>
            <a:ext cx="207252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Private Lebensführung</a:t>
            </a:r>
            <a:endParaRPr/>
          </a:p>
        </p:txBody>
      </p:sp>
      <p:sp>
        <p:nvSpPr>
          <p:cNvPr id="289" name="CustomShape 69"/>
          <p:cNvSpPr/>
          <p:nvPr/>
        </p:nvSpPr>
        <p:spPr>
          <a:xfrm>
            <a:off x="1569240" y="4986360"/>
            <a:ext cx="102852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 für Monate</a:t>
            </a:r>
            <a:endParaRPr/>
          </a:p>
        </p:txBody>
      </p:sp>
      <p:sp>
        <p:nvSpPr>
          <p:cNvPr id="290" name="CustomShape 70"/>
          <p:cNvSpPr/>
          <p:nvPr/>
        </p:nvSpPr>
        <p:spPr>
          <a:xfrm>
            <a:off x="5009400" y="4986360"/>
            <a:ext cx="164916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erste Umsatzerlöse</a:t>
            </a:r>
            <a:endParaRPr/>
          </a:p>
        </p:txBody>
      </p:sp>
      <p:sp>
        <p:nvSpPr>
          <p:cNvPr id="291" name="CustomShape 71"/>
          <p:cNvSpPr/>
          <p:nvPr/>
        </p:nvSpPr>
        <p:spPr>
          <a:xfrm>
            <a:off x="5010120" y="5251320"/>
            <a:ext cx="96768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für Monate:</a:t>
            </a:r>
            <a:endParaRPr/>
          </a:p>
        </p:txBody>
      </p:sp>
      <p:sp>
        <p:nvSpPr>
          <p:cNvPr id="292" name="CustomShape 72"/>
          <p:cNvSpPr/>
          <p:nvPr/>
        </p:nvSpPr>
        <p:spPr>
          <a:xfrm>
            <a:off x="1566360" y="5762520"/>
            <a:ext cx="202248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Summe Kapitalbedarf:</a:t>
            </a:r>
            <a:endParaRPr/>
          </a:p>
        </p:txBody>
      </p:sp>
      <p:sp>
        <p:nvSpPr>
          <p:cNvPr id="293" name="CustomShape 73"/>
          <p:cNvSpPr/>
          <p:nvPr/>
        </p:nvSpPr>
        <p:spPr>
          <a:xfrm>
            <a:off x="5020200" y="5762520"/>
            <a:ext cx="191736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Summe Finanzmittel:</a:t>
            </a:r>
            <a:endParaRPr/>
          </a:p>
        </p:txBody>
      </p:sp>
      <p:sp>
        <p:nvSpPr>
          <p:cNvPr id="294" name="CustomShape 74"/>
          <p:cNvSpPr/>
          <p:nvPr/>
        </p:nvSpPr>
        <p:spPr>
          <a:xfrm>
            <a:off x="3591360" y="1409760"/>
            <a:ext cx="360" cy="274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Line 75"/>
          <p:cNvSpPr/>
          <p:nvPr/>
        </p:nvSpPr>
        <p:spPr>
          <a:xfrm flipV="1">
            <a:off x="153252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296" name="CustomShape 76"/>
          <p:cNvSpPr/>
          <p:nvPr/>
        </p:nvSpPr>
        <p:spPr>
          <a:xfrm>
            <a:off x="153288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77"/>
          <p:cNvSpPr/>
          <p:nvPr/>
        </p:nvSpPr>
        <p:spPr>
          <a:xfrm>
            <a:off x="1541520" y="1371600"/>
            <a:ext cx="6346080" cy="17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Line 78"/>
          <p:cNvSpPr/>
          <p:nvPr/>
        </p:nvSpPr>
        <p:spPr>
          <a:xfrm flipV="1">
            <a:off x="788004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299" name="CustomShape 79"/>
          <p:cNvSpPr/>
          <p:nvPr/>
        </p:nvSpPr>
        <p:spPr>
          <a:xfrm>
            <a:off x="788040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80"/>
          <p:cNvSpPr/>
          <p:nvPr/>
        </p:nvSpPr>
        <p:spPr>
          <a:xfrm>
            <a:off x="1523880" y="1371600"/>
            <a:ext cx="16200" cy="385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Line 81"/>
          <p:cNvSpPr/>
          <p:nvPr/>
        </p:nvSpPr>
        <p:spPr>
          <a:xfrm flipV="1">
            <a:off x="309024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2" name="CustomShape 82"/>
          <p:cNvSpPr/>
          <p:nvPr/>
        </p:nvSpPr>
        <p:spPr>
          <a:xfrm>
            <a:off x="309024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3" name="Line 83"/>
          <p:cNvSpPr/>
          <p:nvPr/>
        </p:nvSpPr>
        <p:spPr>
          <a:xfrm flipV="1">
            <a:off x="3939840" y="13809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4" name="CustomShape 84"/>
          <p:cNvSpPr/>
          <p:nvPr/>
        </p:nvSpPr>
        <p:spPr>
          <a:xfrm>
            <a:off x="394020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Line 85"/>
          <p:cNvSpPr/>
          <p:nvPr/>
        </p:nvSpPr>
        <p:spPr>
          <a:xfrm flipV="1">
            <a:off x="497880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6" name="CustomShape 86"/>
          <p:cNvSpPr/>
          <p:nvPr/>
        </p:nvSpPr>
        <p:spPr>
          <a:xfrm>
            <a:off x="497916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Line 87"/>
          <p:cNvSpPr/>
          <p:nvPr/>
        </p:nvSpPr>
        <p:spPr>
          <a:xfrm flipV="1">
            <a:off x="625500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8" name="CustomShape 88"/>
          <p:cNvSpPr/>
          <p:nvPr/>
        </p:nvSpPr>
        <p:spPr>
          <a:xfrm>
            <a:off x="625536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9" name="Line 89"/>
          <p:cNvSpPr/>
          <p:nvPr/>
        </p:nvSpPr>
        <p:spPr>
          <a:xfrm flipV="1">
            <a:off x="683388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0" name="CustomShape 90"/>
          <p:cNvSpPr/>
          <p:nvPr/>
        </p:nvSpPr>
        <p:spPr>
          <a:xfrm>
            <a:off x="683388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91"/>
          <p:cNvSpPr/>
          <p:nvPr/>
        </p:nvSpPr>
        <p:spPr>
          <a:xfrm>
            <a:off x="1541520" y="1741320"/>
            <a:ext cx="6346080" cy="16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92"/>
          <p:cNvSpPr/>
          <p:nvPr/>
        </p:nvSpPr>
        <p:spPr>
          <a:xfrm>
            <a:off x="7871400" y="1390680"/>
            <a:ext cx="16200" cy="366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Line 93"/>
          <p:cNvSpPr/>
          <p:nvPr/>
        </p:nvSpPr>
        <p:spPr>
          <a:xfrm>
            <a:off x="153252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4" name="CustomShape 94"/>
          <p:cNvSpPr/>
          <p:nvPr/>
        </p:nvSpPr>
        <p:spPr>
          <a:xfrm>
            <a:off x="153288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Line 95"/>
          <p:cNvSpPr/>
          <p:nvPr/>
        </p:nvSpPr>
        <p:spPr>
          <a:xfrm>
            <a:off x="309024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6" name="CustomShape 96"/>
          <p:cNvSpPr/>
          <p:nvPr/>
        </p:nvSpPr>
        <p:spPr>
          <a:xfrm>
            <a:off x="309024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Line 97"/>
          <p:cNvSpPr/>
          <p:nvPr/>
        </p:nvSpPr>
        <p:spPr>
          <a:xfrm>
            <a:off x="3939840" y="1758600"/>
            <a:ext cx="180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8" name="CustomShape 98"/>
          <p:cNvSpPr/>
          <p:nvPr/>
        </p:nvSpPr>
        <p:spPr>
          <a:xfrm>
            <a:off x="394020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Line 99"/>
          <p:cNvSpPr/>
          <p:nvPr/>
        </p:nvSpPr>
        <p:spPr>
          <a:xfrm>
            <a:off x="497880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0" name="CustomShape 100"/>
          <p:cNvSpPr/>
          <p:nvPr/>
        </p:nvSpPr>
        <p:spPr>
          <a:xfrm>
            <a:off x="497916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Line 101"/>
          <p:cNvSpPr/>
          <p:nvPr/>
        </p:nvSpPr>
        <p:spPr>
          <a:xfrm>
            <a:off x="625500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2" name="CustomShape 102"/>
          <p:cNvSpPr/>
          <p:nvPr/>
        </p:nvSpPr>
        <p:spPr>
          <a:xfrm>
            <a:off x="625536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Line 103"/>
          <p:cNvSpPr/>
          <p:nvPr/>
        </p:nvSpPr>
        <p:spPr>
          <a:xfrm>
            <a:off x="683388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4" name="CustomShape 104"/>
          <p:cNvSpPr/>
          <p:nvPr/>
        </p:nvSpPr>
        <p:spPr>
          <a:xfrm>
            <a:off x="683388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CustomShape 105"/>
          <p:cNvSpPr/>
          <p:nvPr/>
        </p:nvSpPr>
        <p:spPr>
          <a:xfrm>
            <a:off x="1541520" y="1987560"/>
            <a:ext cx="6346080" cy="16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Line 106"/>
          <p:cNvSpPr/>
          <p:nvPr/>
        </p:nvSpPr>
        <p:spPr>
          <a:xfrm>
            <a:off x="788004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7" name="CustomShape 107"/>
          <p:cNvSpPr/>
          <p:nvPr/>
        </p:nvSpPr>
        <p:spPr>
          <a:xfrm>
            <a:off x="788040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Line 108"/>
          <p:cNvSpPr/>
          <p:nvPr/>
        </p:nvSpPr>
        <p:spPr>
          <a:xfrm>
            <a:off x="1541520" y="275256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29" name="CustomShape 109"/>
          <p:cNvSpPr/>
          <p:nvPr/>
        </p:nvSpPr>
        <p:spPr>
          <a:xfrm>
            <a:off x="1541520" y="2752560"/>
            <a:ext cx="342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Line 110"/>
          <p:cNvSpPr/>
          <p:nvPr/>
        </p:nvSpPr>
        <p:spPr>
          <a:xfrm>
            <a:off x="4987800" y="2998440"/>
            <a:ext cx="288360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1" name="CustomShape 111"/>
          <p:cNvSpPr/>
          <p:nvPr/>
        </p:nvSpPr>
        <p:spPr>
          <a:xfrm>
            <a:off x="4987800" y="299880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2" name="Line 112"/>
          <p:cNvSpPr/>
          <p:nvPr/>
        </p:nvSpPr>
        <p:spPr>
          <a:xfrm>
            <a:off x="1541520" y="324468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3" name="CustomShape 113"/>
          <p:cNvSpPr/>
          <p:nvPr/>
        </p:nvSpPr>
        <p:spPr>
          <a:xfrm>
            <a:off x="1541520" y="3244680"/>
            <a:ext cx="342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Line 114"/>
          <p:cNvSpPr/>
          <p:nvPr/>
        </p:nvSpPr>
        <p:spPr>
          <a:xfrm>
            <a:off x="4987800" y="324468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5" name="CustomShape 115"/>
          <p:cNvSpPr/>
          <p:nvPr/>
        </p:nvSpPr>
        <p:spPr>
          <a:xfrm>
            <a:off x="4987800" y="324468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6" name="Line 116"/>
          <p:cNvSpPr/>
          <p:nvPr/>
        </p:nvSpPr>
        <p:spPr>
          <a:xfrm>
            <a:off x="1541520" y="373680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7" name="CustomShape 117"/>
          <p:cNvSpPr/>
          <p:nvPr/>
        </p:nvSpPr>
        <p:spPr>
          <a:xfrm>
            <a:off x="1541520" y="3736800"/>
            <a:ext cx="342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Line 118"/>
          <p:cNvSpPr/>
          <p:nvPr/>
        </p:nvSpPr>
        <p:spPr>
          <a:xfrm>
            <a:off x="4987800" y="3982680"/>
            <a:ext cx="288360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9" name="CustomShape 119"/>
          <p:cNvSpPr/>
          <p:nvPr/>
        </p:nvSpPr>
        <p:spPr>
          <a:xfrm>
            <a:off x="4987800" y="398304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Line 120"/>
          <p:cNvSpPr/>
          <p:nvPr/>
        </p:nvSpPr>
        <p:spPr>
          <a:xfrm>
            <a:off x="3098880" y="4228920"/>
            <a:ext cx="84996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1" name="CustomShape 121"/>
          <p:cNvSpPr/>
          <p:nvPr/>
        </p:nvSpPr>
        <p:spPr>
          <a:xfrm>
            <a:off x="3099240" y="4229280"/>
            <a:ext cx="84852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Line 122"/>
          <p:cNvSpPr/>
          <p:nvPr/>
        </p:nvSpPr>
        <p:spPr>
          <a:xfrm>
            <a:off x="4987800" y="422892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3" name="CustomShape 123"/>
          <p:cNvSpPr/>
          <p:nvPr/>
        </p:nvSpPr>
        <p:spPr>
          <a:xfrm>
            <a:off x="4987800" y="422928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Line 124"/>
          <p:cNvSpPr/>
          <p:nvPr/>
        </p:nvSpPr>
        <p:spPr>
          <a:xfrm>
            <a:off x="3090240" y="4228920"/>
            <a:ext cx="1440" cy="2556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5" name="CustomShape 125"/>
          <p:cNvSpPr/>
          <p:nvPr/>
        </p:nvSpPr>
        <p:spPr>
          <a:xfrm>
            <a:off x="3090240" y="4229280"/>
            <a:ext cx="720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6" name="Line 126"/>
          <p:cNvSpPr/>
          <p:nvPr/>
        </p:nvSpPr>
        <p:spPr>
          <a:xfrm>
            <a:off x="3939840" y="4238280"/>
            <a:ext cx="1800" cy="2462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7" name="CustomShape 127"/>
          <p:cNvSpPr/>
          <p:nvPr/>
        </p:nvSpPr>
        <p:spPr>
          <a:xfrm>
            <a:off x="3940200" y="423864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Line 128"/>
          <p:cNvSpPr/>
          <p:nvPr/>
        </p:nvSpPr>
        <p:spPr>
          <a:xfrm>
            <a:off x="1541520" y="447516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9" name="CustomShape 129"/>
          <p:cNvSpPr/>
          <p:nvPr/>
        </p:nvSpPr>
        <p:spPr>
          <a:xfrm>
            <a:off x="1541520" y="4475160"/>
            <a:ext cx="342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Line 130"/>
          <p:cNvSpPr/>
          <p:nvPr/>
        </p:nvSpPr>
        <p:spPr>
          <a:xfrm>
            <a:off x="4987800" y="447516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1" name="CustomShape 131"/>
          <p:cNvSpPr/>
          <p:nvPr/>
        </p:nvSpPr>
        <p:spPr>
          <a:xfrm>
            <a:off x="4987800" y="447516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Line 132"/>
          <p:cNvSpPr/>
          <p:nvPr/>
        </p:nvSpPr>
        <p:spPr>
          <a:xfrm>
            <a:off x="4987800" y="472104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3" name="CustomShape 133"/>
          <p:cNvSpPr/>
          <p:nvPr/>
        </p:nvSpPr>
        <p:spPr>
          <a:xfrm>
            <a:off x="4987800" y="472140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Line 134"/>
          <p:cNvSpPr/>
          <p:nvPr/>
        </p:nvSpPr>
        <p:spPr>
          <a:xfrm>
            <a:off x="3098880" y="4967280"/>
            <a:ext cx="84996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5" name="CustomShape 135"/>
          <p:cNvSpPr/>
          <p:nvPr/>
        </p:nvSpPr>
        <p:spPr>
          <a:xfrm>
            <a:off x="3099240" y="4967280"/>
            <a:ext cx="84852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Line 136"/>
          <p:cNvSpPr/>
          <p:nvPr/>
        </p:nvSpPr>
        <p:spPr>
          <a:xfrm>
            <a:off x="3090240" y="4967280"/>
            <a:ext cx="1440" cy="26496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7" name="CustomShape 137"/>
          <p:cNvSpPr/>
          <p:nvPr/>
        </p:nvSpPr>
        <p:spPr>
          <a:xfrm>
            <a:off x="3090240" y="4967280"/>
            <a:ext cx="720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8" name="Line 138"/>
          <p:cNvSpPr/>
          <p:nvPr/>
        </p:nvSpPr>
        <p:spPr>
          <a:xfrm>
            <a:off x="1541520" y="5222520"/>
            <a:ext cx="240732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9" name="CustomShape 139"/>
          <p:cNvSpPr/>
          <p:nvPr/>
        </p:nvSpPr>
        <p:spPr>
          <a:xfrm>
            <a:off x="1541520" y="5222880"/>
            <a:ext cx="240588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0" name="Line 140"/>
          <p:cNvSpPr/>
          <p:nvPr/>
        </p:nvSpPr>
        <p:spPr>
          <a:xfrm>
            <a:off x="3948840" y="5213160"/>
            <a:ext cx="10213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1" name="CustomShape 141"/>
          <p:cNvSpPr/>
          <p:nvPr/>
        </p:nvSpPr>
        <p:spPr>
          <a:xfrm>
            <a:off x="3948840" y="5213520"/>
            <a:ext cx="101988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Line 142"/>
          <p:cNvSpPr/>
          <p:nvPr/>
        </p:nvSpPr>
        <p:spPr>
          <a:xfrm>
            <a:off x="3948840" y="5232240"/>
            <a:ext cx="10213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3" name="CustomShape 143"/>
          <p:cNvSpPr/>
          <p:nvPr/>
        </p:nvSpPr>
        <p:spPr>
          <a:xfrm>
            <a:off x="3948840" y="5232240"/>
            <a:ext cx="101988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4" name="Line 144"/>
          <p:cNvSpPr/>
          <p:nvPr/>
        </p:nvSpPr>
        <p:spPr>
          <a:xfrm>
            <a:off x="6264000" y="5222520"/>
            <a:ext cx="57852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5" name="CustomShape 145"/>
          <p:cNvSpPr/>
          <p:nvPr/>
        </p:nvSpPr>
        <p:spPr>
          <a:xfrm>
            <a:off x="6264000" y="5222880"/>
            <a:ext cx="57744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6" name="Line 146"/>
          <p:cNvSpPr/>
          <p:nvPr/>
        </p:nvSpPr>
        <p:spPr>
          <a:xfrm>
            <a:off x="6255000" y="5222520"/>
            <a:ext cx="1440" cy="27468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7" name="CustomShape 147"/>
          <p:cNvSpPr/>
          <p:nvPr/>
        </p:nvSpPr>
        <p:spPr>
          <a:xfrm>
            <a:off x="6255360" y="5222880"/>
            <a:ext cx="7200" cy="27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8" name="Line 148"/>
          <p:cNvSpPr/>
          <p:nvPr/>
        </p:nvSpPr>
        <p:spPr>
          <a:xfrm>
            <a:off x="4987800" y="5487840"/>
            <a:ext cx="18547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9" name="CustomShape 149"/>
          <p:cNvSpPr/>
          <p:nvPr/>
        </p:nvSpPr>
        <p:spPr>
          <a:xfrm>
            <a:off x="4987800" y="5487840"/>
            <a:ext cx="185364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0" name="Line 150"/>
          <p:cNvSpPr/>
          <p:nvPr/>
        </p:nvSpPr>
        <p:spPr>
          <a:xfrm>
            <a:off x="6842520" y="5478120"/>
            <a:ext cx="102888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1" name="CustomShape 151"/>
          <p:cNvSpPr/>
          <p:nvPr/>
        </p:nvSpPr>
        <p:spPr>
          <a:xfrm>
            <a:off x="6842880" y="5478480"/>
            <a:ext cx="102708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Line 152"/>
          <p:cNvSpPr/>
          <p:nvPr/>
        </p:nvSpPr>
        <p:spPr>
          <a:xfrm>
            <a:off x="6842520" y="5497200"/>
            <a:ext cx="102888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3" name="CustomShape 153"/>
          <p:cNvSpPr/>
          <p:nvPr/>
        </p:nvSpPr>
        <p:spPr>
          <a:xfrm>
            <a:off x="6842880" y="5497560"/>
            <a:ext cx="102708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CustomShape 154"/>
          <p:cNvSpPr/>
          <p:nvPr/>
        </p:nvSpPr>
        <p:spPr>
          <a:xfrm>
            <a:off x="1523880" y="1987560"/>
            <a:ext cx="16200" cy="4019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Line 155"/>
          <p:cNvSpPr/>
          <p:nvPr/>
        </p:nvSpPr>
        <p:spPr>
          <a:xfrm>
            <a:off x="3939840" y="4976640"/>
            <a:ext cx="1800" cy="26496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6" name="CustomShape 156"/>
          <p:cNvSpPr/>
          <p:nvPr/>
        </p:nvSpPr>
        <p:spPr>
          <a:xfrm>
            <a:off x="3940200" y="4976640"/>
            <a:ext cx="720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CustomShape 157"/>
          <p:cNvSpPr/>
          <p:nvPr/>
        </p:nvSpPr>
        <p:spPr>
          <a:xfrm>
            <a:off x="4970160" y="2004840"/>
            <a:ext cx="16200" cy="4002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Line 158"/>
          <p:cNvSpPr/>
          <p:nvPr/>
        </p:nvSpPr>
        <p:spPr>
          <a:xfrm>
            <a:off x="6833880" y="5232240"/>
            <a:ext cx="1440" cy="27468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9" name="CustomShape 159"/>
          <p:cNvSpPr/>
          <p:nvPr/>
        </p:nvSpPr>
        <p:spPr>
          <a:xfrm>
            <a:off x="6833880" y="5232240"/>
            <a:ext cx="7200" cy="27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0" name="CustomShape 160"/>
          <p:cNvSpPr/>
          <p:nvPr/>
        </p:nvSpPr>
        <p:spPr>
          <a:xfrm>
            <a:off x="1541520" y="5989680"/>
            <a:ext cx="6346080" cy="17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1" name="CustomShape 161"/>
          <p:cNvSpPr/>
          <p:nvPr/>
        </p:nvSpPr>
        <p:spPr>
          <a:xfrm>
            <a:off x="7871400" y="2004840"/>
            <a:ext cx="16200" cy="4002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Line 162"/>
          <p:cNvSpPr/>
          <p:nvPr/>
        </p:nvSpPr>
        <p:spPr>
          <a:xfrm>
            <a:off x="153252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3" name="CustomShape 163"/>
          <p:cNvSpPr/>
          <p:nvPr/>
        </p:nvSpPr>
        <p:spPr>
          <a:xfrm>
            <a:off x="153288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Line 164"/>
          <p:cNvSpPr/>
          <p:nvPr/>
        </p:nvSpPr>
        <p:spPr>
          <a:xfrm>
            <a:off x="309024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5" name="CustomShape 165"/>
          <p:cNvSpPr/>
          <p:nvPr/>
        </p:nvSpPr>
        <p:spPr>
          <a:xfrm>
            <a:off x="309024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6" name="Line 166"/>
          <p:cNvSpPr/>
          <p:nvPr/>
        </p:nvSpPr>
        <p:spPr>
          <a:xfrm>
            <a:off x="3939840" y="6008400"/>
            <a:ext cx="180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7" name="CustomShape 167"/>
          <p:cNvSpPr/>
          <p:nvPr/>
        </p:nvSpPr>
        <p:spPr>
          <a:xfrm>
            <a:off x="394020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8" name="Line 168"/>
          <p:cNvSpPr/>
          <p:nvPr/>
        </p:nvSpPr>
        <p:spPr>
          <a:xfrm>
            <a:off x="497880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9" name="CustomShape 169"/>
          <p:cNvSpPr/>
          <p:nvPr/>
        </p:nvSpPr>
        <p:spPr>
          <a:xfrm>
            <a:off x="497916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0" name="Line 170"/>
          <p:cNvSpPr/>
          <p:nvPr/>
        </p:nvSpPr>
        <p:spPr>
          <a:xfrm>
            <a:off x="625500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1" name="CustomShape 171"/>
          <p:cNvSpPr/>
          <p:nvPr/>
        </p:nvSpPr>
        <p:spPr>
          <a:xfrm>
            <a:off x="625536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Line 172"/>
          <p:cNvSpPr/>
          <p:nvPr/>
        </p:nvSpPr>
        <p:spPr>
          <a:xfrm>
            <a:off x="683388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3" name="CustomShape 173"/>
          <p:cNvSpPr/>
          <p:nvPr/>
        </p:nvSpPr>
        <p:spPr>
          <a:xfrm>
            <a:off x="683388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Line 174"/>
          <p:cNvSpPr/>
          <p:nvPr/>
        </p:nvSpPr>
        <p:spPr>
          <a:xfrm>
            <a:off x="788004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5" name="CustomShape 175"/>
          <p:cNvSpPr/>
          <p:nvPr/>
        </p:nvSpPr>
        <p:spPr>
          <a:xfrm>
            <a:off x="788040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6" name="Line 176"/>
          <p:cNvSpPr/>
          <p:nvPr/>
        </p:nvSpPr>
        <p:spPr>
          <a:xfrm>
            <a:off x="7888680" y="13809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7" name="CustomShape 177"/>
          <p:cNvSpPr/>
          <p:nvPr/>
        </p:nvSpPr>
        <p:spPr>
          <a:xfrm>
            <a:off x="7889040" y="138096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8" name="Line 178"/>
          <p:cNvSpPr/>
          <p:nvPr/>
        </p:nvSpPr>
        <p:spPr>
          <a:xfrm>
            <a:off x="7888680" y="175068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9" name="CustomShape 179"/>
          <p:cNvSpPr/>
          <p:nvPr/>
        </p:nvSpPr>
        <p:spPr>
          <a:xfrm>
            <a:off x="7889040" y="1751040"/>
            <a:ext cx="7200" cy="6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Line 180"/>
          <p:cNvSpPr/>
          <p:nvPr/>
        </p:nvSpPr>
        <p:spPr>
          <a:xfrm>
            <a:off x="7888680" y="19954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1" name="CustomShape 181"/>
          <p:cNvSpPr/>
          <p:nvPr/>
        </p:nvSpPr>
        <p:spPr>
          <a:xfrm>
            <a:off x="7889040" y="19954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Line 182"/>
          <p:cNvSpPr/>
          <p:nvPr/>
        </p:nvSpPr>
        <p:spPr>
          <a:xfrm>
            <a:off x="7888680" y="226980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3" name="CustomShape 183"/>
          <p:cNvSpPr/>
          <p:nvPr/>
        </p:nvSpPr>
        <p:spPr>
          <a:xfrm>
            <a:off x="7889040" y="227016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Line 184"/>
          <p:cNvSpPr/>
          <p:nvPr/>
        </p:nvSpPr>
        <p:spPr>
          <a:xfrm>
            <a:off x="7888680" y="250632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5" name="CustomShape 185"/>
          <p:cNvSpPr/>
          <p:nvPr/>
        </p:nvSpPr>
        <p:spPr>
          <a:xfrm>
            <a:off x="7889040" y="25066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Line 186"/>
          <p:cNvSpPr/>
          <p:nvPr/>
        </p:nvSpPr>
        <p:spPr>
          <a:xfrm>
            <a:off x="7888680" y="27525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7" name="CustomShape 187"/>
          <p:cNvSpPr/>
          <p:nvPr/>
        </p:nvSpPr>
        <p:spPr>
          <a:xfrm>
            <a:off x="7889040" y="275256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8" name="Line 188"/>
          <p:cNvSpPr/>
          <p:nvPr/>
        </p:nvSpPr>
        <p:spPr>
          <a:xfrm>
            <a:off x="7888680" y="299844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9" name="CustomShape 189"/>
          <p:cNvSpPr/>
          <p:nvPr/>
        </p:nvSpPr>
        <p:spPr>
          <a:xfrm>
            <a:off x="7889040" y="29988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0" name="Line 190"/>
          <p:cNvSpPr/>
          <p:nvPr/>
        </p:nvSpPr>
        <p:spPr>
          <a:xfrm>
            <a:off x="7888680" y="32446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1" name="CustomShape 191"/>
          <p:cNvSpPr/>
          <p:nvPr/>
        </p:nvSpPr>
        <p:spPr>
          <a:xfrm>
            <a:off x="7889040" y="32446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2" name="Line 192"/>
          <p:cNvSpPr/>
          <p:nvPr/>
        </p:nvSpPr>
        <p:spPr>
          <a:xfrm>
            <a:off x="7888680" y="349056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3" name="CustomShape 193"/>
          <p:cNvSpPr/>
          <p:nvPr/>
        </p:nvSpPr>
        <p:spPr>
          <a:xfrm>
            <a:off x="7889040" y="349092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4" name="Line 194"/>
          <p:cNvSpPr/>
          <p:nvPr/>
        </p:nvSpPr>
        <p:spPr>
          <a:xfrm>
            <a:off x="7888680" y="373680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5" name="CustomShape 195"/>
          <p:cNvSpPr/>
          <p:nvPr/>
        </p:nvSpPr>
        <p:spPr>
          <a:xfrm>
            <a:off x="7889040" y="37368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6" name="Line 196"/>
          <p:cNvSpPr/>
          <p:nvPr/>
        </p:nvSpPr>
        <p:spPr>
          <a:xfrm>
            <a:off x="7888680" y="398268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7" name="CustomShape 197"/>
          <p:cNvSpPr/>
          <p:nvPr/>
        </p:nvSpPr>
        <p:spPr>
          <a:xfrm>
            <a:off x="7889040" y="398304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8" name="Line 198"/>
          <p:cNvSpPr/>
          <p:nvPr/>
        </p:nvSpPr>
        <p:spPr>
          <a:xfrm>
            <a:off x="7888680" y="422892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9" name="CustomShape 199"/>
          <p:cNvSpPr/>
          <p:nvPr/>
        </p:nvSpPr>
        <p:spPr>
          <a:xfrm>
            <a:off x="7889040" y="42292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0" name="Line 200"/>
          <p:cNvSpPr/>
          <p:nvPr/>
        </p:nvSpPr>
        <p:spPr>
          <a:xfrm>
            <a:off x="7888680" y="44751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1" name="CustomShape 201"/>
          <p:cNvSpPr/>
          <p:nvPr/>
        </p:nvSpPr>
        <p:spPr>
          <a:xfrm>
            <a:off x="7889040" y="447516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2" name="Line 202"/>
          <p:cNvSpPr/>
          <p:nvPr/>
        </p:nvSpPr>
        <p:spPr>
          <a:xfrm>
            <a:off x="7888680" y="47210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3" name="CustomShape 203"/>
          <p:cNvSpPr/>
          <p:nvPr/>
        </p:nvSpPr>
        <p:spPr>
          <a:xfrm>
            <a:off x="7889040" y="47214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4" name="Line 204"/>
          <p:cNvSpPr/>
          <p:nvPr/>
        </p:nvSpPr>
        <p:spPr>
          <a:xfrm>
            <a:off x="7888680" y="49672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5" name="CustomShape 205"/>
          <p:cNvSpPr/>
          <p:nvPr/>
        </p:nvSpPr>
        <p:spPr>
          <a:xfrm>
            <a:off x="7889040" y="49672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6" name="Line 206"/>
          <p:cNvSpPr/>
          <p:nvPr/>
        </p:nvSpPr>
        <p:spPr>
          <a:xfrm>
            <a:off x="7888680" y="522252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7" name="CustomShape 207"/>
          <p:cNvSpPr/>
          <p:nvPr/>
        </p:nvSpPr>
        <p:spPr>
          <a:xfrm>
            <a:off x="7889040" y="52228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8" name="Line 208"/>
          <p:cNvSpPr/>
          <p:nvPr/>
        </p:nvSpPr>
        <p:spPr>
          <a:xfrm>
            <a:off x="7888680" y="54878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9" name="CustomShape 209"/>
          <p:cNvSpPr/>
          <p:nvPr/>
        </p:nvSpPr>
        <p:spPr>
          <a:xfrm>
            <a:off x="7889040" y="548784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0" name="Line 210"/>
          <p:cNvSpPr/>
          <p:nvPr/>
        </p:nvSpPr>
        <p:spPr>
          <a:xfrm>
            <a:off x="7888680" y="57434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1" name="CustomShape 211"/>
          <p:cNvSpPr/>
          <p:nvPr/>
        </p:nvSpPr>
        <p:spPr>
          <a:xfrm>
            <a:off x="7889040" y="574344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2" name="Line 212"/>
          <p:cNvSpPr/>
          <p:nvPr/>
        </p:nvSpPr>
        <p:spPr>
          <a:xfrm>
            <a:off x="7888680" y="59990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3" name="CustomShape 213"/>
          <p:cNvSpPr/>
          <p:nvPr/>
        </p:nvSpPr>
        <p:spPr>
          <a:xfrm>
            <a:off x="7889040" y="599904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4" name="Line 214"/>
          <p:cNvSpPr/>
          <p:nvPr/>
        </p:nvSpPr>
        <p:spPr>
          <a:xfrm>
            <a:off x="1532520" y="6235560"/>
            <a:ext cx="635616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5" name="CustomShape 215"/>
          <p:cNvSpPr/>
          <p:nvPr/>
        </p:nvSpPr>
        <p:spPr>
          <a:xfrm>
            <a:off x="1532880" y="6235560"/>
            <a:ext cx="636372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6" name="Line 216"/>
          <p:cNvSpPr/>
          <p:nvPr/>
        </p:nvSpPr>
        <p:spPr>
          <a:xfrm>
            <a:off x="4800600" y="1828800"/>
            <a:ext cx="0" cy="449568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</p:sp>
      <p:sp>
        <p:nvSpPr>
          <p:cNvPr id="437" name="Line 217"/>
          <p:cNvSpPr/>
          <p:nvPr/>
        </p:nvSpPr>
        <p:spPr>
          <a:xfrm>
            <a:off x="1600200" y="2438280"/>
            <a:ext cx="6324480" cy="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9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7248F1E1-BC33-4677-A5BA-A3A1BD40F50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/>
          </a:p>
        </p:txBody>
      </p:sp>
      <p:pic>
        <p:nvPicPr>
          <p:cNvPr id="9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2. Von der Geschäftsidee zum Produkt</a:t>
            </a:r>
            <a:endParaRPr dirty="0"/>
          </a:p>
        </p:txBody>
      </p:sp>
      <p:sp>
        <p:nvSpPr>
          <p:cNvPr id="93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Beschreiben Sie Ihre Geschäftsidee.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Wie ist die Geschäftsidee entstanden?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Welchen Nutzen stiftet Ihre Geschäftsidee?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Welche Talente haben Sie, die Sie unterstützen, damit die Realisierung Ihrer Geschäftsidee erfolgreich sein wird?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9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7248F1E1-BC33-4677-A5BA-A3A1BD40F50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/>
          </a:p>
        </p:txBody>
      </p:sp>
      <p:pic>
        <p:nvPicPr>
          <p:cNvPr id="9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2. Von der Geschäftsidee zum Produkt</a:t>
            </a:r>
            <a:endParaRPr dirty="0"/>
          </a:p>
        </p:txBody>
      </p:sp>
      <p:sp>
        <p:nvSpPr>
          <p:cNvPr id="93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Bitte beschreiben Sie Ihr Produkt oder Ihre Dienstleistung. </a:t>
            </a:r>
            <a:endParaRPr lang="de-AT"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Was ist Ihr Verkaufsargument (USP)? </a:t>
            </a:r>
            <a:endParaRPr lang="de-AT"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Warum soll jemand das Produkt bzw. die Dienstleistung von Ihnen kaufen?</a:t>
            </a:r>
            <a:endParaRPr lang="de-AT"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Warum ist Ihr Produkt bzw. Ihre Dienstleistung besser als jene/s der Konkurrenz?</a:t>
            </a:r>
            <a:endParaRPr lang="de-AT"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55474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DCEEC55F-B1EE-408E-B6B3-642C3541201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/>
          </a:p>
        </p:txBody>
      </p:sp>
      <p:pic>
        <p:nvPicPr>
          <p:cNvPr id="10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0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3. Marktchancen und Zielgruppe</a:t>
            </a:r>
            <a:endParaRPr dirty="0"/>
          </a:p>
        </p:txBody>
      </p:sp>
      <p:sp>
        <p:nvSpPr>
          <p:cNvPr id="103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Woher wissen Sie, dass Ihr Produkt bzw. </a:t>
            </a:r>
            <a:b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Ihre Dienstleistung Chancen auf dem Markt hat?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Wer sind Ihre potenziellen Kundinnen und Kunden? Definieren Sie Ihre Zielgruppe.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Wo ist Ihr Zielmarkt?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Wie ist die Marktattraktivität einzuschätzen?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Typ des Geschäftes: Service, Einzel- oder Großhandel</a:t>
            </a: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,</a:t>
            </a: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Produktion?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0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228BD38-5395-44ED-AC8C-A377542DDD0F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/>
          </a:p>
        </p:txBody>
      </p:sp>
      <p:pic>
        <p:nvPicPr>
          <p:cNvPr id="10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3. Marktchancen und taktisches Marketing</a:t>
            </a:r>
            <a:endParaRPr dirty="0"/>
          </a:p>
        </p:txBody>
      </p:sp>
      <p:sp>
        <p:nvSpPr>
          <p:cNvPr id="108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Haben Sie die 4 Ps beschrieben?</a:t>
            </a:r>
            <a:b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Produkt, </a:t>
            </a: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Preis, </a:t>
            </a: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Place (Vertrieb), </a:t>
            </a: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Promotion (Kommunikation)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957E73B-1541-4F80-B390-1BBCC05775D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3. Marktchancen und taktisches Marketing</a:t>
            </a:r>
            <a:endParaRPr dirty="0"/>
          </a:p>
        </p:txBody>
      </p:sp>
      <p:sp>
        <p:nvSpPr>
          <p:cNvPr id="113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Wie sieht die Produktgestaltung aus? </a:t>
            </a:r>
            <a:b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Zeigen Sie ein Muster!</a:t>
            </a:r>
            <a:endParaRPr lang="de-AT"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Welcher Preis wird überlegt? Wie kommt dieser zustande?</a:t>
            </a:r>
            <a:endParaRPr lang="de-AT"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Wie soll das Produkt die Kundinnen und Kunden erreichen?</a:t>
            </a:r>
            <a:endParaRPr lang="de-AT" sz="3000" strike="noStrike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Wie soll das Unternehmen beworben werden?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Werbekonzept? (z. B. Poster, Visitenkarten, Flyer, Internet, ...)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1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CF38D54-9CBE-499B-B2C9-09CE0E010A0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/>
          </a:p>
        </p:txBody>
      </p:sp>
      <p:pic>
        <p:nvPicPr>
          <p:cNvPr id="11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4. Konkurrenz analysieren</a:t>
            </a:r>
            <a:endParaRPr dirty="0"/>
          </a:p>
        </p:txBody>
      </p:sp>
      <p:sp>
        <p:nvSpPr>
          <p:cNvPr id="118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Gibt es Wettbewerber? </a:t>
            </a:r>
            <a:b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Ein „Nein” ist keine akzeptable Antwort ;-)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Welche Unternehmen sind Wettbewerber?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3BA2A7E-AB38-4486-9C90-949D5CD48D3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9</a:t>
            </a:fld>
            <a:endParaRPr/>
          </a:p>
        </p:txBody>
      </p:sp>
      <p:pic>
        <p:nvPicPr>
          <p:cNvPr id="12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5. Team beschreiben</a:t>
            </a:r>
            <a:endParaRPr dirty="0"/>
          </a:p>
        </p:txBody>
      </p:sp>
      <p:sp>
        <p:nvSpPr>
          <p:cNvPr id="123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Wer ist im Team?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Wer kann was machen?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Wie groß ist das Team?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Welche Qualifikationen fehlen Ihnen noch?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613</Words>
  <Application>Microsoft Macintosh PowerPoint</Application>
  <PresentationFormat>Bildschirmpräsentation (4:3)</PresentationFormat>
  <Paragraphs>145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21</vt:i4>
      </vt:variant>
    </vt:vector>
  </HeadingPairs>
  <TitlesOfParts>
    <vt:vector size="28" baseType="lpstr">
      <vt:lpstr>Arial</vt:lpstr>
      <vt:lpstr>Calibri</vt:lpstr>
      <vt:lpstr>DejaVu Sans</vt:lpstr>
      <vt:lpstr>StarSymbol</vt:lpstr>
      <vt:lpstr>Tw Cen MT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Teply Annamaria</cp:lastModifiedBy>
  <cp:revision>9</cp:revision>
  <dcterms:created xsi:type="dcterms:W3CDTF">2015-07-04T09:24:07Z</dcterms:created>
  <dcterms:modified xsi:type="dcterms:W3CDTF">2018-08-18T21:13:16Z</dcterms:modified>
</cp:coreProperties>
</file>