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68" r:id="rId3"/>
    <p:sldId id="257" r:id="rId4"/>
    <p:sldId id="258" r:id="rId5"/>
    <p:sldId id="259" r:id="rId6"/>
    <p:sldId id="260" r:id="rId7"/>
    <p:sldId id="261" r:id="rId8"/>
    <p:sldId id="265" r:id="rId9"/>
    <p:sldId id="266" r:id="rId10"/>
    <p:sldId id="267" r:id="rId11"/>
  </p:sldIdLst>
  <p:sldSz cx="9144000" cy="6858000" type="screen4x3"/>
  <p:notesSz cx="7559675" cy="10691813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Objects="1">
      <p:cViewPr varScale="1">
        <p:scale>
          <a:sx n="115" d="100"/>
          <a:sy n="115" d="100"/>
        </p:scale>
        <p:origin x="1464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2.png"/><Relationship Id="rId4" Type="http://schemas.openxmlformats.org/officeDocument/2006/relationships/oleObject" Target="???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4.png"/><Relationship Id="rId4" Type="http://schemas.openxmlformats.org/officeDocument/2006/relationships/oleObject" Target="???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Real </a:t>
            </a:r>
            <a:r>
              <a:rPr lang="de-AT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Marekt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Challenge / B1: 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Core Businessplan</a:t>
            </a: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 dirty="0"/>
          </a:p>
        </p:txBody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de-AT" sz="3000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Real Market Challenge B1</a:t>
            </a:r>
            <a:endParaRPr lang="de-AT" sz="3000" b="1" strike="noStrike" dirty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Ich kann einen am Markt umsetzbaren Businessplan erarbeiten.     </a:t>
            </a:r>
            <a:r>
              <a:rPr lang="de-DE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Core </a:t>
            </a:r>
            <a:r>
              <a:rPr lang="de-AT" dirty="0" err="1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 Education </a:t>
            </a:r>
            <a:endParaRPr dirty="0">
              <a:solidFill>
                <a:srgbClr val="FBB9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1" name="Picture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Leitfragen für den </a:t>
            </a:r>
            <a:b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de-AT" b="1" dirty="0">
                <a:solidFill>
                  <a:srgbClr val="FBB900"/>
                </a:solidFill>
                <a:latin typeface="Calibri" charset="0"/>
                <a:ea typeface="Calibri" charset="0"/>
                <a:cs typeface="Calibri" charset="0"/>
              </a:rPr>
              <a:t>Core Businessplan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EB3D5F67-921F-B545-B530-F30FB2A1B5AE}"/>
              </a:ext>
            </a:extLst>
          </p:cNvPr>
          <p:cNvGrpSpPr/>
          <p:nvPr/>
        </p:nvGrpSpPr>
        <p:grpSpPr>
          <a:xfrm>
            <a:off x="683568" y="5607594"/>
            <a:ext cx="6914516" cy="577215"/>
            <a:chOff x="0" y="0"/>
            <a:chExt cx="6914815" cy="577215"/>
          </a:xfrm>
        </p:grpSpPr>
        <p:pic>
          <p:nvPicPr>
            <p:cNvPr id="20" name="Picture 14" descr="Bildschirmfoto 2014-05-21 um 14.47.42.png">
              <a:extLst>
                <a:ext uri="{FF2B5EF4-FFF2-40B4-BE49-F238E27FC236}">
                  <a16:creationId xmlns:a16="http://schemas.microsoft.com/office/drawing/2014/main" id="{A4868721-F78D-3D4E-89CC-51360FAD5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3915" y="12031"/>
              <a:ext cx="850900" cy="534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7" descr="Logo_eesi">
              <a:extLst>
                <a:ext uri="{FF2B5EF4-FFF2-40B4-BE49-F238E27FC236}">
                  <a16:creationId xmlns:a16="http://schemas.microsoft.com/office/drawing/2014/main" id="{16EA5C95-69D0-104F-9C5E-C1C84CC0A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6515" y="0"/>
              <a:ext cx="952500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>
              <a:extLst>
                <a:ext uri="{FF2B5EF4-FFF2-40B4-BE49-F238E27FC236}">
                  <a16:creationId xmlns:a16="http://schemas.microsoft.com/office/drawing/2014/main" id="{797AF8EB-21BB-404C-B109-50915C00FA3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52073" y="96252"/>
              <a:ext cx="1161415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kph-logo-2014-transparent-cmyk-300.eps">
              <a:extLst>
                <a:ext uri="{FF2B5EF4-FFF2-40B4-BE49-F238E27FC236}">
                  <a16:creationId xmlns:a16="http://schemas.microsoft.com/office/drawing/2014/main" id="{701C366C-2842-0E4E-84C5-39461869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7579" y="60157"/>
              <a:ext cx="960120" cy="459740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8BBC434C-533D-E64C-9E3C-DD2C83C6B4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3421" y="0"/>
              <a:ext cx="769620" cy="57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="" xmlns:ve="http://schemas.openxmlformats.org/markup-compatibility/2006" xmlns:mv="urn:schemas-microsoft-com:mac:vml" xmlns:mo="http://schemas.microsoft.com/office/mac/office/2008/main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="" xmlns:ve="http://schemas.openxmlformats.org/markup-compatibility/2006" xmlns:mv="urn:schemas-microsoft-com:mac:vml" xmlns:mo="http://schemas.microsoft.com/office/mac/office/2008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Bild 39" descr="Macintosh HD:Users:valentinmayerhofer:Dropbox:IFTE:Youth Challenge Program:final Layout:Icons ohne Hintergrund:co-funded.png">
              <a:extLst>
                <a:ext uri="{FF2B5EF4-FFF2-40B4-BE49-F238E27FC236}">
                  <a16:creationId xmlns:a16="http://schemas.microsoft.com/office/drawing/2014/main" id="{2A2D6E56-F3DA-0645-9122-3F758DFC9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252"/>
              <a:ext cx="1384935" cy="39814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65302346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1"/>
          <p:cNvSpPr/>
          <p:nvPr/>
        </p:nvSpPr>
        <p:spPr>
          <a:xfrm>
            <a:off x="242640" y="992880"/>
            <a:ext cx="8704080" cy="574848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4" name="CustomShape 2"/>
          <p:cNvSpPr/>
          <p:nvPr/>
        </p:nvSpPr>
        <p:spPr>
          <a:xfrm>
            <a:off x="7667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065DDE0A-DCCD-4E8A-99EB-4CBEC6BC218B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2</a:t>
            </a:fld>
            <a:endParaRPr/>
          </a:p>
        </p:txBody>
      </p:sp>
      <p:pic>
        <p:nvPicPr>
          <p:cNvPr id="85" name="Imagem 7"/>
          <p:cNvPicPr/>
          <p:nvPr/>
        </p:nvPicPr>
        <p:blipFill>
          <a:blip r:embed="rId2"/>
          <a:stretch/>
        </p:blipFill>
        <p:spPr>
          <a:xfrm rot="10800000">
            <a:off x="25956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86" name="CustomShape 3"/>
          <p:cNvSpPr/>
          <p:nvPr/>
        </p:nvSpPr>
        <p:spPr>
          <a:xfrm>
            <a:off x="0" y="-13680"/>
            <a:ext cx="914292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a) Das perfekte Sandwich</a:t>
            </a:r>
            <a:endParaRPr dirty="0"/>
          </a:p>
        </p:txBody>
      </p:sp>
      <p:sp>
        <p:nvSpPr>
          <p:cNvPr id="87" name="CustomShape 4"/>
          <p:cNvSpPr/>
          <p:nvPr/>
        </p:nvSpPr>
        <p:spPr>
          <a:xfrm>
            <a:off x="6865920" y="6269400"/>
            <a:ext cx="165852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>
                <a:solidFill>
                  <a:srgbClr val="000000"/>
                </a:solidFill>
                <a:latin typeface="Calibri"/>
                <a:ea typeface="DejaVu Sans"/>
              </a:rPr>
              <a:t>Foto: Johannes Lindner </a:t>
            </a:r>
            <a:endParaRPr/>
          </a:p>
        </p:txBody>
      </p:sp>
      <p:sp>
        <p:nvSpPr>
          <p:cNvPr id="88" name="CustomShape 5"/>
          <p:cNvSpPr/>
          <p:nvPr/>
        </p:nvSpPr>
        <p:spPr>
          <a:xfrm>
            <a:off x="708120" y="5067000"/>
            <a:ext cx="781128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Wie sollte das perfekte Sandwich aussehen?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Was werden Sie alles dazu benötigen?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Erstellen Sie eine Liste aller Zutaten.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9" name="Picture 6"/>
          <p:cNvPicPr/>
          <p:nvPr/>
        </p:nvPicPr>
        <p:blipFill>
          <a:blip r:embed="rId3"/>
          <a:stretch/>
        </p:blipFill>
        <p:spPr>
          <a:xfrm>
            <a:off x="4809960" y="1475640"/>
            <a:ext cx="3005280" cy="3431520"/>
          </a:xfrm>
          <a:prstGeom prst="rect">
            <a:avLst/>
          </a:prstGeom>
          <a:ln w="9360">
            <a:noFill/>
          </a:ln>
        </p:spPr>
      </p:pic>
      <p:pic>
        <p:nvPicPr>
          <p:cNvPr id="90" name="Picture 7"/>
          <p:cNvPicPr/>
          <p:nvPr/>
        </p:nvPicPr>
        <p:blipFill>
          <a:blip r:embed="rId4"/>
          <a:stretch/>
        </p:blipFill>
        <p:spPr>
          <a:xfrm>
            <a:off x="745560" y="1477800"/>
            <a:ext cx="3522960" cy="342648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CustomShape 1"/>
          <p:cNvSpPr/>
          <p:nvPr/>
        </p:nvSpPr>
        <p:spPr>
          <a:xfrm>
            <a:off x="242640" y="992880"/>
            <a:ext cx="8704080" cy="574848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CustomShape 2"/>
          <p:cNvSpPr/>
          <p:nvPr/>
        </p:nvSpPr>
        <p:spPr>
          <a:xfrm>
            <a:off x="7667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DDB863FA-B4B8-4475-89C4-06C1EEA4256B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3</a:t>
            </a:fld>
            <a:endParaRPr/>
          </a:p>
        </p:txBody>
      </p:sp>
      <p:pic>
        <p:nvPicPr>
          <p:cNvPr id="93" name="Imagem 7"/>
          <p:cNvPicPr/>
          <p:nvPr/>
        </p:nvPicPr>
        <p:blipFill>
          <a:blip r:embed="rId2"/>
          <a:stretch/>
        </p:blipFill>
        <p:spPr>
          <a:xfrm rot="10800000">
            <a:off x="25956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94" name="CustomShape 3"/>
          <p:cNvSpPr/>
          <p:nvPr/>
        </p:nvSpPr>
        <p:spPr>
          <a:xfrm>
            <a:off x="0" y="-13680"/>
            <a:ext cx="914292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b) Zutaten einkaufen</a:t>
            </a:r>
            <a:endParaRPr dirty="0"/>
          </a:p>
        </p:txBody>
      </p:sp>
      <p:sp>
        <p:nvSpPr>
          <p:cNvPr id="95" name="CustomShape 4"/>
          <p:cNvSpPr/>
          <p:nvPr/>
        </p:nvSpPr>
        <p:spPr>
          <a:xfrm>
            <a:off x="6865920" y="6269400"/>
            <a:ext cx="165852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>
                <a:solidFill>
                  <a:srgbClr val="000000"/>
                </a:solidFill>
                <a:latin typeface="Calibri"/>
                <a:ea typeface="DejaVu Sans"/>
              </a:rPr>
              <a:t>Foto: Johannes Lindner </a:t>
            </a:r>
            <a:endParaRPr/>
          </a:p>
        </p:txBody>
      </p:sp>
      <p:pic>
        <p:nvPicPr>
          <p:cNvPr id="96" name="Picture 8"/>
          <p:cNvPicPr/>
          <p:nvPr/>
        </p:nvPicPr>
        <p:blipFill>
          <a:blip r:embed="rId3"/>
          <a:stretch/>
        </p:blipFill>
        <p:spPr>
          <a:xfrm>
            <a:off x="2333880" y="1472400"/>
            <a:ext cx="4476240" cy="3352320"/>
          </a:xfrm>
          <a:prstGeom prst="rect">
            <a:avLst/>
          </a:prstGeom>
          <a:ln>
            <a:noFill/>
          </a:ln>
        </p:spPr>
      </p:pic>
      <p:sp>
        <p:nvSpPr>
          <p:cNvPr id="97" name="CustomShape 5"/>
          <p:cNvSpPr/>
          <p:nvPr/>
        </p:nvSpPr>
        <p:spPr>
          <a:xfrm>
            <a:off x="708120" y="5067000"/>
            <a:ext cx="7811280" cy="1186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Wo können Sie die Zutaten preisgünstig einkaufen?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Wie viel Geld werden Sie benötigen?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Kauf</a:t>
            </a: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en Sie die Zutaten ein oder bringen Sie sie von zuhause mit.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Heben Sie die Rechnungen auf!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242640" y="992880"/>
            <a:ext cx="8704080" cy="574848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9" name="CustomShape 2"/>
          <p:cNvSpPr/>
          <p:nvPr/>
        </p:nvSpPr>
        <p:spPr>
          <a:xfrm>
            <a:off x="7667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38257838-3304-4264-B205-1147B480F316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4</a:t>
            </a:fld>
            <a:endParaRPr/>
          </a:p>
        </p:txBody>
      </p:sp>
      <p:pic>
        <p:nvPicPr>
          <p:cNvPr id="100" name="Imagem 7"/>
          <p:cNvPicPr/>
          <p:nvPr/>
        </p:nvPicPr>
        <p:blipFill>
          <a:blip r:embed="rId2"/>
          <a:stretch/>
        </p:blipFill>
        <p:spPr>
          <a:xfrm rot="10800000">
            <a:off x="25956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101" name="CustomShape 3"/>
          <p:cNvSpPr/>
          <p:nvPr/>
        </p:nvSpPr>
        <p:spPr>
          <a:xfrm>
            <a:off x="0" y="-13680"/>
            <a:ext cx="914292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c) Prototypen</a:t>
            </a:r>
            <a:r>
              <a:rPr lang="de-AT" sz="3200" dirty="0">
                <a:solidFill>
                  <a:srgbClr val="FFFFFF"/>
                </a:solidFill>
                <a:latin typeface="Tw Cen MT"/>
                <a:ea typeface="DejaVu Sans"/>
              </a:rPr>
              <a:t> erstellen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endParaRPr dirty="0"/>
          </a:p>
        </p:txBody>
      </p:sp>
      <p:sp>
        <p:nvSpPr>
          <p:cNvPr id="102" name="CustomShape 4"/>
          <p:cNvSpPr/>
          <p:nvPr/>
        </p:nvSpPr>
        <p:spPr>
          <a:xfrm>
            <a:off x="6865920" y="6269400"/>
            <a:ext cx="165852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>
                <a:solidFill>
                  <a:srgbClr val="000000"/>
                </a:solidFill>
                <a:latin typeface="Calibri"/>
                <a:ea typeface="DejaVu Sans"/>
              </a:rPr>
              <a:t>Foto: Johannes Lindner </a:t>
            </a:r>
            <a:endParaRPr/>
          </a:p>
        </p:txBody>
      </p:sp>
      <p:pic>
        <p:nvPicPr>
          <p:cNvPr id="103" name="Picture 9"/>
          <p:cNvPicPr/>
          <p:nvPr/>
        </p:nvPicPr>
        <p:blipFill>
          <a:blip r:embed="rId3"/>
          <a:stretch/>
        </p:blipFill>
        <p:spPr>
          <a:xfrm>
            <a:off x="3844800" y="1506960"/>
            <a:ext cx="4859640" cy="3168000"/>
          </a:xfrm>
          <a:prstGeom prst="rect">
            <a:avLst/>
          </a:prstGeom>
          <a:ln>
            <a:noFill/>
          </a:ln>
        </p:spPr>
      </p:pic>
      <p:pic>
        <p:nvPicPr>
          <p:cNvPr id="104" name="Picture 10"/>
          <p:cNvPicPr/>
          <p:nvPr/>
        </p:nvPicPr>
        <p:blipFill>
          <a:blip r:embed="rId4"/>
          <a:stretch/>
        </p:blipFill>
        <p:spPr>
          <a:xfrm>
            <a:off x="542520" y="1499400"/>
            <a:ext cx="3337560" cy="3175200"/>
          </a:xfrm>
          <a:prstGeom prst="rect">
            <a:avLst/>
          </a:prstGeom>
          <a:ln>
            <a:noFill/>
          </a:ln>
        </p:spPr>
      </p:pic>
      <p:sp>
        <p:nvSpPr>
          <p:cNvPr id="105" name="CustomShape 5"/>
          <p:cNvSpPr/>
          <p:nvPr/>
        </p:nvSpPr>
        <p:spPr>
          <a:xfrm>
            <a:off x="708120" y="5067000"/>
            <a:ext cx="781128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Jetzt haben Sie alle Zutaten.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Erstellen Sie Ihr perfektes Sandwich.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Geben Sie Ihrem Sandwich einen Produktnamen.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ustomShape 1"/>
          <p:cNvSpPr/>
          <p:nvPr/>
        </p:nvSpPr>
        <p:spPr>
          <a:xfrm>
            <a:off x="242640" y="992880"/>
            <a:ext cx="8704080" cy="574848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7" name="CustomShape 2"/>
          <p:cNvSpPr/>
          <p:nvPr/>
        </p:nvSpPr>
        <p:spPr>
          <a:xfrm>
            <a:off x="7667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C2356496-C589-47DB-B83B-66C104F95C4B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5</a:t>
            </a:fld>
            <a:endParaRPr/>
          </a:p>
        </p:txBody>
      </p:sp>
      <p:pic>
        <p:nvPicPr>
          <p:cNvPr id="108" name="Imagem 7"/>
          <p:cNvPicPr/>
          <p:nvPr/>
        </p:nvPicPr>
        <p:blipFill>
          <a:blip r:embed="rId2"/>
          <a:stretch/>
        </p:blipFill>
        <p:spPr>
          <a:xfrm rot="10800000">
            <a:off x="25956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109" name="CustomShape 3"/>
          <p:cNvSpPr/>
          <p:nvPr/>
        </p:nvSpPr>
        <p:spPr>
          <a:xfrm>
            <a:off x="0" y="-13680"/>
            <a:ext cx="914292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d) Kosten für ein Sandwich kalkulieren</a:t>
            </a:r>
            <a:endParaRPr dirty="0"/>
          </a:p>
        </p:txBody>
      </p:sp>
      <p:sp>
        <p:nvSpPr>
          <p:cNvPr id="110" name="CustomShape 4"/>
          <p:cNvSpPr/>
          <p:nvPr/>
        </p:nvSpPr>
        <p:spPr>
          <a:xfrm>
            <a:off x="6865920" y="6269400"/>
            <a:ext cx="165852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>
                <a:solidFill>
                  <a:srgbClr val="000000"/>
                </a:solidFill>
                <a:latin typeface="Calibri"/>
                <a:ea typeface="DejaVu Sans"/>
              </a:rPr>
              <a:t>Foto: Johannes Lindner </a:t>
            </a:r>
            <a:endParaRPr/>
          </a:p>
        </p:txBody>
      </p:sp>
      <p:pic>
        <p:nvPicPr>
          <p:cNvPr id="111" name="Picture 8"/>
          <p:cNvPicPr/>
          <p:nvPr/>
        </p:nvPicPr>
        <p:blipFill>
          <a:blip r:embed="rId3"/>
          <a:stretch/>
        </p:blipFill>
        <p:spPr>
          <a:xfrm>
            <a:off x="2176920" y="1378440"/>
            <a:ext cx="4790160" cy="3481200"/>
          </a:xfrm>
          <a:prstGeom prst="rect">
            <a:avLst/>
          </a:prstGeom>
          <a:ln>
            <a:noFill/>
          </a:ln>
        </p:spPr>
      </p:pic>
      <p:sp>
        <p:nvSpPr>
          <p:cNvPr id="112" name="CustomShape 5"/>
          <p:cNvSpPr/>
          <p:nvPr/>
        </p:nvSpPr>
        <p:spPr>
          <a:xfrm>
            <a:off x="762120" y="4953240"/>
            <a:ext cx="8346240" cy="91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Sie kennen die Zutaten für Ihr Sandwich. Was kosten die Zutaten?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Welche Kosten können Sie leicht bzw. schwierig dem Sandwich zurechnen?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Was kostet ein Sandwich?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/>
          <p:cNvSpPr/>
          <p:nvPr/>
        </p:nvSpPr>
        <p:spPr>
          <a:xfrm>
            <a:off x="242640" y="992880"/>
            <a:ext cx="8704080" cy="574848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4" name="CustomShape 2"/>
          <p:cNvSpPr/>
          <p:nvPr/>
        </p:nvSpPr>
        <p:spPr>
          <a:xfrm>
            <a:off x="7667640" y="260280"/>
            <a:ext cx="1151280" cy="503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D1D199FB-8751-43FC-B31E-69933F1BB207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pPr algn="r">
                <a:lnSpc>
                  <a:spcPct val="100000"/>
                </a:lnSpc>
              </a:pPr>
              <a:t>6</a:t>
            </a:fld>
            <a:endParaRPr/>
          </a:p>
        </p:txBody>
      </p:sp>
      <p:pic>
        <p:nvPicPr>
          <p:cNvPr id="115" name="Imagem 7"/>
          <p:cNvPicPr/>
          <p:nvPr/>
        </p:nvPicPr>
        <p:blipFill>
          <a:blip r:embed="rId2"/>
          <a:stretch/>
        </p:blipFill>
        <p:spPr>
          <a:xfrm rot="10800000">
            <a:off x="25956360" y="2031480"/>
            <a:ext cx="8548560" cy="474480"/>
          </a:xfrm>
          <a:prstGeom prst="rect">
            <a:avLst/>
          </a:prstGeom>
          <a:ln>
            <a:noFill/>
          </a:ln>
        </p:spPr>
      </p:pic>
      <p:sp>
        <p:nvSpPr>
          <p:cNvPr id="116" name="CustomShape 3"/>
          <p:cNvSpPr/>
          <p:nvPr/>
        </p:nvSpPr>
        <p:spPr>
          <a:xfrm>
            <a:off x="0" y="-13680"/>
            <a:ext cx="9142920" cy="104832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e) Marktpreis für ein Sandwich erheben </a:t>
            </a:r>
            <a:endParaRPr dirty="0"/>
          </a:p>
        </p:txBody>
      </p:sp>
      <p:sp>
        <p:nvSpPr>
          <p:cNvPr id="117" name="CustomShape 4"/>
          <p:cNvSpPr/>
          <p:nvPr/>
        </p:nvSpPr>
        <p:spPr>
          <a:xfrm>
            <a:off x="5134680" y="6269400"/>
            <a:ext cx="3501000" cy="272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1200" strike="noStrike">
                <a:solidFill>
                  <a:srgbClr val="000000"/>
                </a:solidFill>
                <a:latin typeface="Calibri"/>
                <a:ea typeface="DejaVu Sans"/>
              </a:rPr>
              <a:t>Foto: Johannes Lindner, Illustration: Helmut Pokornig </a:t>
            </a:r>
            <a:endParaRPr/>
          </a:p>
        </p:txBody>
      </p:sp>
      <p:pic>
        <p:nvPicPr>
          <p:cNvPr id="118" name="Picture 8"/>
          <p:cNvPicPr/>
          <p:nvPr/>
        </p:nvPicPr>
        <p:blipFill>
          <a:blip r:embed="rId3"/>
          <a:stretch/>
        </p:blipFill>
        <p:spPr>
          <a:xfrm>
            <a:off x="688680" y="1443240"/>
            <a:ext cx="2277360" cy="3315240"/>
          </a:xfrm>
          <a:prstGeom prst="rect">
            <a:avLst/>
          </a:prstGeom>
          <a:ln>
            <a:noFill/>
          </a:ln>
        </p:spPr>
      </p:pic>
      <p:pic>
        <p:nvPicPr>
          <p:cNvPr id="119" name="Picture 10"/>
          <p:cNvPicPr/>
          <p:nvPr/>
        </p:nvPicPr>
        <p:blipFill>
          <a:blip r:embed="rId4"/>
          <a:stretch/>
        </p:blipFill>
        <p:spPr>
          <a:xfrm>
            <a:off x="3039840" y="1443240"/>
            <a:ext cx="2359800" cy="3312360"/>
          </a:xfrm>
          <a:prstGeom prst="rect">
            <a:avLst/>
          </a:prstGeom>
          <a:ln>
            <a:noFill/>
          </a:ln>
        </p:spPr>
      </p:pic>
      <p:pic>
        <p:nvPicPr>
          <p:cNvPr id="120" name="Picture 11"/>
          <p:cNvPicPr/>
          <p:nvPr/>
        </p:nvPicPr>
        <p:blipFill>
          <a:blip r:embed="rId5"/>
          <a:stretch/>
        </p:blipFill>
        <p:spPr>
          <a:xfrm>
            <a:off x="5508720" y="1443240"/>
            <a:ext cx="3057120" cy="3309840"/>
          </a:xfrm>
          <a:prstGeom prst="rect">
            <a:avLst/>
          </a:prstGeom>
          <a:ln>
            <a:noFill/>
          </a:ln>
        </p:spPr>
      </p:pic>
      <p:sp>
        <p:nvSpPr>
          <p:cNvPr id="121" name="CustomShape 5"/>
          <p:cNvSpPr/>
          <p:nvPr/>
        </p:nvSpPr>
        <p:spPr>
          <a:xfrm>
            <a:off x="750600" y="5149440"/>
            <a:ext cx="682236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Erheben Sie die Marktpreise!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285750" indent="-285750">
              <a:lnSpc>
                <a:spcPct val="100000"/>
              </a:lnSpc>
              <a:buFont typeface="Arial" charset="0"/>
              <a:buChar char="•"/>
            </a:pPr>
            <a:r>
              <a:rPr lang="de-AT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Wie viel könnten Sie für ein Sandwich verlangen? 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22" name="Picture 14"/>
          <p:cNvPicPr/>
          <p:nvPr/>
        </p:nvPicPr>
        <p:blipFill>
          <a:blip r:embed="rId6"/>
          <a:stretch/>
        </p:blipFill>
        <p:spPr>
          <a:xfrm>
            <a:off x="6715440" y="4969080"/>
            <a:ext cx="1191960" cy="112572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7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f) Verdienst berechnen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645000" y="6269242"/>
            <a:ext cx="19769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1200" dirty="0">
                <a:latin typeface="Calibri" charset="0"/>
                <a:ea typeface="Calibri" charset="0"/>
                <a:cs typeface="Calibri" charset="0"/>
              </a:rPr>
              <a:t>Illustration: Helmut Pokornig</a:t>
            </a:r>
            <a:endParaRPr lang="de-DE" sz="1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61999" y="4756835"/>
            <a:ext cx="82203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Berechnen Sie die Differenz zwischen Marktpreis + Kosten pro Sandwich.</a:t>
            </a:r>
          </a:p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Überlegen Sie, wie viel Sie pro Monat verdienen wollen. </a:t>
            </a:r>
          </a:p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Wie viele </a:t>
            </a:r>
            <a:r>
              <a:rPr lang="de-DE" dirty="0" err="1">
                <a:latin typeface="Calibri" charset="0"/>
                <a:ea typeface="Calibri" charset="0"/>
                <a:cs typeface="Calibri" charset="0"/>
              </a:rPr>
              <a:t>Sandwiches</a:t>
            </a:r>
            <a:r>
              <a:rPr lang="de-DE" dirty="0">
                <a:latin typeface="Calibri" charset="0"/>
                <a:ea typeface="Calibri" charset="0"/>
                <a:cs typeface="Calibri" charset="0"/>
              </a:rPr>
              <a:t> müssten Sie dafür verkaufen?</a:t>
            </a: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602877"/>
              </p:ext>
            </p:extLst>
          </p:nvPr>
        </p:nvGraphicFramePr>
        <p:xfrm>
          <a:off x="2921000" y="1373296"/>
          <a:ext cx="3302001" cy="3039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Document" r:id="rId4" imgW="1435100" imgH="1320800" progId="Word.Document.12">
                  <p:link updateAutomatic="1"/>
                </p:oleObj>
              </mc:Choice>
              <mc:Fallback>
                <p:oleObj name="Document" r:id="rId4" imgW="1435100" imgH="1320800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0" y="1373296"/>
                        <a:ext cx="3302001" cy="30390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8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g) Berechnungen analysieren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645000" y="6269242"/>
            <a:ext cx="19769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1200" dirty="0">
                <a:latin typeface="Calibri" charset="0"/>
                <a:ea typeface="Calibri" charset="0"/>
                <a:cs typeface="Calibri" charset="0"/>
              </a:rPr>
              <a:t>Illustration: Helmut Pokornig</a:t>
            </a:r>
            <a:endParaRPr lang="de-DE" sz="12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61999" y="4756835"/>
            <a:ext cx="82203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Haben Sie alle Kosten bei der Kalkulation der Stückkosten berücksichtigt?</a:t>
            </a:r>
          </a:p>
          <a:p>
            <a:pPr marL="28575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 Können Sie alle </a:t>
            </a:r>
            <a:r>
              <a:rPr lang="de-DE" dirty="0" err="1">
                <a:latin typeface="Calibri" charset="0"/>
                <a:ea typeface="Calibri" charset="0"/>
                <a:cs typeface="Calibri" charset="0"/>
              </a:rPr>
              <a:t>Sandwiches</a:t>
            </a:r>
            <a:r>
              <a:rPr lang="de-DE" dirty="0">
                <a:latin typeface="Calibri" charset="0"/>
                <a:ea typeface="Calibri" charset="0"/>
                <a:cs typeface="Calibri" charset="0"/>
              </a:rPr>
              <a:t>, die Sie produzieren, auch verkaufen? </a:t>
            </a:r>
          </a:p>
        </p:txBody>
      </p:sp>
      <p:graphicFrame>
        <p:nvGraphicFramePr>
          <p:cNvPr id="296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0357632"/>
              </p:ext>
            </p:extLst>
          </p:nvPr>
        </p:nvGraphicFramePr>
        <p:xfrm>
          <a:off x="2869046" y="1487055"/>
          <a:ext cx="3405909" cy="295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0" name="Document" r:id="rId4" imgW="1524000" imgH="1320800" progId="Word.Document.12">
                  <p:link updateAutomatic="1"/>
                </p:oleObj>
              </mc:Choice>
              <mc:Fallback>
                <p:oleObj name="Document" r:id="rId4" imgW="1524000" imgH="1320800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9046" y="1487055"/>
                        <a:ext cx="3405909" cy="295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9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h) Planung überlegen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4188" y="2200870"/>
            <a:ext cx="82203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charset="0"/>
              <a:buChar char="•"/>
            </a:pPr>
            <a:r>
              <a:rPr lang="de-DE">
                <a:latin typeface="Calibri" charset="0"/>
                <a:ea typeface="Calibri" charset="0"/>
                <a:cs typeface="Calibri" charset="0"/>
              </a:rPr>
              <a:t>Erstellen </a:t>
            </a:r>
            <a:r>
              <a:rPr lang="de-DE" dirty="0">
                <a:latin typeface="Calibri" charset="0"/>
                <a:ea typeface="Calibri" charset="0"/>
                <a:cs typeface="Calibri" charset="0"/>
              </a:rPr>
              <a:t>Sie eine ABC-Liste für alle weiteren notwendigen Planungsschritte für die Gründung eines Unternehmens. </a:t>
            </a:r>
          </a:p>
          <a:p>
            <a:pPr marL="285750" lvl="0" indent="-285750">
              <a:buFont typeface="Arial" charset="0"/>
              <a:buChar char="•"/>
            </a:pPr>
            <a:r>
              <a:rPr lang="de-DE" dirty="0">
                <a:latin typeface="Calibri" charset="0"/>
                <a:ea typeface="Calibri" charset="0"/>
                <a:cs typeface="Calibri" charset="0"/>
              </a:rPr>
              <a:t>Strukturieren Sie die Liste gemeinsam.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</Words>
  <Application>Microsoft Macintosh PowerPoint</Application>
  <PresentationFormat>Bildschirmpräsentation (4:3)</PresentationFormat>
  <Paragraphs>50</Paragraphs>
  <Slides>9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Links</vt:lpstr>
      </vt:variant>
      <vt:variant>
        <vt:i4>2</vt:i4>
      </vt:variant>
      <vt:variant>
        <vt:lpstr>Folientitel</vt:lpstr>
      </vt:variant>
      <vt:variant>
        <vt:i4>9</vt:i4>
      </vt:variant>
    </vt:vector>
  </HeadingPairs>
  <TitlesOfParts>
    <vt:vector size="20" baseType="lpstr">
      <vt:lpstr>Arial</vt:lpstr>
      <vt:lpstr>Calibri</vt:lpstr>
      <vt:lpstr>DejaVu Sans</vt:lpstr>
      <vt:lpstr>Helvetica Neue</vt:lpstr>
      <vt:lpstr>StarSymbol</vt:lpstr>
      <vt:lpstr>Times New Roman</vt:lpstr>
      <vt:lpstr>Tw Cen MT</vt:lpstr>
      <vt:lpstr>Office Theme</vt:lpstr>
      <vt:lpstr>Office Theme</vt:lpstr>
      <vt:lpstr>???</vt:lpstr>
      <vt:lpstr>???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Teply Annamaria</cp:lastModifiedBy>
  <cp:revision>6</cp:revision>
  <dcterms:created xsi:type="dcterms:W3CDTF">2015-07-04T09:56:28Z</dcterms:created>
  <dcterms:modified xsi:type="dcterms:W3CDTF">2018-08-18T21:14:28Z</dcterms:modified>
</cp:coreProperties>
</file>